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10"/>
  </p:notesMasterIdLst>
  <p:sldIdLst>
    <p:sldId id="256" r:id="rId2"/>
    <p:sldId id="257" r:id="rId3"/>
    <p:sldId id="286" r:id="rId4"/>
    <p:sldId id="284" r:id="rId5"/>
    <p:sldId id="285" r:id="rId6"/>
    <p:sldId id="287" r:id="rId7"/>
    <p:sldId id="288" r:id="rId8"/>
    <p:sldId id="289" r:id="rId9"/>
  </p:sldIdLst>
  <p:sldSz cx="9144000" cy="5143500" type="screen16x9"/>
  <p:notesSz cx="6858000" cy="9144000"/>
  <p:embeddedFontLst>
    <p:embeddedFont>
      <p:font typeface="Lato Light" panose="020F0302020204030203" charset="0"/>
      <p:regular r:id="rId11"/>
      <p:bold r:id="rId12"/>
      <p:italic r:id="rId13"/>
      <p:boldItalic r:id="rId14"/>
    </p:embeddedFont>
    <p:embeddedFont>
      <p:font typeface="Roboto Slab Light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98720B-91B0-46A4-B943-DAE7CC6345C8}">
  <a:tblStyle styleId="{B798720B-91B0-46A4-B943-DAE7CC6345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68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5809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1456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0455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3802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2405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5848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630450" y="630150"/>
            <a:ext cx="3883200" cy="38832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5430350" y="228600"/>
            <a:ext cx="1388100" cy="13881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5908250" y="4660825"/>
            <a:ext cx="605400" cy="605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2706650" y="3872629"/>
            <a:ext cx="1097700" cy="10977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2081694" y="771271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6513651" y="161669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2420476" y="3612044"/>
            <a:ext cx="336900" cy="336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2362484" y="1670133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>
            <a:off x="6818461" y="1338692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6163989" y="4374525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2300611" y="990190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Shape 21"/>
          <p:cNvGrpSpPr/>
          <p:nvPr/>
        </p:nvGrpSpPr>
        <p:grpSpPr>
          <a:xfrm>
            <a:off x="3001075" y="4182123"/>
            <a:ext cx="508851" cy="478711"/>
            <a:chOff x="5972700" y="2330200"/>
            <a:chExt cx="411625" cy="387275"/>
          </a:xfrm>
        </p:grpSpPr>
        <p:sp>
          <p:nvSpPr>
            <p:cNvPr id="22" name="Shape 2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Shape 24"/>
          <p:cNvGrpSpPr/>
          <p:nvPr/>
        </p:nvGrpSpPr>
        <p:grpSpPr>
          <a:xfrm>
            <a:off x="5861768" y="506559"/>
            <a:ext cx="524975" cy="832145"/>
            <a:chOff x="6718575" y="2318625"/>
            <a:chExt cx="256950" cy="407375"/>
          </a:xfrm>
        </p:grpSpPr>
        <p:sp>
          <p:nvSpPr>
            <p:cNvPr id="25" name="Shape 2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6" name="Shape 2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7" name="Shape 2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8" name="Shape 2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33" name="Shape 33"/>
          <p:cNvSpPr txBox="1">
            <a:spLocks noGrp="1"/>
          </p:cNvSpPr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2757247" y="861970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3509928" y="4757335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5494851" y="4374527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Shape 129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Shape 130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Shape 132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Shape 133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Shape 134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Shape 135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Shape 137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Shape 139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" name="Shape 142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43" name="Shape 14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Shape 145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46" name="Shape 14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Shape 14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Shape 14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2830925" y="1200150"/>
            <a:ext cx="2516400" cy="3120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1pPr>
            <a:lvl2pPr marL="914400" lvl="1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2pPr>
            <a:lvl3pPr marL="1371600" lvl="2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3pPr>
            <a:lvl4pPr marL="1828800" lvl="3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4pPr>
            <a:lvl5pPr marL="2286000" lvl="4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5pPr>
            <a:lvl6pPr marL="2743200" lvl="5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6pPr>
            <a:lvl7pPr marL="3200400" lvl="6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7pPr>
            <a:lvl8pPr marL="3657600" lvl="7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8pPr>
            <a:lvl9pPr marL="4114800" lvl="8" indent="-342900">
              <a:spcBef>
                <a:spcPts val="1000"/>
              </a:spcBef>
              <a:spcAft>
                <a:spcPts val="1000"/>
              </a:spcAft>
              <a:buSzPts val="1800"/>
              <a:buChar char="◦"/>
              <a:defRPr sz="1800"/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body" idx="2"/>
          </p:nvPr>
        </p:nvSpPr>
        <p:spPr>
          <a:xfrm>
            <a:off x="5651044" y="1200150"/>
            <a:ext cx="2671500" cy="3120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1pPr>
            <a:lvl2pPr marL="914400" lvl="1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2pPr>
            <a:lvl3pPr marL="1371600" lvl="2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3pPr>
            <a:lvl4pPr marL="1828800" lvl="3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4pPr>
            <a:lvl5pPr marL="2286000" lvl="4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5pPr>
            <a:lvl6pPr marL="2743200" lvl="5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6pPr>
            <a:lvl7pPr marL="3200400" lvl="6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7pPr>
            <a:lvl8pPr marL="3657600" lvl="7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8pPr>
            <a:lvl9pPr marL="4114800" lvl="8" indent="-342900">
              <a:spcBef>
                <a:spcPts val="1000"/>
              </a:spcBef>
              <a:spcAft>
                <a:spcPts val="1000"/>
              </a:spcAft>
              <a:buSzPts val="1800"/>
              <a:buChar char="◦"/>
              <a:defRPr sz="1800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○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Questionário inicial</a:t>
            </a:r>
            <a:br>
              <a:rPr lang="pt-BR" dirty="0"/>
            </a:br>
            <a:r>
              <a:rPr lang="pt-BR" sz="2000" dirty="0">
                <a:solidFill>
                  <a:schemeClr val="tx1"/>
                </a:solidFill>
              </a:rPr>
              <a:t>sobre texto Garrafa Térmica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96835" y="559475"/>
            <a:ext cx="1889239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 dirty="0">
                <a:latin typeface="+mj-lt"/>
              </a:rPr>
              <a:t>Questão 1:</a:t>
            </a:r>
            <a:endParaRPr b="1" dirty="0">
              <a:latin typeface="+mj-lt"/>
            </a:endParaRPr>
          </a:p>
        </p:txBody>
      </p:sp>
      <p:sp>
        <p:nvSpPr>
          <p:cNvPr id="396" name="Shape 396"/>
          <p:cNvSpPr txBox="1">
            <a:spLocks noGrp="1"/>
          </p:cNvSpPr>
          <p:nvPr>
            <p:ph type="body" idx="1"/>
          </p:nvPr>
        </p:nvSpPr>
        <p:spPr>
          <a:xfrm>
            <a:off x="2466870" y="949569"/>
            <a:ext cx="6199814" cy="35447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pt-BR" sz="2000" dirty="0">
                <a:latin typeface="+mj-lt"/>
              </a:rPr>
              <a:t>Em teoria, qual é o principal objetivo do frasco de </a:t>
            </a:r>
            <a:r>
              <a:rPr lang="pt-BR" sz="2000" dirty="0" err="1">
                <a:latin typeface="+mj-lt"/>
              </a:rPr>
              <a:t>Dewar</a:t>
            </a:r>
            <a:r>
              <a:rPr lang="pt-BR" sz="2000" dirty="0">
                <a:latin typeface="+mj-lt"/>
              </a:rPr>
              <a:t>?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lang="pt-BR" sz="1200" dirty="0">
              <a:latin typeface="+mj-lt"/>
            </a:endParaRPr>
          </a:p>
          <a:p>
            <a:pPr marL="114300" indent="0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FF0000"/>
                </a:highlight>
                <a:latin typeface="+mj-lt"/>
              </a:rPr>
              <a:t>a) Esfriar líquidos até uma certa temperatura.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00FF"/>
                </a:highlight>
                <a:latin typeface="+mj-lt"/>
              </a:rPr>
              <a:t>b) Misturar líquidos em uma certa temperatura.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8000"/>
                </a:highlight>
                <a:latin typeface="+mj-lt"/>
              </a:rPr>
              <a:t>c) Conservar líquidos a uma mesma temperatura.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sz="1200" dirty="0">
              <a:latin typeface="+mj-lt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>
              <a:spcBef>
                <a:spcPts val="600"/>
              </a:spcBef>
              <a:spcAft>
                <a:spcPts val="1000"/>
              </a:spcAft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96835" y="559475"/>
            <a:ext cx="1889239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 dirty="0">
                <a:latin typeface="+mj-lt"/>
              </a:rPr>
              <a:t>Questão 2:</a:t>
            </a:r>
            <a:endParaRPr b="1" dirty="0">
              <a:latin typeface="+mj-lt"/>
            </a:endParaRPr>
          </a:p>
        </p:txBody>
      </p:sp>
      <p:sp>
        <p:nvSpPr>
          <p:cNvPr id="396" name="Shape 396"/>
          <p:cNvSpPr txBox="1">
            <a:spLocks noGrp="1"/>
          </p:cNvSpPr>
          <p:nvPr>
            <p:ph type="body" idx="1"/>
          </p:nvPr>
        </p:nvSpPr>
        <p:spPr>
          <a:xfrm>
            <a:off x="2466869" y="614863"/>
            <a:ext cx="6199815" cy="41105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latin typeface="+mj-lt"/>
              </a:rPr>
              <a:t>“Processo de transferência de calor onde a energia térmica se propaga por meios materiais sem transporte de matéria”. Essa afirmação é sobre qual processo de transferência de calor?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FF0000"/>
                </a:highlight>
                <a:latin typeface="+mj-lt"/>
              </a:rPr>
              <a:t>a) Condução.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00FF"/>
                </a:highlight>
                <a:latin typeface="+mj-lt"/>
              </a:rPr>
              <a:t>b) Convecção.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8000"/>
                </a:highlight>
                <a:latin typeface="+mj-lt"/>
              </a:rPr>
              <a:t>c) Irradiação.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sz="1200" dirty="0">
              <a:latin typeface="+mj-lt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>
              <a:spcBef>
                <a:spcPts val="600"/>
              </a:spcBef>
              <a:spcAft>
                <a:spcPts val="1000"/>
              </a:spcAft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823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96835" y="559475"/>
            <a:ext cx="1889239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 dirty="0">
                <a:latin typeface="+mj-lt"/>
              </a:rPr>
              <a:t>Questão 3:</a:t>
            </a:r>
            <a:endParaRPr b="1" dirty="0">
              <a:latin typeface="+mj-lt"/>
            </a:endParaRPr>
          </a:p>
        </p:txBody>
      </p:sp>
      <p:sp>
        <p:nvSpPr>
          <p:cNvPr id="396" name="Shape 396"/>
          <p:cNvSpPr txBox="1">
            <a:spLocks noGrp="1"/>
          </p:cNvSpPr>
          <p:nvPr>
            <p:ph type="body" idx="1"/>
          </p:nvPr>
        </p:nvSpPr>
        <p:spPr>
          <a:xfrm>
            <a:off x="2466869" y="418063"/>
            <a:ext cx="6199815" cy="41105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latin typeface="+mj-lt"/>
              </a:rPr>
              <a:t>“Processo de transferência de calor que ocorre nos fluidos em que a energia térmica se propaga por meios materiais com transporte de matéria”. Essa afirmação é sobre qual processo de transferência de calor?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FF0000"/>
                </a:highlight>
                <a:latin typeface="+mj-lt"/>
              </a:rPr>
              <a:t>a) Condução.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00FF"/>
                </a:highlight>
                <a:latin typeface="+mj-lt"/>
              </a:rPr>
              <a:t>b) Convecção.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8000"/>
                </a:highlight>
                <a:latin typeface="+mj-lt"/>
              </a:rPr>
              <a:t>c) Irradiação.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sz="1200" dirty="0">
              <a:latin typeface="+mj-lt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>
              <a:spcBef>
                <a:spcPts val="600"/>
              </a:spcBef>
              <a:spcAft>
                <a:spcPts val="1000"/>
              </a:spcAft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787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96835" y="559475"/>
            <a:ext cx="1889239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 dirty="0">
                <a:latin typeface="+mj-lt"/>
              </a:rPr>
              <a:t>Questão 4:</a:t>
            </a:r>
            <a:endParaRPr b="1" dirty="0">
              <a:latin typeface="+mj-lt"/>
            </a:endParaRPr>
          </a:p>
        </p:txBody>
      </p:sp>
      <p:sp>
        <p:nvSpPr>
          <p:cNvPr id="396" name="Shape 396"/>
          <p:cNvSpPr txBox="1">
            <a:spLocks noGrp="1"/>
          </p:cNvSpPr>
          <p:nvPr>
            <p:ph type="body" idx="1"/>
          </p:nvPr>
        </p:nvSpPr>
        <p:spPr>
          <a:xfrm>
            <a:off x="2461847" y="418063"/>
            <a:ext cx="6204837" cy="41105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latin typeface="+mn-lt"/>
              </a:rPr>
              <a:t>“Processo de transferência de calor que ocorre através de ondas eletromagnéticas não necessitando de meios materiais para se propagar”. Essa afirmação é sobre qual processo de transferência de calor?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FF0000"/>
                </a:highlight>
                <a:latin typeface="+mj-lt"/>
              </a:rPr>
              <a:t>a) Condução.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00FF"/>
                </a:highlight>
                <a:latin typeface="+mj-lt"/>
              </a:rPr>
              <a:t>b) Convecção.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8000"/>
                </a:highlight>
                <a:latin typeface="+mj-lt"/>
              </a:rPr>
              <a:t>c) Irradiação.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sz="1200" dirty="0">
              <a:latin typeface="+mj-lt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>
              <a:spcBef>
                <a:spcPts val="600"/>
              </a:spcBef>
              <a:spcAft>
                <a:spcPts val="1000"/>
              </a:spcAft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6309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96835" y="559475"/>
            <a:ext cx="1889239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 dirty="0">
                <a:latin typeface="+mj-lt"/>
              </a:rPr>
              <a:t>Questão 5:</a:t>
            </a:r>
            <a:endParaRPr b="1" dirty="0">
              <a:latin typeface="+mj-lt"/>
            </a:endParaRPr>
          </a:p>
        </p:txBody>
      </p:sp>
      <p:sp>
        <p:nvSpPr>
          <p:cNvPr id="396" name="Shape 396"/>
          <p:cNvSpPr txBox="1">
            <a:spLocks noGrp="1"/>
          </p:cNvSpPr>
          <p:nvPr>
            <p:ph type="body" idx="1"/>
          </p:nvPr>
        </p:nvSpPr>
        <p:spPr>
          <a:xfrm>
            <a:off x="2461847" y="1110343"/>
            <a:ext cx="6204837" cy="34182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latin typeface="+mj-lt"/>
              </a:rPr>
              <a:t>Qual a principal função de uma garrafa térmica?</a:t>
            </a:r>
          </a:p>
          <a:p>
            <a:pPr marL="114300" indent="0" algn="just">
              <a:lnSpc>
                <a:spcPct val="150000"/>
              </a:lnSpc>
              <a:buNone/>
            </a:pPr>
            <a:endParaRPr lang="pt-BR" sz="2000" dirty="0">
              <a:latin typeface="+mj-lt"/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FF0000"/>
                </a:highlight>
                <a:latin typeface="+mj-lt"/>
              </a:rPr>
              <a:t>a) Cozinhar alimentos.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00FF"/>
                </a:highlight>
                <a:latin typeface="+mj-lt"/>
              </a:rPr>
              <a:t>b) Misturar líquidos de diferentes temperaturas.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8000"/>
                </a:highlight>
                <a:latin typeface="+mj-lt"/>
              </a:rPr>
              <a:t>c) Diminuir ao máximo as transferências de calor.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sz="1200" dirty="0">
              <a:latin typeface="+mj-lt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>
              <a:spcBef>
                <a:spcPts val="600"/>
              </a:spcBef>
              <a:spcAft>
                <a:spcPts val="1000"/>
              </a:spcAft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221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96835" y="559475"/>
            <a:ext cx="1889239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 dirty="0">
                <a:latin typeface="+mj-lt"/>
              </a:rPr>
              <a:t>Questão 6:</a:t>
            </a:r>
            <a:endParaRPr b="1" dirty="0">
              <a:latin typeface="+mj-lt"/>
            </a:endParaRPr>
          </a:p>
        </p:txBody>
      </p:sp>
      <p:sp>
        <p:nvSpPr>
          <p:cNvPr id="396" name="Shape 396"/>
          <p:cNvSpPr txBox="1">
            <a:spLocks noGrp="1"/>
          </p:cNvSpPr>
          <p:nvPr>
            <p:ph type="body" idx="1"/>
          </p:nvPr>
        </p:nvSpPr>
        <p:spPr>
          <a:xfrm>
            <a:off x="2461847" y="753626"/>
            <a:ext cx="6204837" cy="34182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latin typeface="+mj-lt"/>
              </a:rPr>
              <a:t>“Uma garrafa térmica não pode receber líquidos abaixo da temperatura de 0ºC”. Essa afirmação é verdadeira ou falsa?</a:t>
            </a:r>
          </a:p>
          <a:p>
            <a:pPr marL="114300" indent="0" algn="just">
              <a:lnSpc>
                <a:spcPct val="150000"/>
              </a:lnSpc>
              <a:buNone/>
            </a:pPr>
            <a:endParaRPr lang="pt-BR" sz="2000" dirty="0">
              <a:latin typeface="+mj-lt"/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FF0000"/>
                </a:highlight>
                <a:latin typeface="+mj-lt"/>
              </a:rPr>
              <a:t>a) Verdadeira.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00FF"/>
                </a:highlight>
                <a:latin typeface="+mj-lt"/>
              </a:rPr>
              <a:t>b) Falsa.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sz="1200" dirty="0">
              <a:latin typeface="+mj-lt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>
              <a:spcBef>
                <a:spcPts val="600"/>
              </a:spcBef>
              <a:spcAft>
                <a:spcPts val="1000"/>
              </a:spcAft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2681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96835" y="559475"/>
            <a:ext cx="1889239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 dirty="0">
                <a:latin typeface="+mj-lt"/>
              </a:rPr>
              <a:t>Questão 7:</a:t>
            </a:r>
            <a:endParaRPr b="1" dirty="0">
              <a:latin typeface="+mj-lt"/>
            </a:endParaRPr>
          </a:p>
        </p:txBody>
      </p:sp>
      <p:sp>
        <p:nvSpPr>
          <p:cNvPr id="396" name="Shape 396"/>
          <p:cNvSpPr txBox="1">
            <a:spLocks noGrp="1"/>
          </p:cNvSpPr>
          <p:nvPr>
            <p:ph type="body" idx="1"/>
          </p:nvPr>
        </p:nvSpPr>
        <p:spPr>
          <a:xfrm>
            <a:off x="2461847" y="994786"/>
            <a:ext cx="6204837" cy="34182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latin typeface="+mj-lt"/>
              </a:rPr>
              <a:t>É possível cozinhar alimentos em uma garrafa térmica?</a:t>
            </a:r>
          </a:p>
          <a:p>
            <a:pPr marL="114300" indent="0" algn="just">
              <a:lnSpc>
                <a:spcPct val="150000"/>
              </a:lnSpc>
              <a:buNone/>
            </a:pPr>
            <a:endParaRPr lang="pt-BR" sz="2000" dirty="0">
              <a:latin typeface="+mj-lt"/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FF0000"/>
                </a:highlight>
                <a:latin typeface="+mj-lt"/>
              </a:rPr>
              <a:t>a) Verdadeira.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pt-BR" sz="2000" dirty="0">
                <a:solidFill>
                  <a:schemeClr val="bg1"/>
                </a:solidFill>
                <a:highlight>
                  <a:srgbClr val="0000FF"/>
                </a:highlight>
                <a:latin typeface="+mj-lt"/>
              </a:rPr>
              <a:t>b) Falsa.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sz="1200" dirty="0">
              <a:latin typeface="+mj-lt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>
              <a:spcBef>
                <a:spcPts val="600"/>
              </a:spcBef>
              <a:spcAft>
                <a:spcPts val="1000"/>
              </a:spcAft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5815684"/>
      </p:ext>
    </p:extLst>
  </p:cSld>
  <p:clrMapOvr>
    <a:masterClrMapping/>
  </p:clrMapOvr>
</p:sld>
</file>

<file path=ppt/theme/theme1.xml><?xml version="1.0" encoding="utf-8"?>
<a:theme xmlns:a="http://schemas.openxmlformats.org/drawingml/2006/main" name="Kent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283</Words>
  <Application>Microsoft Office PowerPoint</Application>
  <PresentationFormat>Apresentação na tela (16:9)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Lato Light</vt:lpstr>
      <vt:lpstr>Roboto Slab Light</vt:lpstr>
      <vt:lpstr>Kent template</vt:lpstr>
      <vt:lpstr>Questionário inicial sobre texto Garrafa Térmica</vt:lpstr>
      <vt:lpstr>Questão 1:</vt:lpstr>
      <vt:lpstr>Questão 2:</vt:lpstr>
      <vt:lpstr>Questão 3:</vt:lpstr>
      <vt:lpstr>Questão 4:</vt:lpstr>
      <vt:lpstr>Questão 5:</vt:lpstr>
      <vt:lpstr>Questão 6:</vt:lpstr>
      <vt:lpstr>Questão 7: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Questionário inicial</dc:title>
  <cp:lastModifiedBy>Ricardo Francisco pereira</cp:lastModifiedBy>
  <cp:revision>4</cp:revision>
  <dcterms:modified xsi:type="dcterms:W3CDTF">2019-10-01T01:20:48Z</dcterms:modified>
</cp:coreProperties>
</file>