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06" r:id="rId3"/>
    <p:sldId id="307" r:id="rId4"/>
    <p:sldId id="308" r:id="rId5"/>
    <p:sldId id="309" r:id="rId6"/>
    <p:sldId id="310" r:id="rId7"/>
    <p:sldId id="257" r:id="rId8"/>
    <p:sldId id="258" r:id="rId9"/>
    <p:sldId id="259" r:id="rId10"/>
    <p:sldId id="261" r:id="rId11"/>
    <p:sldId id="262" r:id="rId12"/>
    <p:sldId id="263" r:id="rId13"/>
    <p:sldId id="265" r:id="rId14"/>
    <p:sldId id="266" r:id="rId15"/>
    <p:sldId id="272" r:id="rId16"/>
    <p:sldId id="270" r:id="rId17"/>
    <p:sldId id="271" r:id="rId18"/>
    <p:sldId id="268" r:id="rId19"/>
    <p:sldId id="269"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94"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C351CB3-8EE2-4F66-8476-3764D704A64A}" type="datetimeFigureOut">
              <a:rPr lang="pt-BR" smtClean="0"/>
              <a:pPr/>
              <a:t>25/11/2015</a:t>
            </a:fld>
            <a:endParaRPr lang="pt-BR"/>
          </a:p>
        </p:txBody>
      </p:sp>
      <p:sp>
        <p:nvSpPr>
          <p:cNvPr id="5" name="Footer Placeholder 4"/>
          <p:cNvSpPr>
            <a:spLocks noGrp="1"/>
          </p:cNvSpPr>
          <p:nvPr>
            <p:ph type="ftr" sz="quarter" idx="11"/>
          </p:nvPr>
        </p:nvSpPr>
        <p:spPr>
          <a:xfrm>
            <a:off x="3962399" y="5870575"/>
            <a:ext cx="4893958" cy="377825"/>
          </a:xfrm>
        </p:spPr>
        <p:txBody>
          <a:bodyPr/>
          <a:lstStyle/>
          <a:p>
            <a:endParaRPr lang="pt-BR"/>
          </a:p>
        </p:txBody>
      </p:sp>
      <p:sp>
        <p:nvSpPr>
          <p:cNvPr id="6" name="Slide Number Placeholder 5"/>
          <p:cNvSpPr>
            <a:spLocks noGrp="1"/>
          </p:cNvSpPr>
          <p:nvPr>
            <p:ph type="sldNum" sz="quarter" idx="12"/>
          </p:nvPr>
        </p:nvSpPr>
        <p:spPr>
          <a:xfrm>
            <a:off x="10608958" y="5870575"/>
            <a:ext cx="551167" cy="377825"/>
          </a:xfrm>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254528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302790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175998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3395815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375929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3511521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685796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BEBAA6-C494-4668-AE71-C7B1A7068D70}" type="slidenum">
              <a:rPr lang="pt-BR" smtClean="0"/>
              <a:pPr/>
              <a:t>‹nº›</a:t>
            </a:fld>
            <a:endParaRPr lang="pt-BR"/>
          </a:p>
        </p:txBody>
      </p:sp>
      <p:sp>
        <p:nvSpPr>
          <p:cNvPr id="8" name="Title 1"/>
          <p:cNvSpPr>
            <a:spLocks noGrp="1"/>
          </p:cNvSpPr>
          <p:nvPr>
            <p:ph type="title"/>
          </p:nvPr>
        </p:nvSpPr>
        <p:spPr>
          <a:xfrm>
            <a:off x="685801" y="609600"/>
            <a:ext cx="10131425" cy="1456267"/>
          </a:xfrm>
        </p:spPr>
        <p:txBody>
          <a:bodyPr/>
          <a:lstStyle/>
          <a:p>
            <a:r>
              <a:rPr lang="pt-BR" smtClean="0"/>
              <a:t>Clique para editar o título mestre</a:t>
            </a:r>
            <a:endParaRPr lang="en-US" dirty="0"/>
          </a:p>
        </p:txBody>
      </p:sp>
    </p:spTree>
    <p:extLst>
      <p:ext uri="{BB962C8B-B14F-4D97-AF65-F5344CB8AC3E}">
        <p14:creationId xmlns:p14="http://schemas.microsoft.com/office/powerpoint/2010/main" val="3906213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131072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256800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148177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34403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144850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284590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7943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53248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pt-BR" smtClean="0"/>
              <a:t>Clique para editar o título mestre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C351CB3-8EE2-4F66-8476-3764D704A64A}" type="datetimeFigureOut">
              <a:rPr lang="pt-BR" smtClean="0"/>
              <a:pPr/>
              <a:t>25/11/2015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BEBAA6-C494-4668-AE71-C7B1A7068D70}" type="slidenum">
              <a:rPr lang="pt-BR" smtClean="0"/>
              <a:pPr/>
              <a:t>‹nº›</a:t>
            </a:fld>
            <a:endParaRPr lang="pt-BR"/>
          </a:p>
        </p:txBody>
      </p:sp>
    </p:spTree>
    <p:extLst>
      <p:ext uri="{BB962C8B-B14F-4D97-AF65-F5344CB8AC3E}">
        <p14:creationId xmlns:p14="http://schemas.microsoft.com/office/powerpoint/2010/main" val="179548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351CB3-8EE2-4F66-8476-3764D704A64A}" type="datetimeFigureOut">
              <a:rPr lang="pt-BR" smtClean="0"/>
              <a:pPr/>
              <a:t>25/11/2015</a:t>
            </a:fld>
            <a:endParaRPr lang="pt-B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BEBAA6-C494-4668-AE71-C7B1A7068D70}" type="slidenum">
              <a:rPr lang="pt-BR" smtClean="0"/>
              <a:pPr/>
              <a:t>‹nº›</a:t>
            </a:fld>
            <a:endParaRPr lang="pt-BR"/>
          </a:p>
        </p:txBody>
      </p:sp>
    </p:spTree>
    <p:extLst>
      <p:ext uri="{BB962C8B-B14F-4D97-AF65-F5344CB8AC3E}">
        <p14:creationId xmlns:p14="http://schemas.microsoft.com/office/powerpoint/2010/main" val="4143974116"/>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038" y="1844824"/>
            <a:ext cx="12192000" cy="739754"/>
          </a:xfrm>
          <a:prstGeom prst="rect">
            <a:avLst/>
          </a:prstGeom>
          <a:noFill/>
        </p:spPr>
        <p:txBody>
          <a:bodyPr wrap="square" rtlCol="0">
            <a:spAutoFit/>
          </a:bodyPr>
          <a:lstStyle/>
          <a:p>
            <a:pPr algn="ctr">
              <a:lnSpc>
                <a:spcPct val="150000"/>
              </a:lnSpc>
            </a:pPr>
            <a:r>
              <a:rPr lang="pt-BR" sz="3200" dirty="0">
                <a:solidFill>
                  <a:srgbClr val="FFFF00"/>
                </a:solidFill>
                <a:latin typeface="Arial" panose="020B0604020202020204" pitchFamily="34" charset="0"/>
                <a:cs typeface="Arial" panose="020B0604020202020204" pitchFamily="34" charset="0"/>
              </a:rPr>
              <a:t>Mapas conceituais e </a:t>
            </a:r>
            <a:r>
              <a:rPr lang="pt-BR" sz="3200" dirty="0" smtClean="0">
                <a:solidFill>
                  <a:srgbClr val="FFFF00"/>
                </a:solidFill>
                <a:latin typeface="Arial" panose="020B0604020202020204" pitchFamily="34" charset="0"/>
                <a:cs typeface="Arial" panose="020B0604020202020204" pitchFamily="34" charset="0"/>
              </a:rPr>
              <a:t>aprendizagem significativa</a:t>
            </a:r>
            <a:endParaRPr lang="pt-BR" sz="3200" dirty="0">
              <a:solidFill>
                <a:srgbClr val="FFFF00"/>
              </a:solidFill>
              <a:latin typeface="Arial" panose="020B0604020202020204" pitchFamily="34" charset="0"/>
              <a:cs typeface="Arial" panose="020B0604020202020204" pitchFamily="34" charset="0"/>
            </a:endParaRPr>
          </a:p>
        </p:txBody>
      </p:sp>
      <p:sp>
        <p:nvSpPr>
          <p:cNvPr id="5" name="CaixaDeTexto 4"/>
          <p:cNvSpPr txBox="1"/>
          <p:nvPr/>
        </p:nvSpPr>
        <p:spPr>
          <a:xfrm>
            <a:off x="1524000" y="5733257"/>
            <a:ext cx="9144000" cy="830997"/>
          </a:xfrm>
          <a:prstGeom prst="rect">
            <a:avLst/>
          </a:prstGeom>
          <a:noFill/>
        </p:spPr>
        <p:txBody>
          <a:bodyPr wrap="square" rtlCol="0">
            <a:spAutoFit/>
          </a:bodyPr>
          <a:lstStyle/>
          <a:p>
            <a:pPr algn="ctr"/>
            <a:r>
              <a:rPr lang="pt-BR" sz="2400" dirty="0">
                <a:latin typeface="Arial" panose="020B0604020202020204" pitchFamily="34" charset="0"/>
                <a:cs typeface="Arial" panose="020B0604020202020204" pitchFamily="34" charset="0"/>
              </a:rPr>
              <a:t>Prof. </a:t>
            </a:r>
            <a:r>
              <a:rPr lang="pt-BR" sz="2400" dirty="0" smtClean="0">
                <a:latin typeface="Arial" panose="020B0604020202020204" pitchFamily="34" charset="0"/>
                <a:cs typeface="Arial" panose="020B0604020202020204" pitchFamily="34" charset="0"/>
              </a:rPr>
              <a:t>Dr. </a:t>
            </a:r>
            <a:r>
              <a:rPr lang="pt-BR" sz="2400" dirty="0">
                <a:latin typeface="Arial" panose="020B0604020202020204" pitchFamily="34" charset="0"/>
                <a:cs typeface="Arial" panose="020B0604020202020204" pitchFamily="34" charset="0"/>
              </a:rPr>
              <a:t>Ricardo Francisco Pereira</a:t>
            </a:r>
          </a:p>
          <a:p>
            <a:pPr algn="ctr"/>
            <a:r>
              <a:rPr lang="pt-BR" sz="2400" dirty="0">
                <a:latin typeface="Arial" panose="020B0604020202020204" pitchFamily="34" charset="0"/>
                <a:cs typeface="Arial" panose="020B0604020202020204" pitchFamily="34" charset="0"/>
              </a:rPr>
              <a:t>ricardoastronomo@gmail.com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07368" y="1071546"/>
            <a:ext cx="11377264" cy="3970318"/>
          </a:xfrm>
          <a:prstGeom prst="rect">
            <a:avLst/>
          </a:prstGeom>
          <a:noFill/>
        </p:spPr>
        <p:txBody>
          <a:bodyPr wrap="square" rtlCol="0">
            <a:spAutoFit/>
          </a:bodyPr>
          <a:lstStyle/>
          <a:p>
            <a:pPr algn="just">
              <a:lnSpc>
                <a:spcPct val="150000"/>
              </a:lnSpc>
            </a:pPr>
            <a:r>
              <a:rPr lang="pt-BR" sz="2200" dirty="0">
                <a:latin typeface="Arial" pitchFamily="34" charset="0"/>
                <a:cs typeface="Arial" pitchFamily="34" charset="0"/>
              </a:rPr>
              <a:t>	</a:t>
            </a:r>
            <a:r>
              <a:rPr lang="pt-BR" sz="2400" dirty="0">
                <a:latin typeface="Arial" pitchFamily="34" charset="0"/>
                <a:cs typeface="Arial" pitchFamily="34" charset="0"/>
              </a:rPr>
              <a:t>Não há regras gerais fixas para o traçado de mapas de conceitos. O importante é que o mapa seja um instrumento  </a:t>
            </a:r>
            <a:r>
              <a:rPr lang="pt-BR" sz="2400" dirty="0">
                <a:solidFill>
                  <a:srgbClr val="FFFF00"/>
                </a:solidFill>
                <a:latin typeface="Arial" pitchFamily="34" charset="0"/>
                <a:cs typeface="Arial" pitchFamily="34" charset="0"/>
              </a:rPr>
              <a:t>capaz de evidenciar significados atribuídos a conceitos e relações entre conceitos </a:t>
            </a:r>
            <a:r>
              <a:rPr lang="pt-BR" sz="2400" dirty="0">
                <a:latin typeface="Arial" pitchFamily="34" charset="0"/>
                <a:cs typeface="Arial" pitchFamily="34" charset="0"/>
              </a:rPr>
              <a:t>no contexto de um corpo de conhecimentos, de uma disciplina, de uma matéria de ensino. Por exemplo, se o indivíduo que faz um mapa, seja ele, digamos, professor ou aluno, une dois conceitos, através de uma linha, ele deve ser capaz de explicar o significado da relação que vê entre esses conceitos.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07368" y="332656"/>
            <a:ext cx="11377264" cy="3416320"/>
          </a:xfrm>
          <a:prstGeom prst="rect">
            <a:avLst/>
          </a:prstGeom>
          <a:noFill/>
        </p:spPr>
        <p:txBody>
          <a:bodyPr wrap="square" rtlCol="0">
            <a:spAutoFit/>
          </a:bodyPr>
          <a:lstStyle/>
          <a:p>
            <a:pPr algn="just">
              <a:lnSpc>
                <a:spcPct val="150000"/>
              </a:lnSpc>
            </a:pPr>
            <a:r>
              <a:rPr lang="pt-BR" sz="2400" dirty="0">
                <a:latin typeface="Arial" pitchFamily="34" charset="0"/>
                <a:cs typeface="Arial" pitchFamily="34" charset="0"/>
              </a:rPr>
              <a:t>	Uma ou duas palavras-chave escritas sobre essa linha podem ser suficientes para explicitar a natureza dessa relação. Os dois conceitos mais as palavras-chave formam uma proposição e esta evidencia o significado da relação conceitual. Por esta razão, o uso de palavras-chave sobre as linhas conectando conceitos é importante e deve ser incentivado na confecção de mapas conceituais, mas esse recurso não os torna auto-explicativos. </a:t>
            </a:r>
          </a:p>
        </p:txBody>
      </p:sp>
      <p:sp>
        <p:nvSpPr>
          <p:cNvPr id="3" name="CaixaDeTexto 2"/>
          <p:cNvSpPr txBox="1"/>
          <p:nvPr/>
        </p:nvSpPr>
        <p:spPr>
          <a:xfrm>
            <a:off x="479376" y="4000996"/>
            <a:ext cx="11305256" cy="2308324"/>
          </a:xfrm>
          <a:prstGeom prst="rect">
            <a:avLst/>
          </a:prstGeom>
          <a:noFill/>
        </p:spPr>
        <p:txBody>
          <a:bodyPr wrap="square" rtlCol="0">
            <a:spAutoFit/>
          </a:bodyPr>
          <a:lstStyle/>
          <a:p>
            <a:pPr algn="just">
              <a:lnSpc>
                <a:spcPct val="150000"/>
              </a:lnSpc>
            </a:pPr>
            <a:r>
              <a:rPr lang="pt-BR" sz="2400" dirty="0" smtClean="0">
                <a:latin typeface="Arial" pitchFamily="34" charset="0"/>
                <a:cs typeface="Arial" pitchFamily="34" charset="0"/>
              </a:rPr>
              <a:t>	Mapas </a:t>
            </a:r>
            <a:r>
              <a:rPr lang="pt-BR" sz="2400" dirty="0">
                <a:latin typeface="Arial" pitchFamily="34" charset="0"/>
                <a:cs typeface="Arial" pitchFamily="34" charset="0"/>
              </a:rPr>
              <a:t>conceituais devem ser explicados por quem os faz; ao explicá-lo, a pessoa externaliza significados. Reside aí o maior valor de um mapa conceitual. É claro que a externalização de significados pode ser obtida de outras maneiras,  porém mapas conceituais são particularmente adequados para essa finalidade.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88640"/>
            <a:ext cx="12192000" cy="523220"/>
          </a:xfrm>
          <a:prstGeom prst="rect">
            <a:avLst/>
          </a:prstGeom>
          <a:noFill/>
        </p:spPr>
        <p:txBody>
          <a:bodyPr wrap="square" rtlCol="0">
            <a:spAutoFit/>
          </a:bodyPr>
          <a:lstStyle/>
          <a:p>
            <a:pPr algn="ctr"/>
            <a:r>
              <a:rPr lang="pt-BR" sz="2800" b="1" dirty="0">
                <a:solidFill>
                  <a:srgbClr val="FFFF00"/>
                </a:solidFill>
                <a:latin typeface="Arial" panose="020B0604020202020204" pitchFamily="34" charset="0"/>
                <a:cs typeface="Arial" panose="020B0604020202020204" pitchFamily="34" charset="0"/>
              </a:rPr>
              <a:t>Como podem ser usados?</a:t>
            </a:r>
          </a:p>
        </p:txBody>
      </p:sp>
      <p:sp>
        <p:nvSpPr>
          <p:cNvPr id="3" name="CaixaDeTexto 2"/>
          <p:cNvSpPr txBox="1"/>
          <p:nvPr/>
        </p:nvSpPr>
        <p:spPr>
          <a:xfrm>
            <a:off x="335360" y="1052736"/>
            <a:ext cx="11593288" cy="5678478"/>
          </a:xfrm>
          <a:prstGeom prst="rect">
            <a:avLst/>
          </a:prstGeom>
          <a:noFill/>
        </p:spPr>
        <p:txBody>
          <a:bodyPr wrap="square" rtlCol="0">
            <a:spAutoFit/>
          </a:bodyPr>
          <a:lstStyle/>
          <a:p>
            <a:pPr algn="just">
              <a:lnSpc>
                <a:spcPct val="150000"/>
              </a:lnSpc>
            </a:pPr>
            <a:r>
              <a:rPr lang="pt-BR" sz="2200" dirty="0">
                <a:latin typeface="Arial" pitchFamily="34" charset="0"/>
                <a:cs typeface="Arial" pitchFamily="34" charset="0"/>
              </a:rPr>
              <a:t>	O mapeamento conceitual é uma técnica muito flexível e em razão disso pode ser usado em diversas situações, para diferentes finalidades: instrumento de análise do currículo, técnica didática, recurso de aprendizagem, meio de avaliação (Moreira e </a:t>
            </a:r>
            <a:r>
              <a:rPr lang="pt-BR" sz="2200" dirty="0" err="1">
                <a:latin typeface="Arial" pitchFamily="34" charset="0"/>
                <a:cs typeface="Arial" pitchFamily="34" charset="0"/>
              </a:rPr>
              <a:t>Buchweitz</a:t>
            </a:r>
            <a:r>
              <a:rPr lang="pt-BR" sz="2200" dirty="0">
                <a:latin typeface="Arial" pitchFamily="34" charset="0"/>
                <a:cs typeface="Arial" pitchFamily="34" charset="0"/>
              </a:rPr>
              <a:t>, 1993</a:t>
            </a:r>
            <a:r>
              <a:rPr lang="pt-BR" sz="2200" dirty="0" smtClean="0">
                <a:latin typeface="Arial" pitchFamily="34" charset="0"/>
                <a:cs typeface="Arial" pitchFamily="34" charset="0"/>
              </a:rPr>
              <a:t>).</a:t>
            </a:r>
          </a:p>
          <a:p>
            <a:pPr algn="just">
              <a:lnSpc>
                <a:spcPct val="150000"/>
              </a:lnSpc>
            </a:pPr>
            <a:r>
              <a:rPr lang="pt-BR" sz="2200" dirty="0" smtClean="0">
                <a:latin typeface="Arial" pitchFamily="34" charset="0"/>
                <a:cs typeface="Arial" pitchFamily="34" charset="0"/>
              </a:rPr>
              <a:t>	É </a:t>
            </a:r>
            <a:r>
              <a:rPr lang="pt-BR" sz="2200" dirty="0">
                <a:latin typeface="Arial" pitchFamily="34" charset="0"/>
                <a:cs typeface="Arial" pitchFamily="34" charset="0"/>
              </a:rPr>
              <a:t>possível traçar-se um mapa conceitual para uma única aula, para uma unidade de estudo, para um curso ou, até mesmo, para um programa educacional completo. A diferença está no grau de generalidade e inclusividade dos conceitos colocados no mapa. Um mapa envolvendo apenas conceitos gerais, inclusivos e organizacionais pode ser usado como referencial para o planejamento de um curso inteiro, enquanto que um mapa incluindo somente conceitos específicos, pouco inclusivos, pode auxiliar na seleção de determinados materiais instrucionais.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35360" y="404664"/>
            <a:ext cx="11377264" cy="6186309"/>
          </a:xfrm>
          <a:prstGeom prst="rect">
            <a:avLst/>
          </a:prstGeom>
          <a:no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Podem </a:t>
            </a:r>
            <a:r>
              <a:rPr lang="pt-BR" sz="2400" dirty="0">
                <a:latin typeface="Arial" panose="020B0604020202020204" pitchFamily="34" charset="0"/>
                <a:cs typeface="Arial" panose="020B0604020202020204" pitchFamily="34" charset="0"/>
              </a:rPr>
              <a:t>ser usados para mostrar relações significativas entre conceitos ensinados em uma única aula, em uma unidade de estudo ou em um curso inteiro. São representações concisas das estruturas conceituais que estão sendo ensinadas e, como tal, provavelmente facilitam a aprendizagem dessas estruturas. Entretanto, diferentemente de outros materiais didáticos,  mapas conceituais não são auto-instrutivos: devem ser explicados pelo professor</a:t>
            </a:r>
            <a:r>
              <a:rPr lang="pt-BR" sz="2400" dirty="0" smtClean="0">
                <a:latin typeface="Arial" panose="020B0604020202020204" pitchFamily="34" charset="0"/>
                <a:cs typeface="Arial" panose="020B0604020202020204" pitchFamily="34" charset="0"/>
              </a:rPr>
              <a:t>.</a:t>
            </a:r>
          </a:p>
          <a:p>
            <a:pPr algn="just">
              <a:lnSpc>
                <a:spcPct val="150000"/>
              </a:lnSpc>
            </a:pPr>
            <a:r>
              <a:rPr lang="pt-BR" sz="2400" dirty="0" smtClean="0">
                <a:latin typeface="Arial" panose="020B0604020202020204" pitchFamily="34" charset="0"/>
                <a:cs typeface="Arial" panose="020B0604020202020204" pitchFamily="34" charset="0"/>
              </a:rPr>
              <a:t>	Além  </a:t>
            </a:r>
            <a:r>
              <a:rPr lang="pt-BR" sz="2400" dirty="0">
                <a:latin typeface="Arial" panose="020B0604020202020204" pitchFamily="34" charset="0"/>
                <a:cs typeface="Arial" panose="020B0604020202020204" pitchFamily="34" charset="0"/>
              </a:rPr>
              <a:t>disso, embora possam ser usados para dar uma visão geral do tema em estudo, é preferível usá-los quando os alunos já têm uma certa familiaridade com o assunto, de modo que sejam potencialmente significativos e permitam a integração, reconciliação e diferenciação de significados de conceitos (Moreira, 1980, 2010). </a:t>
            </a:r>
            <a:r>
              <a:rPr lang="pt-BR" sz="2400" dirty="0" smtClean="0">
                <a:latin typeface="Arial" panose="020B0604020202020204" pitchFamily="34" charset="0"/>
                <a:cs typeface="Arial" panose="020B0604020202020204" pitchFamily="34" charset="0"/>
              </a:rPr>
              <a:t> </a:t>
            </a:r>
            <a:endParaRPr lang="pt-BR" sz="24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3352" y="1556792"/>
            <a:ext cx="11665296" cy="3970318"/>
          </a:xfrm>
          <a:prstGeom prst="rect">
            <a:avLst/>
          </a:prstGeom>
          <a:noFill/>
        </p:spPr>
        <p:txBody>
          <a:bodyPr wrap="square" rtlCol="0">
            <a:spAutoFit/>
          </a:bodyPr>
          <a:lstStyle/>
          <a:p>
            <a:pPr algn="just">
              <a:lnSpc>
                <a:spcPct val="150000"/>
              </a:lnSpc>
            </a:pPr>
            <a:r>
              <a:rPr lang="pt-BR" dirty="0"/>
              <a:t>	</a:t>
            </a:r>
            <a:r>
              <a:rPr lang="pt-BR" sz="2400" dirty="0">
                <a:latin typeface="Arial" pitchFamily="34" charset="0"/>
                <a:cs typeface="Arial" pitchFamily="34" charset="0"/>
              </a:rPr>
              <a:t>Como instrumento de avaliação da  aprendizagem, mapas conceituais podem ser usados para se obter uma visualização da organização conceitual que o aprendiz atribui a um dado conhecimento. Trata-se basicamente de uma técnica não tradicional de avaliação que busca informações sobre os significados e relações significativas entre conceitos-chave da matéria de ensino segundo o ponto de vista do aluno. É mais apropriada para uma avaliação qualitativa, formativa, da aprendizagem.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857365"/>
            <a:ext cx="12192000" cy="2062103"/>
          </a:xfrm>
          <a:prstGeom prst="rect">
            <a:avLst/>
          </a:prstGeom>
          <a:noFill/>
        </p:spPr>
        <p:txBody>
          <a:bodyPr wrap="square" rtlCol="0">
            <a:spAutoFit/>
          </a:bodyPr>
          <a:lstStyle/>
          <a:p>
            <a:pPr algn="ctr"/>
            <a:r>
              <a:rPr lang="pt-BR" sz="3200" dirty="0">
                <a:solidFill>
                  <a:srgbClr val="FFFF00"/>
                </a:solidFill>
                <a:latin typeface="Arial" panose="020B0604020202020204" pitchFamily="34" charset="0"/>
                <a:cs typeface="Arial" panose="020B0604020202020204" pitchFamily="34" charset="0"/>
              </a:rPr>
              <a:t>Outro exemplo de Mapa conceitual</a:t>
            </a:r>
          </a:p>
          <a:p>
            <a:pPr algn="ctr"/>
            <a:endParaRPr lang="pt-BR" sz="3200" dirty="0">
              <a:solidFill>
                <a:srgbClr val="FFFF00"/>
              </a:solidFill>
              <a:latin typeface="Arial" panose="020B0604020202020204" pitchFamily="34" charset="0"/>
              <a:cs typeface="Arial" panose="020B0604020202020204" pitchFamily="34" charset="0"/>
            </a:endParaRPr>
          </a:p>
          <a:p>
            <a:pPr algn="ctr"/>
            <a:endParaRPr lang="pt-BR" sz="3200" dirty="0">
              <a:solidFill>
                <a:srgbClr val="FFFF00"/>
              </a:solidFill>
              <a:latin typeface="Arial" panose="020B0604020202020204" pitchFamily="34" charset="0"/>
              <a:cs typeface="Arial" panose="020B0604020202020204" pitchFamily="34" charset="0"/>
            </a:endParaRPr>
          </a:p>
          <a:p>
            <a:pPr algn="ctr"/>
            <a:r>
              <a:rPr lang="pt-BR" sz="3200" dirty="0">
                <a:solidFill>
                  <a:srgbClr val="FFFF00"/>
                </a:solidFill>
                <a:latin typeface="Arial" panose="020B0604020202020204" pitchFamily="34" charset="0"/>
                <a:cs typeface="Arial" panose="020B0604020202020204" pitchFamily="34" charset="0"/>
              </a:rPr>
              <a:t>O que é a física?</a:t>
            </a:r>
            <a:endParaRPr lang="pt-BR"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1°_O_ que_é_física.jpg"/>
          <p:cNvPicPr>
            <a:picLocks noChangeAspect="1"/>
          </p:cNvPicPr>
          <p:nvPr/>
        </p:nvPicPr>
        <p:blipFill>
          <a:blip r:embed="rId2" cstate="print"/>
          <a:stretch>
            <a:fillRect/>
          </a:stretch>
        </p:blipFill>
        <p:spPr>
          <a:xfrm>
            <a:off x="767557" y="232340"/>
            <a:ext cx="10585027" cy="643702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2°_O_que_é_física.jpg"/>
          <p:cNvPicPr>
            <a:picLocks noChangeAspect="1"/>
          </p:cNvPicPr>
          <p:nvPr/>
        </p:nvPicPr>
        <p:blipFill>
          <a:blip r:embed="rId2" cstate="print"/>
          <a:stretch>
            <a:fillRect/>
          </a:stretch>
        </p:blipFill>
        <p:spPr>
          <a:xfrm>
            <a:off x="1415480" y="219919"/>
            <a:ext cx="9406661" cy="644944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3°_O_que_é_física.jpg"/>
          <p:cNvPicPr>
            <a:picLocks noChangeAspect="1"/>
          </p:cNvPicPr>
          <p:nvPr/>
        </p:nvPicPr>
        <p:blipFill>
          <a:blip r:embed="rId2" cstate="print"/>
          <a:stretch>
            <a:fillRect/>
          </a:stretch>
        </p:blipFill>
        <p:spPr>
          <a:xfrm>
            <a:off x="263352" y="360007"/>
            <a:ext cx="11737304" cy="60300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4º_O_que_é_física.jpg"/>
          <p:cNvPicPr>
            <a:picLocks noChangeAspect="1"/>
          </p:cNvPicPr>
          <p:nvPr/>
        </p:nvPicPr>
        <p:blipFill>
          <a:blip r:embed="rId2" cstate="print"/>
          <a:stretch>
            <a:fillRect/>
          </a:stretch>
        </p:blipFill>
        <p:spPr>
          <a:xfrm>
            <a:off x="327769" y="692696"/>
            <a:ext cx="11688255" cy="55446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07368" y="1640989"/>
            <a:ext cx="11377264" cy="4524315"/>
          </a:xfrm>
          <a:prstGeom prst="rect">
            <a:avLst/>
          </a:prstGeom>
          <a:noFill/>
        </p:spPr>
        <p:txBody>
          <a:bodyPr wrap="square" rtlCol="0">
            <a:spAutoFit/>
          </a:bodyPr>
          <a:lstStyle/>
          <a:p>
            <a:pPr algn="just">
              <a:lnSpc>
                <a:spcPct val="150000"/>
              </a:lnSpc>
            </a:pPr>
            <a:r>
              <a:rPr lang="pt-BR" dirty="0"/>
              <a:t>	</a:t>
            </a:r>
            <a:r>
              <a:rPr lang="pt-BR" sz="2400" dirty="0">
                <a:latin typeface="Arial" pitchFamily="34" charset="0"/>
                <a:cs typeface="Arial" pitchFamily="34" charset="0"/>
              </a:rPr>
              <a:t>O conceito básico da teoria de </a:t>
            </a:r>
            <a:r>
              <a:rPr lang="pt-BR" sz="2400" dirty="0" err="1">
                <a:latin typeface="Arial" pitchFamily="34" charset="0"/>
                <a:cs typeface="Arial" pitchFamily="34" charset="0"/>
              </a:rPr>
              <a:t>Ausubel</a:t>
            </a:r>
            <a:r>
              <a:rPr lang="pt-BR" sz="2400" dirty="0">
                <a:latin typeface="Arial" pitchFamily="34" charset="0"/>
                <a:cs typeface="Arial" pitchFamily="34" charset="0"/>
              </a:rPr>
              <a:t> é o de </a:t>
            </a:r>
            <a:r>
              <a:rPr lang="pt-BR" sz="2400" dirty="0">
                <a:solidFill>
                  <a:srgbClr val="FFFF00"/>
                </a:solidFill>
                <a:latin typeface="Arial" pitchFamily="34" charset="0"/>
                <a:cs typeface="Arial" pitchFamily="34" charset="0"/>
              </a:rPr>
              <a:t>aprendizagem significativa</a:t>
            </a:r>
            <a:r>
              <a:rPr lang="pt-BR" sz="2400" dirty="0">
                <a:latin typeface="Arial" pitchFamily="34" charset="0"/>
                <a:cs typeface="Arial" pitchFamily="34" charset="0"/>
              </a:rPr>
              <a:t>. A aprendizagem é dita significativa quando uma nova informação (conceito, idéia, proposição) </a:t>
            </a:r>
            <a:r>
              <a:rPr lang="pt-BR" sz="2400" dirty="0">
                <a:solidFill>
                  <a:srgbClr val="FFFF00"/>
                </a:solidFill>
                <a:latin typeface="Arial" pitchFamily="34" charset="0"/>
                <a:cs typeface="Arial" pitchFamily="34" charset="0"/>
              </a:rPr>
              <a:t>adquire significados para o aprendiz através de uma espécie de ancoragem em aspectos relevantes da estrutura cognitiva preexistente  do indivíduo</a:t>
            </a:r>
            <a:r>
              <a:rPr lang="pt-BR" sz="2400" dirty="0">
                <a:latin typeface="Arial" pitchFamily="34" charset="0"/>
                <a:cs typeface="Arial" pitchFamily="34" charset="0"/>
              </a:rPr>
              <a:t>, isto é, em conceitos, idéias, proposições já existentes em sua estrutura  de conhecimentos (ou de significados) com determinado grau de clareza, estabilidade e diferenciação. Esses aspectos relevantes da estrutura cognitiva que servem de </a:t>
            </a:r>
            <a:r>
              <a:rPr lang="pt-BR" sz="2400" dirty="0" err="1">
                <a:latin typeface="Arial" pitchFamily="34" charset="0"/>
                <a:cs typeface="Arial" pitchFamily="34" charset="0"/>
              </a:rPr>
              <a:t>ancouradouro</a:t>
            </a:r>
            <a:r>
              <a:rPr lang="pt-BR" sz="2400" dirty="0">
                <a:latin typeface="Arial" pitchFamily="34" charset="0"/>
                <a:cs typeface="Arial" pitchFamily="34" charset="0"/>
              </a:rPr>
              <a:t> para a nova informação são chamados </a:t>
            </a:r>
            <a:r>
              <a:rPr lang="pt-BR" sz="2400" dirty="0">
                <a:solidFill>
                  <a:srgbClr val="FFFF00"/>
                </a:solidFill>
                <a:latin typeface="Arial" pitchFamily="34" charset="0"/>
                <a:cs typeface="Arial" pitchFamily="34" charset="0"/>
              </a:rPr>
              <a:t>“</a:t>
            </a:r>
            <a:r>
              <a:rPr lang="pt-BR" sz="2400" dirty="0" err="1">
                <a:solidFill>
                  <a:srgbClr val="FFFF00"/>
                </a:solidFill>
                <a:latin typeface="Arial" pitchFamily="34" charset="0"/>
                <a:cs typeface="Arial" pitchFamily="34" charset="0"/>
              </a:rPr>
              <a:t>subsunçores</a:t>
            </a:r>
            <a:r>
              <a:rPr lang="pt-BR" sz="2400" dirty="0">
                <a:solidFill>
                  <a:srgbClr val="FFFF00"/>
                </a:solidFill>
                <a:latin typeface="Arial" pitchFamily="34" charset="0"/>
                <a:cs typeface="Arial" pitchFamily="34" charset="0"/>
              </a:rPr>
              <a:t>”. </a:t>
            </a:r>
          </a:p>
        </p:txBody>
      </p:sp>
      <p:sp>
        <p:nvSpPr>
          <p:cNvPr id="3" name="CaixaDeTexto 2"/>
          <p:cNvSpPr txBox="1"/>
          <p:nvPr/>
        </p:nvSpPr>
        <p:spPr>
          <a:xfrm>
            <a:off x="0" y="214290"/>
            <a:ext cx="12192000" cy="584775"/>
          </a:xfrm>
          <a:prstGeom prst="rect">
            <a:avLst/>
          </a:prstGeom>
          <a:noFill/>
        </p:spPr>
        <p:txBody>
          <a:bodyPr wrap="square" rtlCol="0">
            <a:spAutoFit/>
          </a:bodyPr>
          <a:lstStyle/>
          <a:p>
            <a:pPr algn="ctr"/>
            <a:r>
              <a:rPr lang="pt-BR" sz="2800" b="1" dirty="0">
                <a:solidFill>
                  <a:srgbClr val="FFFF00"/>
                </a:solidFill>
                <a:latin typeface="Arial" panose="020B0604020202020204" pitchFamily="34" charset="0"/>
                <a:cs typeface="Arial" panose="020B0604020202020204" pitchFamily="34" charset="0"/>
              </a:rPr>
              <a:t>Teoria cognitiva de aprendizagem </a:t>
            </a:r>
            <a:r>
              <a:rPr lang="pt-BR" sz="2800" b="1" dirty="0" smtClean="0">
                <a:solidFill>
                  <a:srgbClr val="FFFF00"/>
                </a:solidFill>
                <a:latin typeface="Arial" panose="020B0604020202020204" pitchFamily="34" charset="0"/>
                <a:cs typeface="Arial" panose="020B0604020202020204" pitchFamily="34" charset="0"/>
              </a:rPr>
              <a:t>de David </a:t>
            </a:r>
            <a:r>
              <a:rPr lang="pt-BR" sz="2800" b="1" dirty="0" err="1">
                <a:solidFill>
                  <a:srgbClr val="FFFF00"/>
                </a:solidFill>
                <a:latin typeface="Arial" panose="020B0604020202020204" pitchFamily="34" charset="0"/>
                <a:cs typeface="Arial" panose="020B0604020202020204" pitchFamily="34" charset="0"/>
              </a:rPr>
              <a:t>Ausube</a:t>
            </a:r>
            <a:r>
              <a:rPr lang="pt-BR" sz="3200" dirty="0" err="1">
                <a:solidFill>
                  <a:srgbClr val="FFFF00"/>
                </a:solidFill>
                <a:latin typeface="Arial" panose="020B0604020202020204" pitchFamily="34" charset="0"/>
                <a:cs typeface="Arial" panose="020B0604020202020204" pitchFamily="34" charset="0"/>
              </a:rPr>
              <a:t>l</a:t>
            </a:r>
            <a:endParaRPr lang="pt-BR" sz="3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403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07368" y="1052736"/>
            <a:ext cx="11377264" cy="4524315"/>
          </a:xfrm>
          <a:prstGeom prst="rect">
            <a:avLst/>
          </a:prstGeom>
          <a:noFill/>
        </p:spPr>
        <p:txBody>
          <a:bodyPr wrap="square" rtlCol="0">
            <a:spAutoFit/>
          </a:bodyPr>
          <a:lstStyle/>
          <a:p>
            <a:pPr algn="just">
              <a:lnSpc>
                <a:spcPct val="150000"/>
              </a:lnSpc>
            </a:pPr>
            <a:r>
              <a:rPr lang="pt-BR" sz="2400" dirty="0">
                <a:latin typeface="Arial" panose="020B0604020202020204" pitchFamily="34" charset="0"/>
                <a:cs typeface="Arial" pitchFamily="34" charset="0"/>
              </a:rPr>
              <a:t>	Na aprendizagem significativa há uma interação entre o </a:t>
            </a:r>
            <a:r>
              <a:rPr lang="pt-BR" sz="2400" dirty="0">
                <a:solidFill>
                  <a:srgbClr val="FFFF00"/>
                </a:solidFill>
                <a:latin typeface="Arial" panose="020B0604020202020204" pitchFamily="34" charset="0"/>
                <a:cs typeface="Arial" pitchFamily="34" charset="0"/>
              </a:rPr>
              <a:t>novo conhecimento e o já existente, na qual ambos se modificam</a:t>
            </a:r>
            <a:r>
              <a:rPr lang="pt-BR" sz="2400" dirty="0">
                <a:latin typeface="Arial" panose="020B0604020202020204" pitchFamily="34" charset="0"/>
                <a:cs typeface="Arial" pitchFamily="34" charset="0"/>
              </a:rPr>
              <a:t>. À medida que o conhecimento prévio serve de base para a atribuição de significados à nova informação, ele também se modifica, ou seja, </a:t>
            </a:r>
            <a:r>
              <a:rPr lang="pt-BR" sz="2400" dirty="0">
                <a:solidFill>
                  <a:srgbClr val="FFFF00"/>
                </a:solidFill>
                <a:latin typeface="Arial" panose="020B0604020202020204" pitchFamily="34" charset="0"/>
                <a:cs typeface="Arial" pitchFamily="34" charset="0"/>
              </a:rPr>
              <a:t>os </a:t>
            </a:r>
            <a:r>
              <a:rPr lang="pt-BR" sz="2400" dirty="0" err="1">
                <a:solidFill>
                  <a:srgbClr val="FFFF00"/>
                </a:solidFill>
                <a:latin typeface="Arial" pitchFamily="34" charset="0"/>
                <a:cs typeface="Arial" pitchFamily="34" charset="0"/>
              </a:rPr>
              <a:t>subsunçores</a:t>
            </a:r>
            <a:r>
              <a:rPr lang="pt-BR" sz="2400" dirty="0">
                <a:solidFill>
                  <a:srgbClr val="FFFF00"/>
                </a:solidFill>
                <a:latin typeface="Arial" pitchFamily="34" charset="0"/>
                <a:cs typeface="Arial" pitchFamily="34" charset="0"/>
              </a:rPr>
              <a:t> vão adquirindo novos significados, se tornando mais diferenciados</a:t>
            </a:r>
            <a:r>
              <a:rPr lang="pt-BR" sz="2400" dirty="0">
                <a:latin typeface="Arial" pitchFamily="34" charset="0"/>
                <a:cs typeface="Arial" pitchFamily="34" charset="0"/>
              </a:rPr>
              <a:t>, mais estáveis. </a:t>
            </a:r>
            <a:r>
              <a:rPr lang="pt-BR" sz="2400" dirty="0">
                <a:solidFill>
                  <a:srgbClr val="FFFF00"/>
                </a:solidFill>
                <a:latin typeface="Arial" pitchFamily="34" charset="0"/>
                <a:cs typeface="Arial" pitchFamily="34" charset="0"/>
              </a:rPr>
              <a:t>Novos </a:t>
            </a:r>
            <a:r>
              <a:rPr lang="pt-BR" sz="2400" dirty="0" err="1">
                <a:solidFill>
                  <a:srgbClr val="FFFF00"/>
                </a:solidFill>
                <a:latin typeface="Arial" pitchFamily="34" charset="0"/>
                <a:cs typeface="Arial" pitchFamily="34" charset="0"/>
              </a:rPr>
              <a:t>subsunçores</a:t>
            </a:r>
            <a:r>
              <a:rPr lang="pt-BR" sz="2400" dirty="0">
                <a:solidFill>
                  <a:srgbClr val="FFFF00"/>
                </a:solidFill>
                <a:latin typeface="Arial" pitchFamily="34" charset="0"/>
                <a:cs typeface="Arial" pitchFamily="34" charset="0"/>
              </a:rPr>
              <a:t> vão se formando; </a:t>
            </a:r>
            <a:r>
              <a:rPr lang="pt-BR" sz="2400" dirty="0" err="1">
                <a:solidFill>
                  <a:srgbClr val="FFFF00"/>
                </a:solidFill>
                <a:latin typeface="Arial" pitchFamily="34" charset="0"/>
                <a:cs typeface="Arial" pitchFamily="34" charset="0"/>
              </a:rPr>
              <a:t>subsunçores</a:t>
            </a:r>
            <a:r>
              <a:rPr lang="pt-BR" sz="2400" dirty="0">
                <a:solidFill>
                  <a:srgbClr val="FFFF00"/>
                </a:solidFill>
                <a:latin typeface="Arial" pitchFamily="34" charset="0"/>
                <a:cs typeface="Arial" pitchFamily="34" charset="0"/>
              </a:rPr>
              <a:t> vão interagindo entre si. </a:t>
            </a:r>
            <a:r>
              <a:rPr lang="pt-BR" sz="2400" dirty="0">
                <a:latin typeface="Arial" pitchFamily="34" charset="0"/>
                <a:cs typeface="Arial" pitchFamily="34" charset="0"/>
              </a:rPr>
              <a:t>A estrutura cognitiva está </a:t>
            </a:r>
            <a:r>
              <a:rPr lang="pt-BR" sz="2400" dirty="0">
                <a:solidFill>
                  <a:srgbClr val="FFFF00"/>
                </a:solidFill>
                <a:latin typeface="Arial" pitchFamily="34" charset="0"/>
                <a:cs typeface="Arial" pitchFamily="34" charset="0"/>
              </a:rPr>
              <a:t>constantemente se reestruturando durante </a:t>
            </a:r>
            <a:r>
              <a:rPr lang="pt-BR" sz="2400" dirty="0" smtClean="0">
                <a:solidFill>
                  <a:srgbClr val="FFFF00"/>
                </a:solidFill>
                <a:latin typeface="Arial" pitchFamily="34" charset="0"/>
                <a:cs typeface="Arial" pitchFamily="34" charset="0"/>
              </a:rPr>
              <a:t>a </a:t>
            </a:r>
            <a:r>
              <a:rPr lang="pt-BR" sz="2400" dirty="0">
                <a:solidFill>
                  <a:srgbClr val="FFFF00"/>
                </a:solidFill>
                <a:latin typeface="Arial" pitchFamily="34" charset="0"/>
                <a:cs typeface="Arial" pitchFamily="34" charset="0"/>
              </a:rPr>
              <a:t>aprendizagem significativa</a:t>
            </a:r>
            <a:r>
              <a:rPr lang="pt-BR" sz="2400" dirty="0">
                <a:latin typeface="Arial" pitchFamily="34" charset="0"/>
                <a:cs typeface="Arial" pitchFamily="34" charset="0"/>
              </a:rPr>
              <a:t>. O processo é dinâmico; o conhecimento vai sendo construído. </a:t>
            </a:r>
            <a:r>
              <a:rPr lang="pt-BR" sz="2400" dirty="0" smtClean="0">
                <a:latin typeface="Arial" panose="020B0604020202020204" pitchFamily="34" charset="0"/>
                <a:cs typeface="Arial" panose="020B0604020202020204" pitchFamily="34" charset="0"/>
              </a:rPr>
              <a:t> </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593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79376" y="1700808"/>
            <a:ext cx="11233248" cy="3416320"/>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a:t>
            </a:r>
            <a:r>
              <a:rPr lang="pt-BR" sz="2400" dirty="0">
                <a:latin typeface="Arial" pitchFamily="34" charset="0"/>
                <a:cs typeface="Arial" pitchFamily="34" charset="0"/>
              </a:rPr>
              <a:t>Na aprendizagem significativa o novo conhecimento nunca é internalizado de maneira literal, porque no momento em que passa a ter </a:t>
            </a:r>
            <a:r>
              <a:rPr lang="pt-BR" sz="2400" dirty="0" smtClean="0">
                <a:latin typeface="Arial" pitchFamily="34" charset="0"/>
                <a:cs typeface="Arial" pitchFamily="34" charset="0"/>
              </a:rPr>
              <a:t>significado </a:t>
            </a:r>
            <a:r>
              <a:rPr lang="pt-BR" sz="2400" dirty="0">
                <a:latin typeface="Arial" pitchFamily="34" charset="0"/>
                <a:cs typeface="Arial" pitchFamily="34" charset="0"/>
              </a:rPr>
              <a:t>para o aprendiz entra em cena o componente idiossincrático da significação. </a:t>
            </a:r>
            <a:r>
              <a:rPr lang="pt-BR" sz="2400" dirty="0">
                <a:solidFill>
                  <a:srgbClr val="FFFF00"/>
                </a:solidFill>
                <a:latin typeface="Arial" pitchFamily="34" charset="0"/>
                <a:cs typeface="Arial" pitchFamily="34" charset="0"/>
              </a:rPr>
              <a:t>Aprender significativamente implica atribuir significados e estes têm sempre componentes pessoais</a:t>
            </a:r>
            <a:r>
              <a:rPr lang="pt-BR" sz="2400" dirty="0">
                <a:latin typeface="Arial" pitchFamily="34" charset="0"/>
                <a:cs typeface="Arial" pitchFamily="34" charset="0"/>
              </a:rPr>
              <a:t>. Aprendizagem sem atribuição de significados pessoais, sem relação com o conhecimento preexistente, </a:t>
            </a:r>
            <a:r>
              <a:rPr lang="pt-BR" sz="2400" dirty="0">
                <a:solidFill>
                  <a:srgbClr val="FFFF00"/>
                </a:solidFill>
                <a:latin typeface="Arial" pitchFamily="34" charset="0"/>
                <a:cs typeface="Arial" pitchFamily="34" charset="0"/>
              </a:rPr>
              <a:t>é mecânica, não significativa. </a:t>
            </a:r>
            <a:endParaRPr lang="pt-BR" sz="2000" dirty="0">
              <a:solidFill>
                <a:srgbClr val="FFFF00"/>
              </a:solidFill>
            </a:endParaRPr>
          </a:p>
        </p:txBody>
      </p:sp>
    </p:spTree>
    <p:extLst>
      <p:ext uri="{BB962C8B-B14F-4D97-AF65-F5344CB8AC3E}">
        <p14:creationId xmlns:p14="http://schemas.microsoft.com/office/powerpoint/2010/main" val="2921902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07368" y="1628800"/>
            <a:ext cx="11377264" cy="3416320"/>
          </a:xfrm>
          <a:prstGeom prst="rect">
            <a:avLst/>
          </a:prstGeom>
          <a:noFill/>
        </p:spPr>
        <p:txBody>
          <a:bodyPr wrap="square" rtlCol="0">
            <a:spAutoFit/>
          </a:bodyPr>
          <a:lstStyle/>
          <a:p>
            <a:pPr algn="just">
              <a:lnSpc>
                <a:spcPct val="150000"/>
              </a:lnSpc>
            </a:pPr>
            <a:r>
              <a:rPr lang="pt-BR" sz="2400" dirty="0" smtClean="0">
                <a:latin typeface="Arial" pitchFamily="34" charset="0"/>
                <a:cs typeface="Arial" pitchFamily="34" charset="0"/>
              </a:rPr>
              <a:t>	Na </a:t>
            </a:r>
            <a:r>
              <a:rPr lang="pt-BR" sz="2400" dirty="0">
                <a:latin typeface="Arial" pitchFamily="34" charset="0"/>
                <a:cs typeface="Arial" pitchFamily="34" charset="0"/>
              </a:rPr>
              <a:t>aprendizagem </a:t>
            </a:r>
            <a:r>
              <a:rPr lang="pt-BR" sz="2400" dirty="0" smtClean="0">
                <a:latin typeface="Arial" pitchFamily="34" charset="0"/>
                <a:cs typeface="Arial" pitchFamily="34" charset="0"/>
              </a:rPr>
              <a:t>mecânica, o </a:t>
            </a:r>
            <a:r>
              <a:rPr lang="pt-BR" sz="2400" dirty="0">
                <a:latin typeface="Arial" pitchFamily="34" charset="0"/>
                <a:cs typeface="Arial" pitchFamily="34" charset="0"/>
              </a:rPr>
              <a:t>novo conhecimento é armazenado de maneira arbitrária e literal na mente do indivíduo. O que não significa que esse conhecimento seja armazenado em um vácuo cognitivo, mas sim que ele não interage significativamente com a estrutura cognitiva preexistente, não adquire significados. Durante um certo período de tempo, a pessoa é inclusive capaz de reproduzir o que foi aprendido mecanicamente, mas não significa nada para ela. </a:t>
            </a:r>
            <a:endParaRPr lang="pt-BR" sz="2400" dirty="0"/>
          </a:p>
        </p:txBody>
      </p:sp>
    </p:spTree>
    <p:extLst>
      <p:ext uri="{BB962C8B-B14F-4D97-AF65-F5344CB8AC3E}">
        <p14:creationId xmlns:p14="http://schemas.microsoft.com/office/powerpoint/2010/main" val="239932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35360" y="2000241"/>
            <a:ext cx="11449272" cy="2862322"/>
          </a:xfrm>
          <a:prstGeom prst="rect">
            <a:avLst/>
          </a:prstGeom>
          <a:noFill/>
        </p:spPr>
        <p:txBody>
          <a:bodyPr wrap="square" rtlCol="0">
            <a:spAutoFit/>
          </a:bodyPr>
          <a:lstStyle/>
          <a:p>
            <a:pPr algn="just">
              <a:lnSpc>
                <a:spcPct val="150000"/>
              </a:lnSpc>
            </a:pPr>
            <a:r>
              <a:rPr lang="pt-BR" sz="2200" dirty="0">
                <a:latin typeface="Arial" pitchFamily="34" charset="0"/>
                <a:cs typeface="Arial" pitchFamily="34" charset="0"/>
              </a:rPr>
              <a:t>	</a:t>
            </a:r>
            <a:r>
              <a:rPr lang="pt-BR" sz="2400" dirty="0">
                <a:latin typeface="Arial" pitchFamily="34" charset="0"/>
                <a:cs typeface="Arial" pitchFamily="34" charset="0"/>
              </a:rPr>
              <a:t>A teoria que está por trás do mapeamento conceitual é a </a:t>
            </a:r>
            <a:r>
              <a:rPr lang="pt-BR" sz="2400" dirty="0">
                <a:solidFill>
                  <a:srgbClr val="FFFF00"/>
                </a:solidFill>
                <a:latin typeface="Arial" pitchFamily="34" charset="0"/>
                <a:cs typeface="Arial" pitchFamily="34" charset="0"/>
              </a:rPr>
              <a:t>teoria cognitiva de aprendizagem </a:t>
            </a:r>
            <a:r>
              <a:rPr lang="pt-BR" sz="2400" dirty="0">
                <a:latin typeface="Arial" pitchFamily="34" charset="0"/>
                <a:cs typeface="Arial" pitchFamily="34" charset="0"/>
              </a:rPr>
              <a:t>de David </a:t>
            </a:r>
            <a:r>
              <a:rPr lang="pt-BR" sz="2400" dirty="0" err="1" smtClean="0">
                <a:latin typeface="Arial" pitchFamily="34" charset="0"/>
                <a:cs typeface="Arial" pitchFamily="34" charset="0"/>
              </a:rPr>
              <a:t>Ausubel</a:t>
            </a:r>
            <a:r>
              <a:rPr lang="pt-BR" sz="2400" dirty="0" smtClean="0">
                <a:latin typeface="Arial" pitchFamily="34" charset="0"/>
                <a:cs typeface="Arial" pitchFamily="34" charset="0"/>
              </a:rPr>
              <a:t>, desenvolvida em 1963.</a:t>
            </a:r>
            <a:endParaRPr lang="pt-BR" sz="2400" dirty="0">
              <a:latin typeface="Arial" pitchFamily="34" charset="0"/>
              <a:cs typeface="Arial" pitchFamily="34" charset="0"/>
            </a:endParaRPr>
          </a:p>
          <a:p>
            <a:pPr algn="just">
              <a:lnSpc>
                <a:spcPct val="150000"/>
              </a:lnSpc>
            </a:pPr>
            <a:r>
              <a:rPr lang="pt-BR" sz="2400" dirty="0">
                <a:latin typeface="Arial" pitchFamily="34" charset="0"/>
                <a:cs typeface="Arial" pitchFamily="34" charset="0"/>
              </a:rPr>
              <a:t>	Trata-se, no entanto, de uma técnica desenvolvida em meados da década de </a:t>
            </a:r>
            <a:r>
              <a:rPr lang="pt-BR" sz="2400" dirty="0">
                <a:solidFill>
                  <a:srgbClr val="FFFF00"/>
                </a:solidFill>
                <a:latin typeface="Arial" pitchFamily="34" charset="0"/>
                <a:cs typeface="Arial" pitchFamily="34" charset="0"/>
              </a:rPr>
              <a:t>setenta por Joseph </a:t>
            </a:r>
            <a:r>
              <a:rPr lang="pt-BR" sz="2400" dirty="0" err="1">
                <a:solidFill>
                  <a:srgbClr val="FFFF00"/>
                </a:solidFill>
                <a:latin typeface="Arial" pitchFamily="34" charset="0"/>
                <a:cs typeface="Arial" pitchFamily="34" charset="0"/>
              </a:rPr>
              <a:t>Novak</a:t>
            </a:r>
            <a:r>
              <a:rPr lang="pt-BR" sz="2400" dirty="0">
                <a:solidFill>
                  <a:srgbClr val="FFFF00"/>
                </a:solidFill>
                <a:latin typeface="Arial" pitchFamily="34" charset="0"/>
                <a:cs typeface="Arial" pitchFamily="34" charset="0"/>
              </a:rPr>
              <a:t> </a:t>
            </a:r>
            <a:r>
              <a:rPr lang="pt-BR" sz="2400" dirty="0">
                <a:latin typeface="Arial" pitchFamily="34" charset="0"/>
                <a:cs typeface="Arial" pitchFamily="34" charset="0"/>
              </a:rPr>
              <a:t>e seus colaboradores  na Universidade de Cornell, nos Estados Unidos. </a:t>
            </a:r>
            <a:r>
              <a:rPr lang="pt-BR" sz="2400" dirty="0" err="1">
                <a:latin typeface="Arial" pitchFamily="34" charset="0"/>
                <a:cs typeface="Arial" pitchFamily="34" charset="0"/>
              </a:rPr>
              <a:t>Ausubel</a:t>
            </a:r>
            <a:r>
              <a:rPr lang="pt-BR" sz="2400" dirty="0">
                <a:latin typeface="Arial" pitchFamily="34" charset="0"/>
                <a:cs typeface="Arial" pitchFamily="34" charset="0"/>
              </a:rPr>
              <a:t> nunca falou de mapas conceituais em sua teoria. </a:t>
            </a:r>
          </a:p>
        </p:txBody>
      </p:sp>
      <p:sp>
        <p:nvSpPr>
          <p:cNvPr id="3" name="CaixaDeTexto 2"/>
          <p:cNvSpPr txBox="1"/>
          <p:nvPr/>
        </p:nvSpPr>
        <p:spPr>
          <a:xfrm>
            <a:off x="0" y="285728"/>
            <a:ext cx="12192000" cy="523220"/>
          </a:xfrm>
          <a:prstGeom prst="rect">
            <a:avLst/>
          </a:prstGeom>
          <a:noFill/>
        </p:spPr>
        <p:txBody>
          <a:bodyPr wrap="square" rtlCol="0">
            <a:spAutoFit/>
          </a:bodyPr>
          <a:lstStyle/>
          <a:p>
            <a:pPr algn="ctr"/>
            <a:r>
              <a:rPr lang="pt-BR" sz="2800" dirty="0" smtClean="0">
                <a:solidFill>
                  <a:srgbClr val="FFFF00"/>
                </a:solidFill>
                <a:latin typeface="Arial" panose="020B0604020202020204" pitchFamily="34" charset="0"/>
                <a:cs typeface="Arial" panose="020B0604020202020204" pitchFamily="34" charset="0"/>
              </a:rPr>
              <a:t>Mapeamento Conceitual</a:t>
            </a:r>
            <a:endParaRPr lang="pt-BR"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11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484784"/>
            <a:ext cx="12192000" cy="523220"/>
          </a:xfrm>
          <a:prstGeom prst="rect">
            <a:avLst/>
          </a:prstGeom>
          <a:noFill/>
        </p:spPr>
        <p:txBody>
          <a:bodyPr wrap="square" rtlCol="0">
            <a:spAutoFit/>
          </a:bodyPr>
          <a:lstStyle/>
          <a:p>
            <a:pPr algn="ctr"/>
            <a:r>
              <a:rPr lang="pt-BR" sz="2800" dirty="0">
                <a:solidFill>
                  <a:srgbClr val="FFFF00"/>
                </a:solidFill>
                <a:latin typeface="Arial" panose="020B0604020202020204" pitchFamily="34" charset="0"/>
                <a:cs typeface="Arial" panose="020B0604020202020204" pitchFamily="34" charset="0"/>
              </a:rPr>
              <a:t>O que são mapas conceituais?</a:t>
            </a:r>
          </a:p>
        </p:txBody>
      </p:sp>
      <p:sp>
        <p:nvSpPr>
          <p:cNvPr id="3" name="CaixaDeTexto 2"/>
          <p:cNvSpPr txBox="1"/>
          <p:nvPr/>
        </p:nvSpPr>
        <p:spPr>
          <a:xfrm>
            <a:off x="263352" y="2924944"/>
            <a:ext cx="11665296" cy="1754326"/>
          </a:xfrm>
          <a:prstGeom prst="rect">
            <a:avLst/>
          </a:prstGeom>
          <a:noFill/>
        </p:spPr>
        <p:txBody>
          <a:bodyPr wrap="square" rtlCol="0">
            <a:spAutoFit/>
          </a:bodyPr>
          <a:lstStyle/>
          <a:p>
            <a:pPr algn="just">
              <a:lnSpc>
                <a:spcPct val="150000"/>
              </a:lnSpc>
            </a:pPr>
            <a:r>
              <a:rPr lang="pt-BR" dirty="0"/>
              <a:t> </a:t>
            </a:r>
            <a:r>
              <a:rPr lang="pt-BR" sz="2200" dirty="0">
                <a:latin typeface="Arial" pitchFamily="34" charset="0"/>
                <a:cs typeface="Arial" pitchFamily="34" charset="0"/>
              </a:rPr>
              <a:t>	</a:t>
            </a:r>
            <a:r>
              <a:rPr lang="pt-BR" sz="2400" dirty="0">
                <a:latin typeface="Arial" pitchFamily="34" charset="0"/>
                <a:cs typeface="Arial" pitchFamily="34" charset="0"/>
              </a:rPr>
              <a:t>De um modo geral, mapas conceituais, ou mapas de conceitos, são </a:t>
            </a:r>
            <a:r>
              <a:rPr lang="pt-BR" sz="2400" dirty="0" smtClean="0">
                <a:latin typeface="Arial" pitchFamily="34" charset="0"/>
                <a:cs typeface="Arial" pitchFamily="34" charset="0"/>
              </a:rPr>
              <a:t>diagramas </a:t>
            </a:r>
            <a:r>
              <a:rPr lang="pt-BR" sz="2400" dirty="0">
                <a:latin typeface="Arial" pitchFamily="34" charset="0"/>
                <a:cs typeface="Arial" pitchFamily="34" charset="0"/>
              </a:rPr>
              <a:t>indicando relações entre conceitos, ou entre palavras que usamos para representar conceitos.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38348" y="-4916"/>
            <a:ext cx="7709782" cy="6862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3352" y="357166"/>
            <a:ext cx="11665296" cy="6186309"/>
          </a:xfrm>
          <a:prstGeom prst="rect">
            <a:avLst/>
          </a:prstGeom>
          <a:noFill/>
        </p:spPr>
        <p:txBody>
          <a:bodyPr wrap="square" rtlCol="0">
            <a:spAutoFit/>
          </a:bodyPr>
          <a:lstStyle/>
          <a:p>
            <a:pPr algn="just">
              <a:lnSpc>
                <a:spcPct val="150000"/>
              </a:lnSpc>
            </a:pPr>
            <a:r>
              <a:rPr lang="pt-BR" sz="2200" dirty="0">
                <a:latin typeface="Arial" pitchFamily="34" charset="0"/>
                <a:cs typeface="Arial" pitchFamily="34" charset="0"/>
              </a:rPr>
              <a:t>	</a:t>
            </a:r>
            <a:r>
              <a:rPr lang="pt-BR" sz="2400" dirty="0">
                <a:latin typeface="Arial" pitchFamily="34" charset="0"/>
                <a:cs typeface="Arial" pitchFamily="34" charset="0"/>
              </a:rPr>
              <a:t>Muitas vezes utiliza-se figuras geométricas (elipses, retângulos, círculos) ao traçar mapas de conceitos, mas tais figuras são, em  princípio, irrelevantes. É certo que o uso de figuras pode estar vinculado a determinadas regras como, </a:t>
            </a:r>
            <a:r>
              <a:rPr lang="pt-BR" sz="2400" dirty="0" smtClean="0">
                <a:latin typeface="Arial" pitchFamily="34" charset="0"/>
                <a:cs typeface="Arial" pitchFamily="34" charset="0"/>
              </a:rPr>
              <a:t>por </a:t>
            </a:r>
            <a:r>
              <a:rPr lang="pt-BR" sz="2400" dirty="0">
                <a:latin typeface="Arial" pitchFamily="34" charset="0"/>
                <a:cs typeface="Arial" pitchFamily="34" charset="0"/>
              </a:rPr>
              <a:t>exemplo, a de que conceitos mais gerais, mais abrangentes, devem estar dentro de elipses e conceitos bem específicos  dentro de retângulos. Em princípio, no entanto, </a:t>
            </a:r>
            <a:r>
              <a:rPr lang="pt-BR" sz="2400" dirty="0" smtClean="0">
                <a:latin typeface="Arial" pitchFamily="34" charset="0"/>
                <a:cs typeface="Arial" pitchFamily="34" charset="0"/>
              </a:rPr>
              <a:t>figuras </a:t>
            </a:r>
            <a:r>
              <a:rPr lang="pt-BR" sz="2400" dirty="0">
                <a:latin typeface="Arial" pitchFamily="34" charset="0"/>
                <a:cs typeface="Arial" pitchFamily="34" charset="0"/>
              </a:rPr>
              <a:t>geométricas nada significam em um mapa conceitual. Assim como nada significam o comprimento e a forma das linhas ligando conceitos em um desses diagramas, a menos que estejam acopladas a certas regras. </a:t>
            </a:r>
            <a:r>
              <a:rPr lang="pt-BR" sz="2400" dirty="0">
                <a:solidFill>
                  <a:srgbClr val="FFFF00"/>
                </a:solidFill>
                <a:latin typeface="Arial" pitchFamily="34" charset="0"/>
                <a:cs typeface="Arial" pitchFamily="34" charset="0"/>
              </a:rPr>
              <a:t>O fato de dois conceitos estarem unidos por uma linha é importante porque significa que há, no entendimento de quem fez o mapa, uma relação entre esses conceitos, mas o tamanho e a forma dessa linha são, a priori, arbitrários.  </a:t>
            </a:r>
            <a:endParaRPr lang="pt-BR" sz="2000" dirty="0">
              <a:solidFill>
                <a:srgbClr val="FFFF00"/>
              </a:solidFill>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TM03457452[[fn=Celeste]]</Template>
  <TotalTime>120</TotalTime>
  <Words>45</Words>
  <Application>Microsoft Office PowerPoint</Application>
  <PresentationFormat>Widescreen</PresentationFormat>
  <Paragraphs>27</Paragraphs>
  <Slides>19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19</vt:i4>
      </vt:variant>
    </vt:vector>
  </HeadingPairs>
  <TitlesOfParts>
    <vt:vector size="23" baseType="lpstr">
      <vt:lpstr>Arial</vt:lpstr>
      <vt:lpstr>Calibri</vt:lpstr>
      <vt:lpstr>Calibri Light</vt:lpstr>
      <vt:lpstr>Celestial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Ricardo</dc:creator>
  <cp:lastModifiedBy>Ricardo</cp:lastModifiedBy>
  <cp:revision>20</cp:revision>
  <dcterms:created xsi:type="dcterms:W3CDTF">2012-07-20T14:21:04Z</dcterms:created>
  <dcterms:modified xsi:type="dcterms:W3CDTF">2015-11-25T12:15:48Z</dcterms:modified>
</cp:coreProperties>
</file>