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574" r:id="rId2"/>
    <p:sldId id="572" r:id="rId3"/>
    <p:sldId id="606" r:id="rId4"/>
    <p:sldId id="607" r:id="rId5"/>
    <p:sldId id="522" r:id="rId6"/>
    <p:sldId id="567" r:id="rId7"/>
    <p:sldId id="560" r:id="rId8"/>
    <p:sldId id="571" r:id="rId9"/>
    <p:sldId id="561" r:id="rId10"/>
    <p:sldId id="562" r:id="rId11"/>
    <p:sldId id="564" r:id="rId12"/>
    <p:sldId id="565" r:id="rId13"/>
    <p:sldId id="566" r:id="rId14"/>
    <p:sldId id="597" r:id="rId15"/>
    <p:sldId id="598" r:id="rId16"/>
    <p:sldId id="569" r:id="rId17"/>
    <p:sldId id="601" r:id="rId18"/>
    <p:sldId id="602" r:id="rId19"/>
    <p:sldId id="605" r:id="rId20"/>
    <p:sldId id="609" r:id="rId21"/>
    <p:sldId id="600" r:id="rId22"/>
    <p:sldId id="608" r:id="rId23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70B05"/>
    <a:srgbClr val="4B0801"/>
    <a:srgbClr val="3F6AD7"/>
    <a:srgbClr val="32D3E4"/>
    <a:srgbClr val="ED2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5374" autoAdjust="0"/>
  </p:normalViewPr>
  <p:slideViewPr>
    <p:cSldViewPr>
      <p:cViewPr varScale="1">
        <p:scale>
          <a:sx n="70" d="100"/>
          <a:sy n="70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79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944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C008E14-4FDC-4C70-894B-EE5DFC4611F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14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08E14-4FDC-4C70-894B-EE5DFC4611F7}" type="slidenum">
              <a:rPr lang="pt-BR" altLang="pt-BR" smtClean="0"/>
              <a:pPr>
                <a:defRPr/>
              </a:pPr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1706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pt-BR" dirty="0" smtClean="0"/>
              <a:t> Hendrik</a:t>
            </a:r>
            <a:r>
              <a:rPr lang="pt-BR" altLang="pt-BR" baseline="0" dirty="0" smtClean="0"/>
              <a:t> </a:t>
            </a:r>
            <a:r>
              <a:rPr lang="pt-BR" altLang="pt-BR" baseline="0" dirty="0" err="1" smtClean="0"/>
              <a:t>Antoon</a:t>
            </a:r>
            <a:r>
              <a:rPr lang="pt-BR" altLang="pt-BR" baseline="0" dirty="0" smtClean="0"/>
              <a:t> Lorentz (1853-1928).</a:t>
            </a:r>
            <a:endParaRPr lang="pt-BR" altLang="pt-BR" dirty="0" smtClean="0"/>
          </a:p>
        </p:txBody>
      </p:sp>
      <p:sp>
        <p:nvSpPr>
          <p:cNvPr id="7680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19A635-E9AB-44FC-A882-7C3C059EFFFA}" type="slidenum">
              <a:rPr lang="pt-BR" altLang="pt-BR" sz="1200" smtClean="0"/>
              <a:pPr/>
              <a:t>10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2829665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7680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19A635-E9AB-44FC-A882-7C3C059EFFFA}" type="slidenum">
              <a:rPr lang="pt-BR" altLang="pt-BR" sz="1200" smtClean="0"/>
              <a:pPr/>
              <a:t>11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2138786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7680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19A635-E9AB-44FC-A882-7C3C059EFFFA}" type="slidenum">
              <a:rPr lang="pt-BR" altLang="pt-BR" sz="1200" smtClean="0"/>
              <a:pPr/>
              <a:t>12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2853497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7680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19A635-E9AB-44FC-A882-7C3C059EFFFA}" type="slidenum">
              <a:rPr lang="pt-BR" altLang="pt-BR" sz="1200" smtClean="0"/>
              <a:pPr/>
              <a:t>13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4271465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51" name="Espaço Reservado para Anotações 2"/>
              <p:cNvSpPr>
                <a:spLocks noGrp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indent="0" algn="just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pt-BR" altLang="pt-BR" b="1" dirty="0" smtClean="0"/>
                  <a:t> </a:t>
                </a:r>
                <a:r>
                  <a:rPr lang="pt-BR" altLang="pt-BR" b="0" dirty="0" smtClean="0"/>
                  <a:t>Obs.:</a:t>
                </a:r>
                <a:r>
                  <a:rPr lang="pt-BR" altLang="pt-BR" b="0" baseline="0" dirty="0" smtClean="0"/>
                  <a:t> De acordo com o modelo atômico de Bohr, a velocidade do elétron em torno do núcleo é dada por (</a:t>
                </a:r>
                <a14:m>
                  <m:oMath xmlns:m="http://schemas.openxmlformats.org/officeDocument/2006/math">
                    <m:r>
                      <a:rPr lang="pt-BR" altLang="pt-BR" b="0" i="1" baseline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BR" altLang="pt-BR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≈5,3×</m:t>
                    </m:r>
                    <m:sSup>
                      <m:sSupPr>
                        <m:ctrlPr>
                          <a:rPr lang="pt-BR" altLang="pt-BR" b="0" i="1" baseline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altLang="pt-BR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altLang="pt-BR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−11</m:t>
                        </m:r>
                      </m:sup>
                    </m:sSup>
                    <m:r>
                      <a:rPr lang="pt-BR" altLang="pt-BR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altLang="pt-BR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pt-BR" altLang="pt-BR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altLang="pt-BR" b="0" baseline="0" dirty="0" smtClean="0"/>
                  <a:t>:</a:t>
                </a:r>
                <a:endParaRPr lang="pt-BR" altLang="pt-BR" b="0" i="1" baseline="0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altLang="pt-BR" sz="4000" b="0" i="1" baseline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altLang="pt-BR" sz="4000" b="0" i="1" baseline="0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pt-BR" altLang="pt-BR" sz="4000" b="0" i="1" baseline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altLang="pt-BR" sz="4000" b="0" i="1" baseline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pt-BR" altLang="pt-BR" sz="4000" b="0" i="1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altLang="pt-BR" sz="4000" b="0" i="1" baseline="0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pt-BR" altLang="pt-BR" sz="4000" b="0" i="1" baseline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altLang="pt-BR" sz="4000" b="0" i="1" baseline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altLang="pt-BR" sz="4000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altLang="pt-BR" sz="4000" b="0" i="1" baseline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pt-BR" altLang="pt-BR" sz="4000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pt-BR" altLang="pt-BR" sz="4000" b="0" i="1" baseline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4000" b="0" i="1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pt-BR" altLang="pt-BR" sz="4000" b="0" i="1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pt-BR" altLang="pt-BR" sz="4000" b="0" i="1" baseline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altLang="pt-BR" sz="4000" b="0" i="1" baseline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altLang="pt-BR" sz="4000" b="0" i="1" baseline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t-BR" altLang="pt-BR" sz="4000" b="0" i="1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altLang="pt-BR" sz="4000" b="0" i="1" baseline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altLang="pt-BR" sz="4000" b="0" i="1" baseline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pt-BR" altLang="pt-BR" sz="4000" b="0" i="1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altLang="pt-BR" sz="4000" b="0" i="1" baseline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altLang="pt-BR" sz="4000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pt-BR" altLang="pt-BR" sz="4000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pt-BR" altLang="pt-BR" sz="4000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altLang="pt-BR" sz="4000" b="0" i="1" baseline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altLang="pt-BR" sz="4000" b="0" i="1" baseline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altLang="pt-BR" sz="4000" b="0" i="1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altLang="pt-BR" sz="4000" b="0" i="1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pt-BR" altLang="pt-BR" sz="4000" b="0" i="1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pt-BR" altLang="pt-BR" sz="4000" b="0" i="1" baseline="0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40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pt-BR" altLang="pt-BR" sz="40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pt-BR" altLang="pt-BR" sz="4000" b="0" i="1" baseline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altLang="pt-BR" sz="4000" b="0" i="1" baseline="0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altLang="pt-BR" sz="40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pt-BR" altLang="pt-BR" sz="4000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altLang="pt-BR" sz="4000" b="0" i="1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𝑚𝑟</m:t>
                            </m:r>
                          </m:den>
                        </m:f>
                        <m:r>
                          <a:rPr lang="pt-BR" altLang="pt-BR" sz="4000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rad>
                    <m:r>
                      <a:rPr lang="pt-BR" altLang="pt-BR" sz="4000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pt-BR" altLang="pt-BR" sz="4000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pt-BR" altLang="pt-BR" sz="4000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≈2,18×</m:t>
                    </m:r>
                    <m:sSup>
                      <m:sSupPr>
                        <m:ctrlPr>
                          <a:rPr lang="pt-BR" altLang="pt-BR" sz="4000" b="0" i="1" baseline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altLang="pt-BR" sz="4000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altLang="pt-BR" sz="4000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f>
                      <m:fPr>
                        <m:ctrlPr>
                          <a:rPr lang="pt-BR" altLang="pt-BR" sz="4000" b="0" i="1" baseline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altLang="pt-BR" sz="4000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pt-BR" altLang="pt-BR" sz="4000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pt-BR" altLang="pt-BR" sz="4000" dirty="0" smtClean="0"/>
                  <a:t>  (</a:t>
                </a:r>
                <a14:m>
                  <m:oMath xmlns:m="http://schemas.openxmlformats.org/officeDocument/2006/math">
                    <m:r>
                      <a:rPr lang="pt-BR" altLang="pt-BR" sz="400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pt-BR" altLang="pt-BR" sz="4000" b="0" i="1" smtClean="0">
                        <a:latin typeface="Cambria Math"/>
                        <a:ea typeface="Cambria Math"/>
                      </a:rPr>
                      <m:t>1%</m:t>
                    </m:r>
                  </m:oMath>
                </a14:m>
                <a:r>
                  <a:rPr lang="pt-BR" altLang="pt-BR" dirty="0" smtClean="0"/>
                  <a:t> da velocidade da luz)</a:t>
                </a:r>
              </a:p>
              <a:p>
                <a:pPr marL="0" indent="0" algn="just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BR" altLang="pt-BR" dirty="0" smtClean="0"/>
                  <a:t>Referência:</a:t>
                </a:r>
                <a:r>
                  <a:rPr lang="pt-BR" altLang="pt-BR" baseline="0" dirty="0" smtClean="0"/>
                  <a:t> </a:t>
                </a:r>
                <a:r>
                  <a:rPr lang="pt-BR" altLang="pt-BR" dirty="0" smtClean="0"/>
                  <a:t>https://www.if.ufrgs.br/tex/fis142/modelobohr/modelodebohrconc.html</a:t>
                </a:r>
              </a:p>
            </p:txBody>
          </p:sp>
        </mc:Choice>
        <mc:Fallback xmlns="">
          <p:sp>
            <p:nvSpPr>
              <p:cNvPr id="78851" name="Espaço Reservado para Anotações 2"/>
              <p:cNvSpPr>
                <a:spLocks noGrp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indent="0" algn="just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pt-BR" altLang="pt-BR" b="1" dirty="0" smtClean="0"/>
                  <a:t> </a:t>
                </a:r>
                <a:r>
                  <a:rPr lang="pt-BR" altLang="pt-BR" b="0" dirty="0" smtClean="0"/>
                  <a:t>Obs.:</a:t>
                </a:r>
                <a:r>
                  <a:rPr lang="pt-BR" altLang="pt-BR" b="0" baseline="0" dirty="0" smtClean="0"/>
                  <a:t> De acordo com o modelo atômico de Bohr, a velocidade do elétron em torno do núcleo é dada por (</a:t>
                </a:r>
                <a:r>
                  <a:rPr lang="pt-BR" altLang="pt-BR" b="0" i="0" baseline="0" smtClean="0">
                    <a:latin typeface="Cambria Math" panose="02040503050406030204" pitchFamily="18" charset="0"/>
                  </a:rPr>
                  <a:t>𝑟</a:t>
                </a:r>
                <a:r>
                  <a:rPr lang="pt-BR" altLang="pt-BR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≈5,3×〖10〗^(−11)  𝑚)</a:t>
                </a:r>
                <a:r>
                  <a:rPr lang="pt-BR" altLang="pt-BR" b="0" baseline="0" dirty="0" smtClean="0"/>
                  <a:t>:</a:t>
                </a:r>
                <a:endParaRPr lang="pt-BR" altLang="pt-BR" b="0" i="1" baseline="0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BR" altLang="pt-BR" b="0" i="0" baseline="0" smtClean="0">
                    <a:latin typeface="Cambria Math" panose="02040503050406030204" pitchFamily="18" charset="0"/>
                  </a:rPr>
                  <a:t>(𝑚𝑣^2)/𝑟=1/(4</a:t>
                </a:r>
                <a:r>
                  <a:rPr lang="pt-BR" altLang="pt-BR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𝜋𝜀_0 ) </a:t>
                </a:r>
                <a:r>
                  <a:rPr lang="pt-BR" altLang="pt-BR" b="0" i="0" baseline="0" smtClean="0">
                    <a:latin typeface="Cambria Math" panose="02040503050406030204" pitchFamily="18" charset="0"/>
                  </a:rPr>
                  <a:t> 𝑒^2/𝑟^2   </a:t>
                </a:r>
                <a:r>
                  <a:rPr lang="pt-BR" altLang="pt-BR" b="0" i="0" baseline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⇒𝑣=√(1/(4𝜋𝜀_0 )  𝑒^2/𝑚𝑟  )⇒𝑣≈2,18×〖10〗^6  𝑚/𝑠</a:t>
                </a:r>
                <a:endParaRPr lang="pt-BR" altLang="pt-BR" dirty="0" smtClean="0"/>
              </a:p>
              <a:p>
                <a:pPr marL="0" indent="0" algn="just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BR" altLang="pt-BR" dirty="0" smtClean="0"/>
                  <a:t>Referência:</a:t>
                </a:r>
                <a:r>
                  <a:rPr lang="pt-BR" altLang="pt-BR" baseline="0" dirty="0" smtClean="0"/>
                  <a:t> </a:t>
                </a:r>
                <a:r>
                  <a:rPr lang="pt-BR" altLang="pt-BR" dirty="0" smtClean="0"/>
                  <a:t>https://www.if.ufrgs.br/tex/fis142/modelobohr/modelodebohrconc.html</a:t>
                </a:r>
                <a:endParaRPr lang="pt-BR" altLang="pt-BR" dirty="0" smtClean="0"/>
              </a:p>
            </p:txBody>
          </p:sp>
        </mc:Fallback>
      </mc:AlternateContent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37CA58-2340-4AC3-8AE2-FAF874EB45D7}" type="slidenum">
              <a:rPr lang="pt-BR" altLang="pt-BR" sz="1200" smtClean="0"/>
              <a:pPr/>
              <a:t>14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3475050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pt-BR" b="1" dirty="0" smtClean="0"/>
              <a:t> </a:t>
            </a:r>
            <a:endParaRPr lang="pt-BR" altLang="pt-BR" dirty="0" smtClean="0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37CA58-2340-4AC3-8AE2-FAF874EB45D7}" type="slidenum">
              <a:rPr lang="pt-BR" altLang="pt-BR" sz="1200" smtClean="0"/>
              <a:pPr/>
              <a:t>15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2927977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pt-BR" b="1" dirty="0" smtClean="0"/>
              <a:t> Referência:</a:t>
            </a:r>
            <a:r>
              <a:rPr lang="pt-BR" altLang="pt-BR" dirty="0" smtClean="0"/>
              <a:t> ASSIS, André Koch Torres. </a:t>
            </a:r>
            <a:r>
              <a:rPr lang="pt-BR" altLang="pt-BR" i="1" dirty="0" err="1" smtClean="0"/>
              <a:t>On</a:t>
            </a:r>
            <a:r>
              <a:rPr lang="pt-BR" altLang="pt-BR" i="1" dirty="0" smtClean="0"/>
              <a:t> </a:t>
            </a:r>
            <a:r>
              <a:rPr lang="pt-BR" altLang="pt-BR" i="1" dirty="0" err="1" smtClean="0"/>
              <a:t>the</a:t>
            </a:r>
            <a:r>
              <a:rPr lang="pt-BR" altLang="pt-BR" i="1" dirty="0" smtClean="0"/>
              <a:t> </a:t>
            </a:r>
            <a:r>
              <a:rPr lang="pt-BR" altLang="pt-BR" i="1" dirty="0" err="1" smtClean="0"/>
              <a:t>First</a:t>
            </a:r>
            <a:r>
              <a:rPr lang="pt-BR" altLang="pt-BR" i="1" dirty="0" smtClean="0"/>
              <a:t> </a:t>
            </a:r>
            <a:r>
              <a:rPr lang="pt-BR" altLang="pt-BR" i="1" dirty="0" err="1" smtClean="0"/>
              <a:t>Electromagnetic</a:t>
            </a:r>
            <a:r>
              <a:rPr lang="pt-BR" altLang="pt-BR" i="1" baseline="0" dirty="0" smtClean="0"/>
              <a:t> </a:t>
            </a:r>
            <a:r>
              <a:rPr lang="pt-BR" altLang="pt-BR" i="1" baseline="0" dirty="0" err="1" smtClean="0"/>
              <a:t>Measurement</a:t>
            </a:r>
            <a:r>
              <a:rPr lang="pt-BR" altLang="pt-BR" i="1" baseline="0" dirty="0" smtClean="0"/>
              <a:t> </a:t>
            </a:r>
            <a:r>
              <a:rPr lang="pt-BR" altLang="pt-BR" i="1" baseline="0" dirty="0" err="1" smtClean="0"/>
              <a:t>of</a:t>
            </a:r>
            <a:r>
              <a:rPr lang="pt-BR" altLang="pt-BR" i="1" baseline="0" dirty="0" smtClean="0"/>
              <a:t> </a:t>
            </a:r>
            <a:r>
              <a:rPr lang="pt-BR" altLang="pt-BR" i="1" baseline="0" dirty="0" err="1" smtClean="0"/>
              <a:t>the</a:t>
            </a:r>
            <a:r>
              <a:rPr lang="pt-BR" altLang="pt-BR" i="1" baseline="0" dirty="0" smtClean="0"/>
              <a:t> </a:t>
            </a:r>
            <a:r>
              <a:rPr lang="pt-BR" altLang="pt-BR" i="1" baseline="0" dirty="0" err="1" smtClean="0"/>
              <a:t>Velocity</a:t>
            </a:r>
            <a:r>
              <a:rPr lang="pt-BR" altLang="pt-BR" i="1" baseline="0" dirty="0" smtClean="0"/>
              <a:t> </a:t>
            </a:r>
            <a:r>
              <a:rPr lang="pt-BR" altLang="pt-BR" i="1" baseline="0" dirty="0" err="1" smtClean="0"/>
              <a:t>of</a:t>
            </a:r>
            <a:r>
              <a:rPr lang="pt-BR" altLang="pt-BR" i="1" baseline="0" dirty="0" smtClean="0"/>
              <a:t> Light </a:t>
            </a:r>
            <a:r>
              <a:rPr lang="pt-BR" altLang="pt-BR" i="1" baseline="0" dirty="0" err="1" smtClean="0"/>
              <a:t>by</a:t>
            </a:r>
            <a:r>
              <a:rPr lang="pt-BR" altLang="pt-BR" i="1" baseline="0" dirty="0" smtClean="0"/>
              <a:t> Wilhelm Weber </a:t>
            </a:r>
            <a:r>
              <a:rPr lang="pt-BR" altLang="pt-BR" i="1" baseline="0" dirty="0" err="1" smtClean="0"/>
              <a:t>and</a:t>
            </a:r>
            <a:r>
              <a:rPr lang="pt-BR" altLang="pt-BR" i="1" baseline="0" dirty="0" smtClean="0"/>
              <a:t> Rudolf </a:t>
            </a:r>
            <a:r>
              <a:rPr lang="pt-BR" altLang="pt-BR" i="1" baseline="0" dirty="0" err="1" smtClean="0"/>
              <a:t>Kohlrausch</a:t>
            </a:r>
            <a:r>
              <a:rPr lang="pt-BR" altLang="pt-BR" i="0" baseline="0" dirty="0" smtClean="0"/>
              <a:t>. Em: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BEVILACQUA, F.; GIANNETTO, E. A. (eds.). Volta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and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History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of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Electricity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Milano: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Università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degli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Studi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di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Pavia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and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Editore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Ulrico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Hoepli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2003, p. 267-286.</a:t>
            </a:r>
            <a:endParaRPr lang="pt-BR" altLang="pt-BR" i="0" dirty="0" smtClean="0"/>
          </a:p>
          <a:p>
            <a:endParaRPr lang="pt-BR" altLang="pt-BR" dirty="0" smtClean="0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37CA58-2340-4AC3-8AE2-FAF874EB45D7}" type="slidenum">
              <a:rPr lang="pt-BR" altLang="pt-BR" sz="1200" smtClean="0"/>
              <a:pPr/>
              <a:t>16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984309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>
              <a:spcBef>
                <a:spcPts val="0"/>
              </a:spcBef>
              <a:buFont typeface="Arial" pitchFamily="34" charset="0"/>
              <a:buChar char="•"/>
            </a:pPr>
            <a:r>
              <a:rPr lang="pt-BR" altLang="pt-BR" dirty="0" smtClean="0"/>
              <a:t> </a:t>
            </a:r>
            <a:r>
              <a:rPr lang="pt-BR" altLang="pt-BR" b="1" dirty="0" smtClean="0"/>
              <a:t>Referência:</a:t>
            </a:r>
            <a:r>
              <a:rPr lang="pt-BR" altLang="pt-BR" dirty="0" smtClean="0"/>
              <a:t> PHIPPS, Thomas E</a:t>
            </a:r>
            <a:r>
              <a:rPr lang="pt-BR" altLang="pt-BR" baseline="0" dirty="0" smtClean="0"/>
              <a:t>. Jr. </a:t>
            </a:r>
            <a:r>
              <a:rPr lang="pt-BR" altLang="pt-BR" baseline="0" dirty="0" err="1" smtClean="0"/>
              <a:t>Toward</a:t>
            </a:r>
            <a:r>
              <a:rPr lang="pt-BR" altLang="pt-BR" baseline="0" dirty="0" smtClean="0"/>
              <a:t> </a:t>
            </a:r>
            <a:r>
              <a:rPr lang="pt-BR" altLang="pt-BR" baseline="0" dirty="0" err="1" smtClean="0"/>
              <a:t>Modernization</a:t>
            </a:r>
            <a:r>
              <a:rPr lang="pt-BR" altLang="pt-BR" baseline="0" dirty="0" smtClean="0"/>
              <a:t> </a:t>
            </a:r>
            <a:r>
              <a:rPr lang="pt-BR" altLang="pt-BR" baseline="0" dirty="0" err="1" smtClean="0"/>
              <a:t>of</a:t>
            </a:r>
            <a:r>
              <a:rPr lang="pt-BR" altLang="pt-BR" baseline="0" dirty="0" smtClean="0"/>
              <a:t> </a:t>
            </a:r>
            <a:r>
              <a:rPr lang="pt-BR" altLang="pt-BR" baseline="0" dirty="0" err="1" smtClean="0"/>
              <a:t>Weber’s</a:t>
            </a:r>
            <a:r>
              <a:rPr lang="pt-BR" altLang="pt-BR" baseline="0" dirty="0" smtClean="0"/>
              <a:t> Force Law. </a:t>
            </a:r>
            <a:r>
              <a:rPr lang="pt-BR" altLang="pt-BR" i="1" baseline="0" dirty="0" err="1" smtClean="0"/>
              <a:t>Physics</a:t>
            </a:r>
            <a:r>
              <a:rPr lang="pt-BR" altLang="pt-BR" i="1" baseline="0" dirty="0" smtClean="0"/>
              <a:t> </a:t>
            </a:r>
            <a:r>
              <a:rPr lang="pt-BR" altLang="pt-BR" i="1" baseline="0" dirty="0" err="1" smtClean="0"/>
              <a:t>Essays</a:t>
            </a:r>
            <a:r>
              <a:rPr lang="pt-BR" altLang="pt-BR" baseline="0" dirty="0" smtClean="0"/>
              <a:t>, v. 3, p. 414-420, 1990.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Char char="•"/>
            </a:pPr>
            <a:r>
              <a:rPr lang="pt-BR" altLang="pt-BR" baseline="0" dirty="0" smtClean="0"/>
              <a:t> </a:t>
            </a:r>
            <a:r>
              <a:rPr lang="pt-BR" altLang="pt-BR" b="1" baseline="0" dirty="0" smtClean="0"/>
              <a:t>Referência:</a:t>
            </a:r>
            <a:r>
              <a:rPr lang="pt-BR" altLang="pt-BR" baseline="0" dirty="0" smtClean="0"/>
              <a:t> PHIPPS, Thomas E. Jr. Weber-</a:t>
            </a:r>
            <a:r>
              <a:rPr lang="pt-BR" altLang="pt-BR" baseline="0" dirty="0" err="1" smtClean="0"/>
              <a:t>type</a:t>
            </a:r>
            <a:r>
              <a:rPr lang="pt-BR" altLang="pt-BR" baseline="0" dirty="0" smtClean="0"/>
              <a:t> </a:t>
            </a:r>
            <a:r>
              <a:rPr lang="pt-BR" altLang="pt-BR" baseline="0" dirty="0" err="1" smtClean="0"/>
              <a:t>Laws</a:t>
            </a:r>
            <a:r>
              <a:rPr lang="pt-BR" altLang="pt-BR" baseline="0" dirty="0" smtClean="0"/>
              <a:t> </a:t>
            </a:r>
            <a:r>
              <a:rPr lang="pt-BR" altLang="pt-BR" baseline="0" dirty="0" err="1" smtClean="0"/>
              <a:t>of</a:t>
            </a:r>
            <a:r>
              <a:rPr lang="pt-BR" altLang="pt-BR" baseline="0" dirty="0" smtClean="0"/>
              <a:t> </a:t>
            </a:r>
            <a:r>
              <a:rPr lang="pt-BR" altLang="pt-BR" baseline="0" dirty="0" err="1" smtClean="0"/>
              <a:t>Action</a:t>
            </a:r>
            <a:r>
              <a:rPr lang="pt-BR" altLang="pt-BR" baseline="0" dirty="0" smtClean="0"/>
              <a:t>-</a:t>
            </a:r>
            <a:r>
              <a:rPr lang="pt-BR" altLang="pt-BR" baseline="0" dirty="0" err="1" smtClean="0"/>
              <a:t>at</a:t>
            </a:r>
            <a:r>
              <a:rPr lang="pt-BR" altLang="pt-BR" baseline="0" dirty="0" smtClean="0"/>
              <a:t>-a-</a:t>
            </a:r>
            <a:r>
              <a:rPr lang="pt-BR" altLang="pt-BR" baseline="0" dirty="0" err="1" smtClean="0"/>
              <a:t>Distance</a:t>
            </a:r>
            <a:r>
              <a:rPr lang="pt-BR" altLang="pt-BR" baseline="0" dirty="0" smtClean="0"/>
              <a:t> in </a:t>
            </a:r>
            <a:r>
              <a:rPr lang="pt-BR" altLang="pt-BR" baseline="0" dirty="0" err="1" smtClean="0"/>
              <a:t>Modern</a:t>
            </a:r>
            <a:r>
              <a:rPr lang="pt-BR" altLang="pt-BR" baseline="0" dirty="0" smtClean="0"/>
              <a:t> </a:t>
            </a:r>
            <a:r>
              <a:rPr lang="pt-BR" altLang="pt-BR" baseline="0" dirty="0" err="1" smtClean="0"/>
              <a:t>Physics</a:t>
            </a:r>
            <a:r>
              <a:rPr lang="pt-BR" altLang="pt-BR" baseline="0" dirty="0" smtClean="0"/>
              <a:t>. </a:t>
            </a:r>
            <a:r>
              <a:rPr lang="pt-BR" altLang="pt-BR" i="1" baseline="0" dirty="0" err="1" smtClean="0"/>
              <a:t>Apeiron</a:t>
            </a:r>
            <a:r>
              <a:rPr lang="pt-BR" altLang="pt-BR" baseline="0" dirty="0" smtClean="0"/>
              <a:t>, n. 8, p. 18-35, </a:t>
            </a:r>
            <a:r>
              <a:rPr lang="pt-BR" altLang="pt-BR" baseline="0" dirty="0" err="1" smtClean="0"/>
              <a:t>Autumn</a:t>
            </a:r>
            <a:r>
              <a:rPr lang="pt-BR" altLang="pt-BR" baseline="0" dirty="0" smtClean="0"/>
              <a:t> 1990.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altLang="pt-BR" baseline="0" dirty="0" smtClean="0"/>
              <a:t> </a:t>
            </a:r>
            <a:r>
              <a:rPr lang="pt-BR" altLang="pt-BR" b="1" baseline="0" dirty="0" smtClean="0"/>
              <a:t>Referência:</a:t>
            </a:r>
            <a:r>
              <a:rPr lang="pt-BR" altLang="pt-BR" baseline="0" dirty="0" smtClean="0"/>
              <a:t> PHIPPS, Thomas E. Jr. </a:t>
            </a:r>
            <a:r>
              <a:rPr lang="pt-BR" altLang="pt-BR" baseline="0" dirty="0" err="1" smtClean="0"/>
              <a:t>Derivation</a:t>
            </a:r>
            <a:r>
              <a:rPr lang="pt-BR" altLang="pt-BR" baseline="0" dirty="0" smtClean="0"/>
              <a:t> </a:t>
            </a:r>
            <a:r>
              <a:rPr lang="pt-BR" altLang="pt-BR" baseline="0" dirty="0" err="1" smtClean="0"/>
              <a:t>of</a:t>
            </a:r>
            <a:r>
              <a:rPr lang="pt-BR" altLang="pt-BR" baseline="0" dirty="0" smtClean="0"/>
              <a:t> a </a:t>
            </a:r>
            <a:r>
              <a:rPr lang="pt-BR" altLang="pt-BR" baseline="0" dirty="0" err="1" smtClean="0"/>
              <a:t>Modernized</a:t>
            </a:r>
            <a:r>
              <a:rPr lang="pt-BR" altLang="pt-BR" baseline="0" dirty="0" smtClean="0"/>
              <a:t> Weber Force Law. </a:t>
            </a:r>
            <a:r>
              <a:rPr lang="pt-BR" altLang="pt-BR" i="1" baseline="0" dirty="0" err="1" smtClean="0"/>
              <a:t>Physics</a:t>
            </a:r>
            <a:r>
              <a:rPr lang="pt-BR" altLang="pt-BR" i="1" baseline="0" dirty="0" smtClean="0"/>
              <a:t> </a:t>
            </a:r>
            <a:r>
              <a:rPr lang="pt-BR" altLang="pt-BR" i="1" baseline="0" dirty="0" err="1" smtClean="0"/>
              <a:t>Essays</a:t>
            </a:r>
            <a:r>
              <a:rPr lang="pt-BR" altLang="pt-BR" baseline="0" dirty="0" smtClean="0"/>
              <a:t>, v. 5, p. 425-428, 1992.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t-BR" altLang="pt-BR" dirty="0" smtClean="0"/>
          </a:p>
        </p:txBody>
      </p:sp>
      <p:sp>
        <p:nvSpPr>
          <p:cNvPr id="747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6F5CF35-51BF-45BC-B95A-47D1871DC8A3}" type="slidenum">
              <a:rPr lang="pt-BR" altLang="pt-BR" sz="1200" smtClean="0"/>
              <a:pPr/>
              <a:t>17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414482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 smtClean="0"/>
          </a:p>
        </p:txBody>
      </p:sp>
      <p:sp>
        <p:nvSpPr>
          <p:cNvPr id="747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6F5CF35-51BF-45BC-B95A-47D1871DC8A3}" type="slidenum">
              <a:rPr lang="pt-BR" altLang="pt-BR" sz="1200" smtClean="0"/>
              <a:pPr/>
              <a:t>18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4028045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 smtClean="0"/>
          </a:p>
        </p:txBody>
      </p:sp>
      <p:sp>
        <p:nvSpPr>
          <p:cNvPr id="747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6F5CF35-51BF-45BC-B95A-47D1871DC8A3}" type="slidenum">
              <a:rPr lang="pt-BR" altLang="pt-BR" sz="1200" smtClean="0"/>
              <a:pPr/>
              <a:t>19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4028045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3" name="Espaço Reservado para Anotações 2"/>
              <p:cNvSpPr>
                <a:spLocks noGrp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indent="0" algn="just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pt-BR" altLang="pt-BR" dirty="0" smtClean="0"/>
                  <a:t> </a:t>
                </a:r>
                <a:r>
                  <a:rPr lang="pt-BR" altLang="pt-BR" b="1" dirty="0" smtClean="0"/>
                  <a:t>Referência:</a:t>
                </a:r>
                <a:r>
                  <a:rPr lang="pt-BR" altLang="pt-BR" b="1" baseline="0" dirty="0" smtClean="0"/>
                  <a:t> </a:t>
                </a:r>
                <a:r>
                  <a:rPr lang="pt-BR" altLang="pt-BR" baseline="0" dirty="0" smtClean="0"/>
                  <a:t>ASSIS, André Koch Torres. </a:t>
                </a:r>
                <a:r>
                  <a:rPr lang="pt-BR" altLang="pt-BR" i="1" baseline="0" dirty="0" smtClean="0"/>
                  <a:t>Eletrodinâmica de Weber</a:t>
                </a:r>
                <a:r>
                  <a:rPr lang="pt-BR" altLang="pt-BR" baseline="0" dirty="0" smtClean="0"/>
                  <a:t>. Campinas, SP: Editora da Unicamp, 1995, p. 96.</a:t>
                </a:r>
                <a:endParaRPr lang="pt-BR" altLang="pt-BR" dirty="0" smtClean="0"/>
              </a:p>
            </p:txBody>
          </p:sp>
        </mc:Choice>
        <mc:Fallback xmlns="">
          <p:sp>
            <p:nvSpPr>
              <p:cNvPr id="76803" name="Espaço Reservado para Anotações 2"/>
              <p:cNvSpPr>
                <a:spLocks noGrp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indent="0" algn="just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pt-BR" altLang="pt-BR" smtClean="0"/>
                  <a:t> Se as interações físicas conhecidas dependem da distância r entre</a:t>
                </a:r>
                <a:r>
                  <a:rPr lang="pt-BR" altLang="pt-BR" baseline="0" smtClean="0"/>
                  <a:t> os corpos interagentes, é de se esperar que esta interação dependa também do modo como esta distância esteja variando, ou seja, dependa de </a:t>
                </a:r>
                <a:r>
                  <a:rPr lang="pt-BR" altLang="pt-BR" b="0" i="0" baseline="0" smtClean="0">
                    <a:latin typeface="Cambria Math" panose="02040503050406030204" pitchFamily="18" charset="0"/>
                  </a:rPr>
                  <a:t>𝑟 ̇</a:t>
                </a:r>
                <a:r>
                  <a:rPr lang="pt-BR" altLang="pt-BR" smtClean="0"/>
                  <a:t> , </a:t>
                </a:r>
                <a:r>
                  <a:rPr lang="pt-BR" altLang="pt-BR" b="0" i="0" smtClean="0">
                    <a:latin typeface="Cambria Math" panose="02040503050406030204" pitchFamily="18" charset="0"/>
                  </a:rPr>
                  <a:t>𝑟 ̈</a:t>
                </a:r>
                <a:r>
                  <a:rPr lang="pt-BR" altLang="pt-BR" smtClean="0"/>
                  <a:t> etc,</a:t>
                </a:r>
                <a:r>
                  <a:rPr lang="pt-BR" altLang="pt-BR" baseline="0" smtClean="0"/>
                  <a:t> e não da velocidade ou aceleração dos corpos interagentes em relação a um referencial inercial ou a um observador.</a:t>
                </a:r>
                <a:endParaRPr lang="pt-BR" altLang="pt-BR" smtClean="0"/>
              </a:p>
            </p:txBody>
          </p:sp>
        </mc:Fallback>
      </mc:AlternateContent>
      <p:sp>
        <p:nvSpPr>
          <p:cNvPr id="7680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19A635-E9AB-44FC-A882-7C3C059EFFFA}" type="slidenum">
              <a:rPr lang="pt-BR" altLang="pt-BR" sz="1200" smtClean="0"/>
              <a:pPr/>
              <a:t>2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34013998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 smtClean="0"/>
          </a:p>
        </p:txBody>
      </p:sp>
      <p:sp>
        <p:nvSpPr>
          <p:cNvPr id="747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6F5CF35-51BF-45BC-B95A-47D1871DC8A3}" type="slidenum">
              <a:rPr lang="pt-BR" altLang="pt-BR" sz="1200" smtClean="0"/>
              <a:pPr/>
              <a:t>20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40280451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pt-BR" b="1" dirty="0" smtClean="0"/>
              <a:t> </a:t>
            </a:r>
            <a:endParaRPr lang="pt-BR" altLang="pt-BR" dirty="0" smtClean="0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37CA58-2340-4AC3-8AE2-FAF874EB45D7}" type="slidenum">
              <a:rPr lang="pt-BR" altLang="pt-BR" sz="1200" smtClean="0"/>
              <a:pPr/>
              <a:t>21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3366664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3" name="Espaço Reservado para Anotações 2"/>
              <p:cNvSpPr>
                <a:spLocks noGrp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indent="0" algn="just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pt-BR" altLang="pt-BR" dirty="0" smtClean="0"/>
                  <a:t> </a:t>
                </a:r>
                <a:r>
                  <a:rPr lang="pt-BR" altLang="pt-BR" b="1" dirty="0" smtClean="0"/>
                  <a:t>Referência:</a:t>
                </a:r>
                <a:r>
                  <a:rPr lang="pt-BR" altLang="pt-BR" b="1" baseline="0" dirty="0" smtClean="0"/>
                  <a:t> </a:t>
                </a:r>
                <a:r>
                  <a:rPr lang="pt-BR" altLang="pt-BR" baseline="0" dirty="0" smtClean="0"/>
                  <a:t>ASSIS, André Koch Torres. </a:t>
                </a:r>
                <a:r>
                  <a:rPr lang="pt-BR" altLang="pt-BR" i="1" baseline="0" dirty="0" smtClean="0"/>
                  <a:t>Eletrodinâmica de Weber</a:t>
                </a:r>
                <a:r>
                  <a:rPr lang="pt-BR" altLang="pt-BR" baseline="0" dirty="0" smtClean="0"/>
                  <a:t>. Campinas, SP: Editora da Unicamp, 1995, p. 96.</a:t>
                </a:r>
                <a:endParaRPr lang="pt-BR" altLang="pt-BR" dirty="0" smtClean="0"/>
              </a:p>
            </p:txBody>
          </p:sp>
        </mc:Choice>
        <mc:Fallback xmlns="">
          <p:sp>
            <p:nvSpPr>
              <p:cNvPr id="76803" name="Espaço Reservado para Anotações 2"/>
              <p:cNvSpPr>
                <a:spLocks noGrp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indent="0" algn="just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pt-BR" altLang="pt-BR" smtClean="0"/>
                  <a:t> Se as interações físicas conhecidas dependem da distância r entre</a:t>
                </a:r>
                <a:r>
                  <a:rPr lang="pt-BR" altLang="pt-BR" baseline="0" smtClean="0"/>
                  <a:t> os corpos interagentes, é de se esperar que esta interação dependa também do modo como esta distância esteja variando, ou seja, dependa de </a:t>
                </a:r>
                <a:r>
                  <a:rPr lang="pt-BR" altLang="pt-BR" b="0" i="0" baseline="0" smtClean="0">
                    <a:latin typeface="Cambria Math" panose="02040503050406030204" pitchFamily="18" charset="0"/>
                  </a:rPr>
                  <a:t>𝑟 ̇</a:t>
                </a:r>
                <a:r>
                  <a:rPr lang="pt-BR" altLang="pt-BR" smtClean="0"/>
                  <a:t> , </a:t>
                </a:r>
                <a:r>
                  <a:rPr lang="pt-BR" altLang="pt-BR" b="0" i="0" smtClean="0">
                    <a:latin typeface="Cambria Math" panose="02040503050406030204" pitchFamily="18" charset="0"/>
                  </a:rPr>
                  <a:t>𝑟 ̈</a:t>
                </a:r>
                <a:r>
                  <a:rPr lang="pt-BR" altLang="pt-BR" smtClean="0"/>
                  <a:t> etc,</a:t>
                </a:r>
                <a:r>
                  <a:rPr lang="pt-BR" altLang="pt-BR" baseline="0" smtClean="0"/>
                  <a:t> e não da velocidade ou aceleração dos corpos interagentes em relação a um referencial inercial ou a um observador.</a:t>
                </a:r>
                <a:endParaRPr lang="pt-BR" altLang="pt-BR" smtClean="0"/>
              </a:p>
            </p:txBody>
          </p:sp>
        </mc:Fallback>
      </mc:AlternateContent>
      <p:sp>
        <p:nvSpPr>
          <p:cNvPr id="7680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19A635-E9AB-44FC-A882-7C3C059EFFFA}" type="slidenum">
              <a:rPr lang="pt-BR" altLang="pt-BR" sz="1200" smtClean="0"/>
              <a:pPr/>
              <a:t>3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3401399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3" name="Espaço Reservado para Anotações 2"/>
              <p:cNvSpPr>
                <a:spLocks noGrp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indent="0" algn="just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pt-BR" altLang="pt-BR" dirty="0" smtClean="0"/>
                  <a:t> </a:t>
                </a:r>
                <a:r>
                  <a:rPr lang="pt-BR" altLang="pt-BR" b="1" dirty="0" smtClean="0"/>
                  <a:t>Referência:</a:t>
                </a:r>
                <a:r>
                  <a:rPr lang="pt-BR" altLang="pt-BR" b="1" baseline="0" dirty="0" smtClean="0"/>
                  <a:t> </a:t>
                </a:r>
                <a:r>
                  <a:rPr lang="pt-BR" altLang="pt-BR" baseline="0" dirty="0" smtClean="0"/>
                  <a:t>ASSIS, André Koch Torres. </a:t>
                </a:r>
                <a:r>
                  <a:rPr lang="pt-BR" altLang="pt-BR" i="1" baseline="0" dirty="0" smtClean="0"/>
                  <a:t>Eletrodinâmica de Weber</a:t>
                </a:r>
                <a:r>
                  <a:rPr lang="pt-BR" altLang="pt-BR" baseline="0" dirty="0" smtClean="0"/>
                  <a:t>. Campinas, SP: Editora da Unicamp, 1995, p. 96.</a:t>
                </a:r>
                <a:endParaRPr lang="pt-BR" altLang="pt-BR" dirty="0" smtClean="0"/>
              </a:p>
            </p:txBody>
          </p:sp>
        </mc:Choice>
        <mc:Fallback xmlns="">
          <p:sp>
            <p:nvSpPr>
              <p:cNvPr id="76803" name="Espaço Reservado para Anotações 2"/>
              <p:cNvSpPr>
                <a:spLocks noGrp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indent="0" algn="just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pt-BR" altLang="pt-BR" smtClean="0"/>
                  <a:t> Se as interações físicas conhecidas dependem da distância r entre</a:t>
                </a:r>
                <a:r>
                  <a:rPr lang="pt-BR" altLang="pt-BR" baseline="0" smtClean="0"/>
                  <a:t> os corpos interagentes, é de se esperar que esta interação dependa também do modo como esta distância esteja variando, ou seja, dependa de </a:t>
                </a:r>
                <a:r>
                  <a:rPr lang="pt-BR" altLang="pt-BR" b="0" i="0" baseline="0" smtClean="0">
                    <a:latin typeface="Cambria Math" panose="02040503050406030204" pitchFamily="18" charset="0"/>
                  </a:rPr>
                  <a:t>𝑟 ̇</a:t>
                </a:r>
                <a:r>
                  <a:rPr lang="pt-BR" altLang="pt-BR" smtClean="0"/>
                  <a:t> , </a:t>
                </a:r>
                <a:r>
                  <a:rPr lang="pt-BR" altLang="pt-BR" b="0" i="0" smtClean="0">
                    <a:latin typeface="Cambria Math" panose="02040503050406030204" pitchFamily="18" charset="0"/>
                  </a:rPr>
                  <a:t>𝑟 ̈</a:t>
                </a:r>
                <a:r>
                  <a:rPr lang="pt-BR" altLang="pt-BR" smtClean="0"/>
                  <a:t> etc,</a:t>
                </a:r>
                <a:r>
                  <a:rPr lang="pt-BR" altLang="pt-BR" baseline="0" smtClean="0"/>
                  <a:t> e não da velocidade ou aceleração dos corpos interagentes em relação a um referencial inercial ou a um observador.</a:t>
                </a:r>
                <a:endParaRPr lang="pt-BR" altLang="pt-BR" smtClean="0"/>
              </a:p>
            </p:txBody>
          </p:sp>
        </mc:Fallback>
      </mc:AlternateContent>
      <p:sp>
        <p:nvSpPr>
          <p:cNvPr id="7680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19A635-E9AB-44FC-A882-7C3C059EFFFA}" type="slidenum">
              <a:rPr lang="pt-BR" altLang="pt-BR" sz="1200" smtClean="0"/>
              <a:pPr/>
              <a:t>4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3401399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3" name="Espaço Reservado para Anotações 2"/>
              <p:cNvSpPr>
                <a:spLocks noGrp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indent="0" algn="just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pt-BR" altLang="pt-BR" smtClean="0"/>
                  <a:t> Se as interações físicas conhecidas dependem da distância r entre</a:t>
                </a:r>
                <a:r>
                  <a:rPr lang="pt-BR" altLang="pt-BR" baseline="0" smtClean="0"/>
                  <a:t> os corpos interagentes, é de se esperar que esta interação dependa também do modo como esta distância esteja variando, ou seja, dependa de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pt-BR" altLang="pt-BR" i="1" baseline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altLang="pt-BR" b="0" i="1" baseline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pt-BR" altLang="pt-BR" smtClean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pt-BR" altLang="pt-BR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altLang="pt-B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pt-BR" altLang="pt-BR" smtClean="0"/>
                  <a:t> etc,</a:t>
                </a:r>
                <a:r>
                  <a:rPr lang="pt-BR" altLang="pt-BR" baseline="0" smtClean="0"/>
                  <a:t> e não da velocidade ou aceleração dos corpos interagentes em relação a um referencial inercial ou a um observador.</a:t>
                </a:r>
                <a:endParaRPr lang="pt-BR" altLang="pt-BR" smtClean="0"/>
              </a:p>
            </p:txBody>
          </p:sp>
        </mc:Choice>
        <mc:Fallback xmlns="">
          <p:sp>
            <p:nvSpPr>
              <p:cNvPr id="76803" name="Espaço Reservado para Anotações 2"/>
              <p:cNvSpPr>
                <a:spLocks noGrp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indent="0" algn="just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pt-BR" altLang="pt-BR" smtClean="0"/>
                  <a:t> Se as interações físicas conhecidas dependem da distância r entre</a:t>
                </a:r>
                <a:r>
                  <a:rPr lang="pt-BR" altLang="pt-BR" baseline="0" smtClean="0"/>
                  <a:t> os corpos interagentes, é de se esperar que esta interação dependa também do modo como esta distância esteja variando, ou seja, dependa de </a:t>
                </a:r>
                <a:r>
                  <a:rPr lang="pt-BR" altLang="pt-BR" b="0" i="0" baseline="0" smtClean="0">
                    <a:latin typeface="Cambria Math" panose="02040503050406030204" pitchFamily="18" charset="0"/>
                  </a:rPr>
                  <a:t>𝑟 ̇</a:t>
                </a:r>
                <a:r>
                  <a:rPr lang="pt-BR" altLang="pt-BR" smtClean="0"/>
                  <a:t> , </a:t>
                </a:r>
                <a:r>
                  <a:rPr lang="pt-BR" altLang="pt-BR" b="0" i="0" smtClean="0">
                    <a:latin typeface="Cambria Math" panose="02040503050406030204" pitchFamily="18" charset="0"/>
                  </a:rPr>
                  <a:t>𝑟 ̈</a:t>
                </a:r>
                <a:r>
                  <a:rPr lang="pt-BR" altLang="pt-BR" smtClean="0"/>
                  <a:t> etc,</a:t>
                </a:r>
                <a:r>
                  <a:rPr lang="pt-BR" altLang="pt-BR" baseline="0" smtClean="0"/>
                  <a:t> e não da velocidade ou aceleração dos corpos interagentes em relação a um referencial inercial ou a um observador.</a:t>
                </a:r>
                <a:endParaRPr lang="pt-BR" altLang="pt-BR" smtClean="0"/>
              </a:p>
            </p:txBody>
          </p:sp>
        </mc:Fallback>
      </mc:AlternateContent>
      <p:sp>
        <p:nvSpPr>
          <p:cNvPr id="7680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19A635-E9AB-44FC-A882-7C3C059EFFFA}" type="slidenum">
              <a:rPr lang="pt-BR" altLang="pt-BR" sz="1200" smtClean="0"/>
              <a:pPr/>
              <a:t>5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1581388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pt-BR" altLang="pt-BR" smtClean="0"/>
          </a:p>
        </p:txBody>
      </p:sp>
      <p:sp>
        <p:nvSpPr>
          <p:cNvPr id="7680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19A635-E9AB-44FC-A882-7C3C059EFFFA}" type="slidenum">
              <a:rPr lang="pt-BR" altLang="pt-BR" sz="1200" smtClean="0"/>
              <a:pPr/>
              <a:t>6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4033396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7680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19A635-E9AB-44FC-A882-7C3C059EFFFA}" type="slidenum">
              <a:rPr lang="pt-BR" altLang="pt-BR" sz="1200" smtClean="0"/>
              <a:pPr/>
              <a:t>7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454000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 smtClean="0"/>
          </a:p>
        </p:txBody>
      </p:sp>
      <p:sp>
        <p:nvSpPr>
          <p:cNvPr id="747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6F5CF35-51BF-45BC-B95A-47D1871DC8A3}" type="slidenum">
              <a:rPr lang="pt-BR" altLang="pt-BR" sz="1200" smtClean="0"/>
              <a:pPr/>
              <a:t>8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692798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7680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19A635-E9AB-44FC-A882-7C3C059EFFFA}" type="slidenum">
              <a:rPr lang="pt-BR" altLang="pt-BR" sz="1200" smtClean="0"/>
              <a:pPr/>
              <a:t>9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271526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4188" y="1549400"/>
            <a:ext cx="8158162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pt-BR" altLang="pt-BR" smtClean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pt-BR" altLang="pt-BR" smtClean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pt-BR" altLang="pt-BR" smtClean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pt-BR" altLang="pt-BR" smtClean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pt-BR" altLang="pt-BR" smtClean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pt-BR" altLang="pt-BR" smtClean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pt-BR" altLang="pt-BR" smtClean="0"/>
          </a:p>
        </p:txBody>
      </p:sp>
      <p:sp>
        <p:nvSpPr>
          <p:cNvPr id="4105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339FACA-C533-498C-B9E0-F73159B0DD7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291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3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EBC14-45A2-4D7D-8583-46544433BB1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930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21488" y="284163"/>
            <a:ext cx="2044700" cy="581183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284163"/>
            <a:ext cx="5983288" cy="581183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3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59A-AC2A-4A15-AD84-44819FE6CC4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72768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3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8F525-F684-47F2-BD65-5C14B8262F0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9337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3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41B0-E2E4-42FD-B3BF-41BF0D7BBD0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151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3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EA4FB-AC8C-40F5-BF49-1F396172655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928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33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83E07-634D-4AC1-B94B-75D2C5E5736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20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033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9F49B-5C9F-400A-8746-3EFB329FA26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830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3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62585-9BED-4D06-89D5-82741B9EC58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0369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33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D6240-3013-40D2-8596-4BF2A6DE51C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9306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33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C099A-F379-4A82-9D0E-829E96F6D5A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5365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33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7CB2E-9951-400F-ACB3-753CFE0492B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3976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1030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pt-BR" altLang="pt-BR" smtClean="0"/>
          </a:p>
        </p:txBody>
      </p:sp>
      <p:sp>
        <p:nvSpPr>
          <p:cNvPr id="1031" name="Rectangle 1031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pt-BR" altLang="pt-BR" smtClean="0"/>
          </a:p>
        </p:txBody>
      </p:sp>
      <p:sp>
        <p:nvSpPr>
          <p:cNvPr id="1032" name="Rectangle 1032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pt-BR" altLang="pt-BR" smtClean="0"/>
          </a:p>
        </p:txBody>
      </p:sp>
      <p:sp>
        <p:nvSpPr>
          <p:cNvPr id="3081" name="Rectangle 1033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6900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A1599CC-F03B-4076-B7C5-A26879C5ED2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image" Target="../media/image2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201.png"/><Relationship Id="rId9" Type="http://schemas.openxmlformats.org/officeDocument/2006/relationships/image" Target="../media/image2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.png"/><Relationship Id="rId10" Type="http://schemas.openxmlformats.org/officeDocument/2006/relationships/image" Target="../media/image52.png"/><Relationship Id="rId4" Type="http://schemas.openxmlformats.org/officeDocument/2006/relationships/image" Target="../media/image11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13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4.png"/><Relationship Id="rId5" Type="http://schemas.openxmlformats.org/officeDocument/2006/relationships/image" Target="../media/image241.png"/><Relationship Id="rId15" Type="http://schemas.openxmlformats.org/officeDocument/2006/relationships/image" Target="../media/image54.png"/><Relationship Id="rId10" Type="http://schemas.openxmlformats.org/officeDocument/2006/relationships/image" Target="../media/image45.png"/><Relationship Id="rId4" Type="http://schemas.openxmlformats.org/officeDocument/2006/relationships/image" Target="../media/image4.png"/><Relationship Id="rId9" Type="http://schemas.openxmlformats.org/officeDocument/2006/relationships/image" Target="../media/image44.png"/><Relationship Id="rId1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4.png"/><Relationship Id="rId5" Type="http://schemas.openxmlformats.org/officeDocument/2006/relationships/image" Target="../media/image61.png"/><Relationship Id="rId10" Type="http://schemas.openxmlformats.org/officeDocument/2006/relationships/image" Target="../media/image168.png"/><Relationship Id="rId4" Type="http://schemas.openxmlformats.org/officeDocument/2006/relationships/image" Target="../media/image57.png"/><Relationship Id="rId9" Type="http://schemas.openxmlformats.org/officeDocument/2006/relationships/image" Target="../media/image16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2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1" Type="http://schemas.openxmlformats.org/officeDocument/2006/relationships/image" Target="../media/image176.png"/><Relationship Id="rId5" Type="http://schemas.openxmlformats.org/officeDocument/2006/relationships/image" Target="../media/image169.png"/><Relationship Id="rId10" Type="http://schemas.openxmlformats.org/officeDocument/2006/relationships/image" Target="../media/image175.png"/><Relationship Id="rId4" Type="http://schemas.openxmlformats.org/officeDocument/2006/relationships/image" Target="../media/image57.png"/><Relationship Id="rId9" Type="http://schemas.openxmlformats.org/officeDocument/2006/relationships/image" Target="../media/image17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57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2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83.png"/><Relationship Id="rId5" Type="http://schemas.openxmlformats.org/officeDocument/2006/relationships/image" Target="../media/image58.png"/><Relationship Id="rId10" Type="http://schemas.openxmlformats.org/officeDocument/2006/relationships/image" Target="../media/image82.png"/><Relationship Id="rId4" Type="http://schemas.openxmlformats.org/officeDocument/2006/relationships/image" Target="../media/image57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1.png"/><Relationship Id="rId5" Type="http://schemas.openxmlformats.org/officeDocument/2006/relationships/image" Target="../media/image621.png"/><Relationship Id="rId4" Type="http://schemas.openxmlformats.org/officeDocument/2006/relationships/image" Target="../media/image6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1.png"/><Relationship Id="rId3" Type="http://schemas.openxmlformats.org/officeDocument/2006/relationships/image" Target="../media/image2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13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1.png"/><Relationship Id="rId5" Type="http://schemas.openxmlformats.org/officeDocument/2006/relationships/image" Target="../media/image20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2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4.png"/><Relationship Id="rId10" Type="http://schemas.openxmlformats.org/officeDocument/2006/relationships/image" Target="../media/image172.png"/><Relationship Id="rId4" Type="http://schemas.openxmlformats.org/officeDocument/2006/relationships/image" Target="../media/image150.png"/><Relationship Id="rId9" Type="http://schemas.openxmlformats.org/officeDocument/2006/relationships/image" Target="../media/image2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6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4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8A3671F-8C9B-4E33-A631-81DB250A11FB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44675"/>
            <a:ext cx="8785225" cy="7921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altLang="pt-BR" sz="2400" b="1" dirty="0" smtClean="0"/>
              <a:t>A ELETRODINÂMICA DE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altLang="pt-BR" sz="2400" b="1" dirty="0" smtClean="0"/>
              <a:t>WILHELM EDUARD WEBER (1804-1891)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49225" y="6308725"/>
            <a:ext cx="2478088" cy="3603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pt-BR" sz="2000" b="1" smtClean="0"/>
              <a:t>Prof. Daniel Gardelli</a:t>
            </a: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4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graphicFrame>
        <p:nvGraphicFramePr>
          <p:cNvPr id="4102" name="Object 2"/>
          <p:cNvGraphicFramePr>
            <a:graphicFrameLocks noChangeAspect="1"/>
          </p:cNvGraphicFramePr>
          <p:nvPr/>
        </p:nvGraphicFramePr>
        <p:xfrm>
          <a:off x="7816850" y="357188"/>
          <a:ext cx="800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r:id="rId5" imgW="2199132" imgH="2164385" progId="CDraw5">
                  <p:embed/>
                </p:oleObj>
              </mc:Choice>
              <mc:Fallback>
                <p:oleObj r:id="rId5" imgW="2199132" imgH="2164385" progId="CDraw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6850" y="357188"/>
                        <a:ext cx="8001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1325563" y="346075"/>
            <a:ext cx="63833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4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400" b="1" dirty="0"/>
              <a:t>UNIVERSIDADE ESTADUAL DE MARINGÁ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400" b="1" dirty="0"/>
              <a:t>DEPARTAMENTO DE FÍSICA</a:t>
            </a:r>
          </a:p>
        </p:txBody>
      </p:sp>
      <p:pic>
        <p:nvPicPr>
          <p:cNvPr id="9" name="Image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9" b="4642"/>
          <a:stretch>
            <a:fillRect/>
          </a:stretch>
        </p:blipFill>
        <p:spPr bwMode="auto">
          <a:xfrm>
            <a:off x="1763688" y="2636838"/>
            <a:ext cx="2664296" cy="35253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4" name="Picture 6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t="3309" r="19296" b="4660"/>
          <a:stretch/>
        </p:blipFill>
        <p:spPr bwMode="auto">
          <a:xfrm>
            <a:off x="4860032" y="2636838"/>
            <a:ext cx="2509091" cy="35253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76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567C3B0-655A-417B-B430-54DA25226446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75779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043609" y="548680"/>
            <a:ext cx="6784982" cy="432048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FORÇA ELETROMAGNÉTICA DE LORENTZ</a:t>
            </a:r>
            <a:endParaRPr lang="pt-BR" altLang="pt-BR" sz="2400" b="1" i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1835696" y="1844824"/>
                <a:ext cx="5472608" cy="506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t-BR" b="0" i="1" smtClean="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pt-BR" b="0" i="1" smtClean="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pt-BR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pt-BR" dirty="0" smtClean="0"/>
                  <a:t>  (Lorentz – 1895)</a:t>
                </a:r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844824"/>
                <a:ext cx="5472608" cy="506742"/>
              </a:xfrm>
              <a:prstGeom prst="rect">
                <a:avLst/>
              </a:prstGeom>
              <a:blipFill rotWithShape="0">
                <a:blip r:embed="rId4"/>
                <a:stretch>
                  <a:fillRect r="-1670" b="-277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210477" y="2924944"/>
                <a:ext cx="5297627" cy="688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pt-BR" b="0" i="1" smtClean="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pt-BR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pt-BR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pt-BR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pt-BR" dirty="0" smtClean="0"/>
                  <a:t>   (</a:t>
                </a:r>
                <a:r>
                  <a:rPr lang="pt-BR" dirty="0" err="1" smtClean="0"/>
                  <a:t>Kirchhoff</a:t>
                </a:r>
                <a:r>
                  <a:rPr lang="pt-BR" dirty="0" smtClean="0"/>
                  <a:t> – 1857)</a:t>
                </a:r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77" y="2924944"/>
                <a:ext cx="5297627" cy="688586"/>
              </a:xfrm>
              <a:prstGeom prst="rect">
                <a:avLst/>
              </a:prstGeom>
              <a:blipFill rotWithShape="0">
                <a:blip r:embed="rId5"/>
                <a:stretch>
                  <a:fillRect b="-70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51520" y="3645024"/>
                <a:ext cx="5976664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pt-BR" b="0" i="1" smtClean="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pt-BR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pt-BR" dirty="0" smtClean="0"/>
                  <a:t>           (Franz Neumann – 1845)</a:t>
                </a:r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645024"/>
                <a:ext cx="5976664" cy="509178"/>
              </a:xfrm>
              <a:prstGeom prst="rect">
                <a:avLst/>
              </a:prstGeom>
              <a:blipFill rotWithShape="0">
                <a:blip r:embed="rId6"/>
                <a:stretch>
                  <a:fillRect r="-204" b="-277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7"/>
          <a:srcRect l="4640" t="4640" r="4640"/>
          <a:stretch/>
        </p:blipFill>
        <p:spPr>
          <a:xfrm>
            <a:off x="7828591" y="44624"/>
            <a:ext cx="1135897" cy="143280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24408" y="2420888"/>
            <a:ext cx="87400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Substituindo: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1331640" y="4221088"/>
                <a:ext cx="6192688" cy="881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Sup>
                            <m:sSubSupPr>
                              <m:ctrl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221088"/>
                <a:ext cx="6192688" cy="88171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3"/>
              <p:cNvSpPr>
                <a:spLocks noChangeArrowheads="1"/>
              </p:cNvSpPr>
              <p:nvPr/>
            </p:nvSpPr>
            <p:spPr bwMode="auto">
              <a:xfrm>
                <a:off x="107504" y="5172581"/>
                <a:ext cx="8884096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pt-BR" altLang="pt-BR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0" lang="pt-BR" altLang="pt-BR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𝜙</m:t>
                        </m:r>
                      </m:e>
                      <m:sub>
                        <m:r>
                          <a:rPr kumimoji="0" lang="pt-BR" altLang="pt-BR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kumimoji="0" lang="pt-BR" altLang="pt-BR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0" lang="pt-BR" altLang="pt-BR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 é o</a:t>
                </a:r>
                <a:r>
                  <a:rPr kumimoji="0" lang="pt-BR" altLang="pt-BR" sz="2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 potencial escalar elétrico retardado gerado pela carga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pt-BR" altLang="pt-BR" sz="22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pt-BR" altLang="pt-BR" sz="22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kumimoji="0" lang="pt-BR" altLang="pt-BR" sz="22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pt-BR" altLang="pt-BR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5172581"/>
                <a:ext cx="8884096" cy="430887"/>
              </a:xfrm>
              <a:prstGeom prst="rect">
                <a:avLst/>
              </a:prstGeom>
              <a:blipFill rotWithShape="0">
                <a:blip r:embed="rId9"/>
                <a:stretch>
                  <a:fillRect l="-412" t="-10000" b="-285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3"/>
              <p:cNvSpPr>
                <a:spLocks noChangeArrowheads="1"/>
              </p:cNvSpPr>
              <p:nvPr/>
            </p:nvSpPr>
            <p:spPr bwMode="auto">
              <a:xfrm>
                <a:off x="107504" y="5606584"/>
                <a:ext cx="8884096" cy="4744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pt-BR" altLang="pt-BR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kumimoji="0" lang="pt-BR" altLang="pt-BR" sz="22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kumimoji="0" lang="pt-BR" altLang="pt-BR" sz="22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kumimoji="0" lang="pt-BR" altLang="pt-BR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kumimoji="0" lang="pt-BR" altLang="pt-BR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0" lang="pt-BR" altLang="pt-BR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 é o</a:t>
                </a:r>
                <a:r>
                  <a:rPr kumimoji="0" lang="pt-BR" altLang="pt-BR" sz="2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 potencial vetor magnético retardado gerado pela carga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pt-BR" altLang="pt-BR" sz="22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pt-BR" altLang="pt-BR" sz="22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kumimoji="0" lang="pt-BR" altLang="pt-BR" sz="22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pt-BR" altLang="pt-BR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5606584"/>
                <a:ext cx="8884096" cy="474489"/>
              </a:xfrm>
              <a:prstGeom prst="rect">
                <a:avLst/>
              </a:prstGeom>
              <a:blipFill rotWithShape="0">
                <a:blip r:embed="rId10"/>
                <a:stretch>
                  <a:fillRect b="-256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/>
              <p:cNvSpPr>
                <a:spLocks noChangeArrowheads="1"/>
              </p:cNvSpPr>
              <p:nvPr/>
            </p:nvSpPr>
            <p:spPr bwMode="auto">
              <a:xfrm>
                <a:off x="107504" y="6039722"/>
                <a:ext cx="8884096" cy="499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pt-BR" altLang="pt-BR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0" lang="pt-BR" altLang="pt-BR" sz="22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kumimoji="0" lang="pt-BR" altLang="pt-BR" sz="22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𝛻</m:t>
                            </m:r>
                          </m:e>
                        </m:acc>
                      </m:e>
                      <m:sub>
                        <m:r>
                          <a:rPr kumimoji="0" lang="pt-BR" altLang="pt-BR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pt-BR" altLang="pt-BR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pt-BR" altLang="pt-BR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pt-BR" altLang="pt-BR" sz="22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0" lang="pt-BR" altLang="pt-BR" sz="22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kumimoji="0" lang="pt-BR" altLang="pt-BR" sz="22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𝛻</m:t>
                                </m:r>
                              </m:e>
                            </m:acc>
                          </m:e>
                          <m:sub>
                            <m:r>
                              <a:rPr kumimoji="0" lang="pt-BR" altLang="pt-BR" sz="22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kumimoji="0" lang="pt-BR" altLang="pt-BR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</m:e>
                    </m:d>
                  </m:oMath>
                </a14:m>
                <a:r>
                  <a:rPr kumimoji="0" lang="pt-BR" altLang="pt-BR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 são</a:t>
                </a:r>
                <a:r>
                  <a:rPr kumimoji="0" lang="pt-BR" altLang="pt-BR" sz="2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 calculados no ponto onde está a carga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pt-BR" altLang="pt-BR" sz="22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pt-BR" altLang="pt-BR" sz="22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kumimoji="0" lang="pt-BR" altLang="pt-BR" sz="22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pt-BR" altLang="pt-BR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6039722"/>
                <a:ext cx="8884096" cy="499176"/>
              </a:xfrm>
              <a:prstGeom prst="rect">
                <a:avLst/>
              </a:prstGeom>
              <a:blipFill rotWithShape="0">
                <a:blip r:embed="rId11"/>
                <a:stretch>
                  <a:fillRect b="-207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5812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16" grpId="0"/>
      <p:bldP spid="17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567C3B0-655A-417B-B430-54DA25226446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75779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259632" y="548680"/>
            <a:ext cx="6336704" cy="432048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FORÇA DE LORENTZ EXPANDIDA</a:t>
            </a:r>
            <a:endParaRPr lang="pt-BR" altLang="pt-BR" sz="2400" b="1" i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755576" y="1955617"/>
                <a:ext cx="2304257" cy="744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955617"/>
                <a:ext cx="2304257" cy="7443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72008" y="5671702"/>
            <a:ext cx="90364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pt-BR" alt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Sendo:    </a:t>
            </a:r>
            <a:r>
              <a:rPr lang="pt-BR" altLang="pt-BR" sz="22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pt-BR" altLang="pt-BR" sz="2200" baseline="-300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pt-BR" altLang="pt-BR" sz="22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: carga teste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              q</a:t>
            </a:r>
            <a:r>
              <a:rPr kumimoji="0" lang="pt-BR" altLang="pt-BR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pt-BR" alt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: carga fonte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043608" y="2828645"/>
                <a:ext cx="5040559" cy="744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0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pt-B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0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828645"/>
                <a:ext cx="5040559" cy="7443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1152128" y="3764749"/>
                <a:ext cx="5076056" cy="744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0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sz="2000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pt-B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pt-BR" sz="2000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pt-BR" sz="20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128" y="3764749"/>
                <a:ext cx="5076056" cy="7443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588224" y="1990581"/>
            <a:ext cx="23042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pt-BR" alt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EFEITOS</a:t>
            </a:r>
          </a:p>
          <a:p>
            <a:pPr algn="ctr"/>
            <a:r>
              <a:rPr lang="pt-BR" altLang="pt-BR" sz="1800" b="1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ELETROSTÁTICOS</a:t>
            </a:r>
            <a:endParaRPr kumimoji="0" lang="pt-BR" alt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804248" y="2854677"/>
            <a:ext cx="18721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pt-BR" alt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EFEITOS</a:t>
            </a:r>
          </a:p>
          <a:p>
            <a:pPr algn="ctr"/>
            <a:r>
              <a:rPr lang="pt-BR" altLang="pt-BR" sz="1800" b="1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MAGNÉTICOS</a:t>
            </a:r>
            <a:endParaRPr kumimoji="0" lang="pt-BR" alt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6732240" y="3933056"/>
            <a:ext cx="20162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pt-BR" alt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EFEITOS</a:t>
            </a:r>
          </a:p>
          <a:p>
            <a:pPr algn="ctr"/>
            <a:r>
              <a:rPr lang="pt-BR" altLang="pt-BR" sz="1800" b="1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DE INDUÇÃO</a:t>
            </a:r>
            <a:endParaRPr lang="pt-BR" altLang="pt-BR" sz="1800" b="1" dirty="0"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pt-BR" altLang="pt-BR" sz="18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lang="pt-BR" altLang="pt-BR" sz="1800" b="1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FARADAY E</a:t>
            </a:r>
          </a:p>
          <a:p>
            <a:pPr algn="ctr"/>
            <a:r>
              <a:rPr lang="pt-BR" altLang="pt-BR" sz="1800" b="1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DE RADIAÇÃO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7"/>
          <a:srcRect l="4640" t="4640" r="4640"/>
          <a:stretch/>
        </p:blipFill>
        <p:spPr>
          <a:xfrm>
            <a:off x="7828591" y="44624"/>
            <a:ext cx="1135897" cy="143280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1062370" y="4581128"/>
                <a:ext cx="4949790" cy="744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0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pt-BR" sz="20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70" y="4581128"/>
                <a:ext cx="4949790" cy="74437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2754050" y="2524834"/>
                <a:ext cx="31140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B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050" y="2524834"/>
                <a:ext cx="3114094" cy="400110"/>
              </a:xfrm>
              <a:prstGeom prst="rect">
                <a:avLst/>
              </a:prstGeom>
              <a:blipFill rotWithShape="0">
                <a:blip r:embed="rId9"/>
                <a:stretch>
                  <a:fillRect t="-16667" b="-15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78061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  <p:bldP spid="19" grpId="0"/>
      <p:bldP spid="20" grpId="0"/>
      <p:bldP spid="21" grpId="0"/>
      <p:bldP spid="22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567C3B0-655A-417B-B430-54DA25226446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75779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331640" y="548680"/>
            <a:ext cx="6408712" cy="432048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WEBER VERSUS LORENTZ</a:t>
            </a:r>
            <a:endParaRPr lang="pt-BR" altLang="pt-BR" sz="2400" b="1" i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131840" y="2972661"/>
                <a:ext cx="2664297" cy="809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972661"/>
                <a:ext cx="2664297" cy="8097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339752" y="1598023"/>
            <a:ext cx="439248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pt-BR" altLang="pt-B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EFEITOS </a:t>
            </a:r>
            <a:r>
              <a:rPr lang="pt-BR" altLang="pt-BR" sz="2200" b="1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ELETROSTÁTICOS</a:t>
            </a:r>
            <a:endParaRPr kumimoji="0" lang="pt-BR" altLang="pt-BR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/>
          <a:srcRect l="4640" t="4640" r="4640"/>
          <a:stretch/>
        </p:blipFill>
        <p:spPr>
          <a:xfrm>
            <a:off x="7740352" y="44624"/>
            <a:ext cx="1135897" cy="143280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3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9" b="4642"/>
          <a:stretch>
            <a:fillRect/>
          </a:stretch>
        </p:blipFill>
        <p:spPr bwMode="auto">
          <a:xfrm>
            <a:off x="251520" y="80963"/>
            <a:ext cx="1041400" cy="1377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3203848" y="2036557"/>
                <a:ext cx="2592289" cy="809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</m:sSubSup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036557"/>
                <a:ext cx="2592289" cy="80977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2771800" y="4006225"/>
            <a:ext cx="352839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pt-BR" altLang="pt-B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EFEITOS </a:t>
            </a:r>
            <a:r>
              <a:rPr lang="pt-BR" altLang="pt-BR" sz="2200" b="1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MAGNÉTICOS</a:t>
            </a:r>
            <a:endParaRPr kumimoji="0" lang="pt-BR" altLang="pt-BR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1043608" y="4491435"/>
                <a:ext cx="7128792" cy="809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200" i="1" smtClean="0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pt-BR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</m:sSubSup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d>
                            <m:d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2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2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sz="22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2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d>
                            <m:d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2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2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sz="22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pt-BR" sz="22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2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2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sz="22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pt-BR" sz="22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pt-BR" sz="22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491435"/>
                <a:ext cx="7128792" cy="80977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1043608" y="5427539"/>
                <a:ext cx="6120680" cy="809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200" i="1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pt-BR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pt-BR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2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2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sz="22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2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pt-BR" sz="22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sz="2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2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2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sz="22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pt-BR" sz="22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22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427539"/>
                <a:ext cx="6120680" cy="80977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6977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567C3B0-655A-417B-B430-54DA25226446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75779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331640" y="548680"/>
            <a:ext cx="6408712" cy="432048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WEBER VERSUS LORENTZ</a:t>
            </a:r>
            <a:endParaRPr lang="pt-BR" altLang="pt-BR" sz="2400" b="1" i="1" dirty="0" smtClean="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827584" y="1660739"/>
            <a:ext cx="745466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pt-BR" altLang="pt-B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EFEITOS </a:t>
            </a:r>
            <a:r>
              <a:rPr lang="pt-BR" altLang="pt-BR" sz="2200" b="1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DE INDUÇÃO DE FARADAY E DE RADIAÇÃO</a:t>
            </a:r>
            <a:endParaRPr kumimoji="0" lang="pt-BR" altLang="pt-BR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/>
          <a:srcRect l="4640" t="4640" r="4640"/>
          <a:stretch/>
        </p:blipFill>
        <p:spPr>
          <a:xfrm>
            <a:off x="7740352" y="44624"/>
            <a:ext cx="1135897" cy="143280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3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9" b="4642"/>
          <a:stretch>
            <a:fillRect/>
          </a:stretch>
        </p:blipFill>
        <p:spPr bwMode="auto">
          <a:xfrm>
            <a:off x="251520" y="80963"/>
            <a:ext cx="1041400" cy="1377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2411760" y="4478343"/>
            <a:ext cx="432048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pt-BR" altLang="pt-B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EFEITOS </a:t>
            </a:r>
            <a:r>
              <a:rPr lang="pt-BR" altLang="pt-BR" sz="2200" b="1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DESCONHECIDOS</a:t>
            </a:r>
            <a:endParaRPr kumimoji="0" lang="pt-BR" altLang="pt-BR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187624" y="2060848"/>
                <a:ext cx="6591448" cy="744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000" i="1" smtClean="0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</m:sSub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0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sz="2000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pt-B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pt-BR" sz="2000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0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pt-BR" sz="20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060848"/>
                <a:ext cx="6591448" cy="7443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897756" y="2828645"/>
                <a:ext cx="7562676" cy="744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000" i="1" smtClean="0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0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sz="2000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pt-B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pt-BR" sz="2000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0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pt-BR" sz="20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756" y="2828645"/>
                <a:ext cx="7562676" cy="7443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1665057" y="3596442"/>
                <a:ext cx="3194975" cy="744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pt-BR" sz="20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057" y="3596442"/>
                <a:ext cx="3194975" cy="74437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1115616" y="4941168"/>
                <a:ext cx="6663456" cy="744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000" i="1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</m:sSubSup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0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sz="2000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pt-B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pt-BR" sz="2000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0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pt-BR" sz="20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941168"/>
                <a:ext cx="6663456" cy="74437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187624" y="5661248"/>
                <a:ext cx="6912768" cy="74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t-BR" sz="2000" i="1" smtClean="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  <m:sup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lang="pt-BR" sz="2000" dirty="0" smtClean="0"/>
                  <a:t> não apresenta termos dependentes somente da velocidade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20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 smtClean="0"/>
                  <a:t>) ou da aceleração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20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 smtClean="0"/>
                  <a:t>) da carga teste!</a:t>
                </a:r>
                <a:endParaRPr lang="pt-BR" sz="20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661248"/>
                <a:ext cx="6912768" cy="745460"/>
              </a:xfrm>
              <a:prstGeom prst="rect">
                <a:avLst/>
              </a:prstGeom>
              <a:blipFill rotWithShape="0">
                <a:blip r:embed="rId10"/>
                <a:stretch>
                  <a:fillRect l="-970" t="-10656" r="-1852" b="-13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8955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12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810C86A-1077-4E7B-B9D7-1F88CA9DFCD8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77827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043608" y="156702"/>
            <a:ext cx="6840760" cy="1184066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O MODELO PLANETÁRIO</a:t>
            </a:r>
            <a:br>
              <a:rPr lang="pt-BR" altLang="pt-BR" sz="2400" b="1" dirty="0" smtClean="0"/>
            </a:br>
            <a:r>
              <a:rPr lang="pt-BR" altLang="pt-BR" sz="2400" b="1" dirty="0" smtClean="0"/>
              <a:t>DE WEBER PARA O ÁTOMO</a:t>
            </a:r>
            <a:br>
              <a:rPr lang="pt-BR" altLang="pt-BR" sz="2400" b="1" dirty="0" smtClean="0"/>
            </a:br>
            <a:r>
              <a:rPr lang="pt-BR" altLang="pt-BR" sz="2400" b="1" dirty="0" smtClean="0"/>
              <a:t>(1870-1880)</a:t>
            </a:r>
            <a:endParaRPr lang="pt-BR" altLang="pt-BR" sz="2400" b="1" i="1" dirty="0" smtClean="0"/>
          </a:p>
        </p:txBody>
      </p:sp>
      <p:pic>
        <p:nvPicPr>
          <p:cNvPr id="10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9" b="4642"/>
          <a:stretch>
            <a:fillRect/>
          </a:stretch>
        </p:blipFill>
        <p:spPr bwMode="auto">
          <a:xfrm>
            <a:off x="7884368" y="44624"/>
            <a:ext cx="1041400" cy="1377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179512" y="1772816"/>
                <a:ext cx="5328592" cy="85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</m:sSup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̈"/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BR" sz="22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pt-BR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BR" sz="2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acc>
                            <m:accPr>
                              <m:chr m:val="̈"/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772816"/>
                <a:ext cx="5328592" cy="8598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1220216" y="3645024"/>
                <a:ext cx="29917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sSub>
                        <m:sSubPr>
                          <m:ctrlPr>
                            <a:rPr lang="pt-B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216" y="3645024"/>
                <a:ext cx="2991744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ixaDeTexto 13"/>
          <p:cNvSpPr txBox="1"/>
          <p:nvPr/>
        </p:nvSpPr>
        <p:spPr>
          <a:xfrm>
            <a:off x="179512" y="2924944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Chamando:</a:t>
            </a:r>
            <a:endParaRPr lang="pt-B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5355704" y="1772816"/>
                <a:ext cx="3608784" cy="785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pt-BR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sz="22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sz="2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pt-BR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sz="22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pt-BR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pt-BR" sz="2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acc>
                        <m:accPr>
                          <m:chr m:val="̈"/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704" y="1772816"/>
                <a:ext cx="3608784" cy="78585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888432" y="2787160"/>
                <a:ext cx="2483768" cy="7858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sz="22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pt-BR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pt-BR" sz="2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432" y="2787160"/>
                <a:ext cx="2483768" cy="78585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>
            <a:off x="6372200" y="2926105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,   ficamos com:</a:t>
            </a:r>
            <a:endParaRPr lang="pt-B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689517" y="2780928"/>
                <a:ext cx="1721253" cy="785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sz="22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sz="2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pt-BR" sz="22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517" y="2780928"/>
                <a:ext cx="1721253" cy="78585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3501034" y="2924944"/>
            <a:ext cx="351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e</a:t>
            </a:r>
            <a:endParaRPr lang="pt-B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4220344" y="3660583"/>
                <a:ext cx="3516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344" y="3660583"/>
                <a:ext cx="351656" cy="430887"/>
              </a:xfrm>
              <a:prstGeom prst="rect">
                <a:avLst/>
              </a:prstGeom>
              <a:blipFill rotWithShape="0">
                <a:blip r:embed="rId10"/>
                <a:stretch>
                  <a:fillRect r="-17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4644008" y="3645024"/>
                <a:ext cx="29917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645024"/>
                <a:ext cx="2991744" cy="430887"/>
              </a:xfrm>
              <a:prstGeom prst="rect">
                <a:avLst/>
              </a:prstGeom>
              <a:blipFill rotWithShape="1">
                <a:blip r:embed="rId11"/>
                <a:stretch>
                  <a:fillRect b="-169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ixaDeTexto 21"/>
          <p:cNvSpPr txBox="1"/>
          <p:nvPr/>
        </p:nvSpPr>
        <p:spPr>
          <a:xfrm>
            <a:off x="1403648" y="4293096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Para:</a:t>
            </a:r>
            <a:endParaRPr lang="pt-B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2336848" y="4293096"/>
                <a:ext cx="15150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848" y="4293096"/>
                <a:ext cx="1515072" cy="430887"/>
              </a:xfrm>
              <a:prstGeom prst="rect">
                <a:avLst/>
              </a:prstGeom>
              <a:blipFill rotWithShape="1">
                <a:blip r:embed="rId12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4211960" y="4293096"/>
                <a:ext cx="3516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293096"/>
                <a:ext cx="351656" cy="430887"/>
              </a:xfrm>
              <a:prstGeom prst="rect">
                <a:avLst/>
              </a:prstGeom>
              <a:blipFill rotWithShape="1">
                <a:blip r:embed="rId13"/>
                <a:stretch>
                  <a:fillRect r="-17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4806788" y="4149080"/>
                <a:ext cx="2357500" cy="785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sz="22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pt-BR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pt-BR" sz="2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788" y="4149080"/>
                <a:ext cx="2357500" cy="78585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aixaDeTexto 25"/>
              <p:cNvSpPr txBox="1"/>
              <p:nvPr/>
            </p:nvSpPr>
            <p:spPr>
              <a:xfrm>
                <a:off x="755576" y="4869160"/>
                <a:ext cx="7560840" cy="998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(8,85×</m:t>
                          </m:r>
                          <m:sSup>
                            <m:sSupPr>
                              <m:ctrlPr>
                                <a:rPr lang="pt-B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−12</m:t>
                              </m:r>
                            </m:sup>
                          </m:sSup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pt-B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sSup>
                                <m:sSupPr>
                                  <m:ctrlPr>
                                    <a:rPr lang="pt-B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pt-BR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pt-B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sz="2000" b="0" i="1" smtClean="0">
                                      <a:latin typeface="Cambria Math"/>
                                      <a:ea typeface="Cambria Math"/>
                                    </a:rPr>
                                    <m:t>3×</m:t>
                                  </m:r>
                                  <m:sSup>
                                    <m:sSupPr>
                                      <m:ctrlPr>
                                        <a:rPr lang="pt-BR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pt-B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8</m:t>
                                      </m:r>
                                    </m:sup>
                                  </m:sSup>
                                  <m:f>
                                    <m:fPr>
                                      <m:ctrlPr>
                                        <a:rPr lang="pt-BR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pt-B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B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pt-BR" sz="20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(1,6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pt-B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−19</m:t>
                                  </m:r>
                                </m:sup>
                              </m:s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𝑘𝑔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(9,11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pt-B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−31</m:t>
                              </m:r>
                            </m:sup>
                          </m:sSup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𝑘𝑔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869160"/>
                <a:ext cx="7560840" cy="99873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aixaDeTexto 26"/>
              <p:cNvSpPr txBox="1"/>
              <p:nvPr/>
            </p:nvSpPr>
            <p:spPr>
              <a:xfrm>
                <a:off x="2915816" y="5949280"/>
                <a:ext cx="3106862" cy="43473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22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pt-BR" sz="2200" b="0" i="1" smtClean="0">
                              <a:latin typeface="Cambria Math"/>
                            </a:rPr>
                            <m:t>í</m:t>
                          </m:r>
                          <m:r>
                            <a:rPr lang="pt-BR" sz="2200" b="0" i="1" smtClean="0">
                              <a:latin typeface="Cambria Math"/>
                            </a:rPr>
                            <m:t>𝑡𝑖𝑐𝑜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≈2,8×</m:t>
                      </m:r>
                      <m:sSup>
                        <m:sSupPr>
                          <m:ctrlPr>
                            <a:rPr lang="pt-BR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−15</m:t>
                          </m:r>
                        </m:sup>
                      </m:sSup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5949280"/>
                <a:ext cx="3106862" cy="434734"/>
              </a:xfrm>
              <a:prstGeom prst="rect">
                <a:avLst/>
              </a:prstGeom>
              <a:blipFill rotWithShape="1">
                <a:blip r:embed="rId16"/>
                <a:stretch>
                  <a:fillRect b="-2778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ixaDeTexto 27"/>
          <p:cNvSpPr txBox="1"/>
          <p:nvPr/>
        </p:nvSpPr>
        <p:spPr>
          <a:xfrm>
            <a:off x="1979712" y="6381328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(TAMANHO DO NÚCLEO ATÔMICO!!)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7177609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810C86A-1077-4E7B-B9D7-1F88CA9DFCD8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pic>
        <p:nvPicPr>
          <p:cNvPr id="10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9" b="4642"/>
          <a:stretch>
            <a:fillRect/>
          </a:stretch>
        </p:blipFill>
        <p:spPr bwMode="auto">
          <a:xfrm>
            <a:off x="7884368" y="44624"/>
            <a:ext cx="1041400" cy="1377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/>
          <a:srcRect l="2270" t="3030" r="2270" b="7584"/>
          <a:stretch/>
        </p:blipFill>
        <p:spPr>
          <a:xfrm>
            <a:off x="251520" y="2132856"/>
            <a:ext cx="3027809" cy="42484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347864" y="2132856"/>
                <a:ext cx="5724128" cy="958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2800" dirty="0" smtClean="0"/>
                  <a:t>     Para distâncias menores do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sup>
                    </m:sSup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BR" sz="2800" dirty="0" smtClean="0"/>
                  <a:t>, dois pósitrons </a:t>
                </a:r>
                <a:r>
                  <a:rPr lang="pt-BR" sz="2800" b="1" i="1" dirty="0" smtClean="0"/>
                  <a:t>atraem-se</a:t>
                </a:r>
                <a:r>
                  <a:rPr lang="pt-BR" sz="2800" dirty="0" smtClean="0"/>
                  <a:t>! </a:t>
                </a:r>
                <a:endParaRPr lang="pt-BR" sz="28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132856"/>
                <a:ext cx="5724128" cy="958980"/>
              </a:xfrm>
              <a:prstGeom prst="rect">
                <a:avLst/>
              </a:prstGeom>
              <a:blipFill rotWithShape="0">
                <a:blip r:embed="rId6"/>
                <a:stretch>
                  <a:fillRect t="-7006" r="-2236" b="-17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/>
          <p:cNvSpPr txBox="1"/>
          <p:nvPr/>
        </p:nvSpPr>
        <p:spPr>
          <a:xfrm>
            <a:off x="3347864" y="2974076"/>
            <a:ext cx="57241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     Portanto, é possível entender a estabilidade do núcleo atômico sem a necessidade de se postular a existência de nêutrons!</a:t>
            </a:r>
            <a:endParaRPr lang="pt-BR" sz="2800" dirty="0"/>
          </a:p>
        </p:txBody>
      </p:sp>
      <p:sp>
        <p:nvSpPr>
          <p:cNvPr id="18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043608" y="156702"/>
            <a:ext cx="6840760" cy="1184066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O MODELO PLANETÁRIO</a:t>
            </a:r>
            <a:br>
              <a:rPr lang="pt-BR" altLang="pt-BR" sz="2400" b="1" dirty="0" smtClean="0"/>
            </a:br>
            <a:r>
              <a:rPr lang="pt-BR" altLang="pt-BR" sz="2400" b="1" dirty="0" smtClean="0"/>
              <a:t>DE WEBER PARA O ÁTOMO</a:t>
            </a:r>
            <a:br>
              <a:rPr lang="pt-BR" altLang="pt-BR" sz="2400" b="1" dirty="0" smtClean="0"/>
            </a:br>
            <a:r>
              <a:rPr lang="pt-BR" altLang="pt-BR" sz="2400" b="1" dirty="0" smtClean="0"/>
              <a:t>(1870-1880)</a:t>
            </a:r>
            <a:endParaRPr lang="pt-BR" altLang="pt-BR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41418683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810C86A-1077-4E7B-B9D7-1F88CA9DFCD8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77827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043608" y="332656"/>
            <a:ext cx="6840760" cy="864096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ELETRODINÂMICA DE WEBER E A</a:t>
            </a:r>
            <a:br>
              <a:rPr lang="pt-BR" altLang="pt-BR" sz="2400" b="1" dirty="0" smtClean="0"/>
            </a:br>
            <a:r>
              <a:rPr lang="pt-BR" altLang="pt-BR" sz="2400" b="1" dirty="0" smtClean="0"/>
              <a:t>PREVISÃO DE UMA VELOCIDADE LIMITE</a:t>
            </a:r>
            <a:endParaRPr lang="pt-BR" altLang="pt-BR" sz="2400" b="1" i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1"/>
              <p:cNvSpPr txBox="1">
                <a:spLocks noChangeArrowheads="1"/>
              </p:cNvSpPr>
              <p:nvPr/>
            </p:nvSpPr>
            <p:spPr bwMode="auto">
              <a:xfrm>
                <a:off x="107504" y="1805915"/>
                <a:ext cx="89281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SzPct val="85000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SzTx/>
                  <a:buFontTx/>
                  <a:buNone/>
                </a:pPr>
                <a:r>
                  <a:rPr lang="pt-BR" altLang="pt-BR" sz="2400" dirty="0" smtClean="0"/>
                  <a:t>     </a:t>
                </a:r>
                <a:r>
                  <a:rPr lang="pt-BR" altLang="pt-BR" sz="2400" dirty="0"/>
                  <a:t>U</a:t>
                </a:r>
                <a:r>
                  <a:rPr lang="pt-BR" altLang="pt-BR" sz="2400" dirty="0" smtClean="0"/>
                  <a:t>m dos significados que Weber deu à constante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pt-BR" altLang="pt-BR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pt-BR" altLang="pt-BR" sz="2400" dirty="0" smtClean="0"/>
                  <a:t> foi a de uma velocidade limite.</a:t>
                </a:r>
                <a:endParaRPr lang="pt-BR" altLang="pt-BR" sz="2400" dirty="0"/>
              </a:p>
            </p:txBody>
          </p:sp>
        </mc:Choice>
        <mc:Fallback xmlns="">
          <p:sp>
            <p:nvSpPr>
              <p:cNvPr id="7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1805915"/>
                <a:ext cx="8928100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093" t="-5839" r="-1025" b="-153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1"/>
              <p:cNvSpPr txBox="1">
                <a:spLocks noChangeArrowheads="1"/>
              </p:cNvSpPr>
              <p:nvPr/>
            </p:nvSpPr>
            <p:spPr bwMode="auto">
              <a:xfrm>
                <a:off x="107504" y="2507412"/>
                <a:ext cx="8928100" cy="1621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SzPct val="85000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SzTx/>
                  <a:buFontTx/>
                  <a:buNone/>
                </a:pPr>
                <a:r>
                  <a:rPr lang="pt-BR" altLang="pt-BR" sz="2400" dirty="0" smtClean="0"/>
                  <a:t>     Isto é, de acordo com a força de Weber, se dois corpos eletrizados estão se aproximando ou se afastando um do outro com uma velocidade radial relativa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pt-BR" altLang="pt-BR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altLang="pt-BR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pt-BR" altLang="pt-B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alt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pt-BR" altLang="pt-BR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pt-BR" alt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pt-BR" altLang="pt-BR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pt-BR" altLang="pt-BR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pt-BR" alt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pt-BR" alt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altLang="pt-BR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ad>
                      <m:radPr>
                        <m:degHide m:val="on"/>
                        <m:ctrlPr>
                          <a:rPr lang="pt-BR" altLang="pt-BR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alt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pt-BR" alt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altLang="pt-BR" sz="2400" dirty="0" smtClean="0"/>
                  <a:t>, tal que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pt-BR" altLang="pt-BR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altLang="pt-BR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pt-BR" altLang="pt-BR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altLang="pt-BR" sz="2400" dirty="0" smtClean="0"/>
                  <a:t>, então a força resultante entre eles será zero.</a:t>
                </a:r>
                <a:endParaRPr lang="pt-BR" altLang="pt-BR" sz="2400" dirty="0"/>
              </a:p>
            </p:txBody>
          </p:sp>
        </mc:Choice>
        <mc:Fallback xmlns="">
          <p:sp>
            <p:nvSpPr>
              <p:cNvPr id="6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2507412"/>
                <a:ext cx="8928100" cy="1621598"/>
              </a:xfrm>
              <a:prstGeom prst="rect">
                <a:avLst/>
              </a:prstGeom>
              <a:blipFill rotWithShape="0">
                <a:blip r:embed="rId5"/>
                <a:stretch>
                  <a:fillRect l="-1093" t="-3008" r="-1025" b="-67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1"/>
          <p:cNvSpPr txBox="1">
            <a:spLocks noChangeArrowheads="1"/>
          </p:cNvSpPr>
          <p:nvPr/>
        </p:nvSpPr>
        <p:spPr bwMode="auto">
          <a:xfrm>
            <a:off x="107504" y="4019580"/>
            <a:ext cx="89281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pt-BR" altLang="pt-BR" sz="2400" dirty="0" smtClean="0"/>
              <a:t>     A força eletrostática seria cancelada pela componente da força que depende da velocidade relativa e os corpos se moveriam com velocidades constantes (se eles não estivessem interagindo com outros corpos), como se o outro corpo eletrizado não existisse.</a:t>
            </a:r>
            <a:endParaRPr lang="pt-BR" altLang="pt-BR" sz="2400" dirty="0"/>
          </a:p>
        </p:txBody>
      </p: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107504" y="5469031"/>
            <a:ext cx="89281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pt-BR" altLang="pt-BR" sz="2400" dirty="0" smtClean="0"/>
              <a:t>     Parece que Weber foi um dos primeiros cientistas a falar sobre uma velocidade limite na Física relacionada com uma lei de força dinâmica. (ASSIS, 2003, p. 283).</a:t>
            </a:r>
            <a:endParaRPr lang="pt-BR" altLang="pt-BR" sz="2400" dirty="0"/>
          </a:p>
        </p:txBody>
      </p:sp>
      <p:pic>
        <p:nvPicPr>
          <p:cNvPr id="10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9" b="4642"/>
          <a:stretch>
            <a:fillRect/>
          </a:stretch>
        </p:blipFill>
        <p:spPr bwMode="auto">
          <a:xfrm>
            <a:off x="7884368" y="44624"/>
            <a:ext cx="1041400" cy="1377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1420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560EE5F-34E0-4E43-BAB9-1DFB0D471AE8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73731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187624" y="260648"/>
            <a:ext cx="6524625" cy="1124744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ENERGIA POTENCIAL DE</a:t>
            </a:r>
            <a:br>
              <a:rPr lang="pt-BR" altLang="pt-BR" sz="2400" b="1" dirty="0" smtClean="0"/>
            </a:br>
            <a:r>
              <a:rPr lang="pt-BR" altLang="pt-BR" sz="2400" b="1" dirty="0" smtClean="0"/>
              <a:t>THOMAS E. PHIPPS Jr. (1925-2016)</a:t>
            </a:r>
            <a:br>
              <a:rPr lang="pt-BR" altLang="pt-BR" sz="2400" b="1" dirty="0" smtClean="0"/>
            </a:br>
            <a:r>
              <a:rPr lang="pt-BR" altLang="pt-BR" sz="2400" b="1" dirty="0" smtClean="0"/>
              <a:t>1990</a:t>
            </a:r>
            <a:endParaRPr lang="pt-BR" altLang="pt-BR" sz="2400" b="1" i="1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068" y="44624"/>
            <a:ext cx="1123420" cy="14085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259632" y="1700808"/>
                <a:ext cx="4320480" cy="1133387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̇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p>
                        <m:s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pt-BR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700808"/>
                <a:ext cx="4320480" cy="11333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5580112" y="1931978"/>
                <a:ext cx="2376264" cy="848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̇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931978"/>
                <a:ext cx="2376264" cy="84895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1187624" y="2852936"/>
                <a:ext cx="2592288" cy="1133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̇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pt-BR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852936"/>
                <a:ext cx="2592288" cy="11333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/>
          <p:cNvSpPr txBox="1"/>
          <p:nvPr/>
        </p:nvSpPr>
        <p:spPr>
          <a:xfrm>
            <a:off x="251520" y="328498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com: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876256" y="3284984"/>
            <a:ext cx="1959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Sendo assim: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251520" y="4005064"/>
                <a:ext cx="4392488" cy="1133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′(</m:t>
                      </m:r>
                      <m:acc>
                        <m:accPr>
                          <m:chr m:val="̇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pt-BR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05064"/>
                <a:ext cx="4392488" cy="11333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4499992" y="4005064"/>
                <a:ext cx="2880320" cy="1133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̇"/>
                          <m:ctrlPr>
                            <a:rPr lang="pt-BR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sSup>
                        <m:s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pt-BR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005064"/>
                <a:ext cx="2880320" cy="11333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179512" y="5157192"/>
                <a:ext cx="8784976" cy="1134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"(</m:t>
                      </m:r>
                      <m:acc>
                        <m:accPr>
                          <m:chr m:val="̇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pt-BR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pt-BR" i="1">
                                                      <a:latin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pt-BR" i="1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</m:acc>
                                            </m:e>
                                            <m:sup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pt-BR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p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 </m:t>
                                  </m:r>
                                  <m:f>
                                    <m:fPr>
                                      <m:ctrlPr>
                                        <a:rPr lang="pt-BR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̇"/>
                                  <m:ctrlPr>
                                    <a:rPr lang="pt-BR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acc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pt-BR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pt-BR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pt-BR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pt-BR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</m:acc>
                                            </m:e>
                                            <m:sup>
                                              <m:r>
                                                <a:rPr lang="pt-B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pt-BR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t-B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p>
                                              <m:r>
                                                <a:rPr lang="pt-B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− </m:t>
                                  </m:r>
                                  <m:f>
                                    <m:f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d>
                                <m:d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pt-BR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157192"/>
                <a:ext cx="8784976" cy="113415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3563888" y="3093777"/>
                <a:ext cx="633284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𝑃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093777"/>
                <a:ext cx="633284" cy="844077"/>
              </a:xfrm>
              <a:prstGeom prst="rect">
                <a:avLst/>
              </a:prstGeom>
              <a:blipFill rotWithShape="1">
                <a:blip r:embed="rId11"/>
                <a:stretch>
                  <a:fillRect r="-173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ixaDeTexto 17"/>
          <p:cNvSpPr txBox="1"/>
          <p:nvPr/>
        </p:nvSpPr>
        <p:spPr>
          <a:xfrm>
            <a:off x="4427984" y="328498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(fator de </a:t>
            </a:r>
            <a:r>
              <a:rPr lang="pt-BR" b="1" dirty="0" err="1" smtClean="0"/>
              <a:t>Phipps</a:t>
            </a:r>
            <a:r>
              <a:rPr lang="pt-BR" b="1" dirty="0" smtClean="0"/>
              <a:t>)</a:t>
            </a:r>
            <a:r>
              <a:rPr lang="pt-BR" dirty="0" smtClean="0"/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1022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560EE5F-34E0-4E43-BAB9-1DFB0D471AE8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068" y="44624"/>
            <a:ext cx="1123420" cy="14085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2051720" y="1913923"/>
                <a:ext cx="13681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(0)=1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913923"/>
                <a:ext cx="1368152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125" r="-446" b="-184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/>
          <p:cNvSpPr txBox="1"/>
          <p:nvPr/>
        </p:nvSpPr>
        <p:spPr>
          <a:xfrm>
            <a:off x="107504" y="275131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Como: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79512" y="1904865"/>
            <a:ext cx="136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Portanto: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419872" y="1918452"/>
                <a:ext cx="18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0" dirty="0" smtClean="0"/>
                  <a:t>;  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′(0)=0</m:t>
                    </m:r>
                  </m:oMath>
                </a14:m>
                <a:r>
                  <a:rPr lang="pt-BR" dirty="0" smtClean="0"/>
                  <a:t> </a:t>
                </a:r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918452"/>
                <a:ext cx="1800200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5085" t="-10667" b="-30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1691680" y="2564904"/>
                <a:ext cx="5760640" cy="83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′(0)</m:t>
                          </m:r>
                          <m:acc>
                            <m:accPr>
                              <m:chr m:val="̇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1!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"(0)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564904"/>
                <a:ext cx="5760640" cy="83106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ixaDeTexto 17"/>
          <p:cNvSpPr txBox="1"/>
          <p:nvPr/>
        </p:nvSpPr>
        <p:spPr>
          <a:xfrm>
            <a:off x="107504" y="364502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Ficamos com: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051720" y="3395965"/>
                <a:ext cx="2952328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395965"/>
                <a:ext cx="2952328" cy="85606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ixaDeTexto 19"/>
          <p:cNvSpPr txBox="1"/>
          <p:nvPr/>
        </p:nvSpPr>
        <p:spPr>
          <a:xfrm>
            <a:off x="179512" y="429433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Sendo assim, a energia potencial de </a:t>
            </a:r>
            <a:r>
              <a:rPr lang="pt-BR" dirty="0" err="1" smtClean="0"/>
              <a:t>Phipps</a:t>
            </a:r>
            <a:r>
              <a:rPr lang="pt-BR" dirty="0" smtClean="0"/>
              <a:t> pode ser escrita como: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1907704" y="4895868"/>
                <a:ext cx="5184576" cy="929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̇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895868"/>
                <a:ext cx="5184576" cy="92967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1979712" y="5979836"/>
                <a:ext cx="46445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̇"/>
                        <m:ctrlPr>
                          <a:rPr lang="pt-BR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pt-BR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̇"/>
                        <m:ctrlPr>
                          <a:rPr lang="pt-BR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 smtClean="0"/>
                  <a:t>  até 2</a:t>
                </a:r>
                <a:r>
                  <a:rPr lang="pt-BR" u="sng" baseline="30000" dirty="0" smtClean="0"/>
                  <a:t>a</a:t>
                </a:r>
                <a:r>
                  <a:rPr lang="pt-BR" dirty="0" smtClean="0"/>
                  <a:t> ordem!</a:t>
                </a:r>
                <a:endParaRPr lang="pt-BR" u="sng" baseline="30000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979836"/>
                <a:ext cx="4644517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394" t="-10526" r="-1312" b="-289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ixaDeTexto 22"/>
          <p:cNvSpPr txBox="1"/>
          <p:nvPr/>
        </p:nvSpPr>
        <p:spPr>
          <a:xfrm>
            <a:off x="107504" y="594928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Ou seja: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5220072" y="1844824"/>
                <a:ext cx="2448272" cy="61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0" dirty="0" smtClean="0"/>
                  <a:t>;  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b="0" i="1" smtClean="0">
                        <a:latin typeface="Cambria Math"/>
                      </a:rPr>
                      <m:t>"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(0)=</m:t>
                    </m:r>
                    <m:r>
                      <a:rPr lang="pt-BR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dirty="0" smtClean="0"/>
                  <a:t> </a:t>
                </a:r>
                <a:endParaRPr lang="pt-BR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844824"/>
                <a:ext cx="2448272" cy="615874"/>
              </a:xfrm>
              <a:prstGeom prst="rect">
                <a:avLst/>
              </a:prstGeom>
              <a:blipFill rotWithShape="1">
                <a:blip r:embed="rId12"/>
                <a:stretch>
                  <a:fillRect l="-3731" b="-89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187624" y="260648"/>
            <a:ext cx="6524625" cy="1124744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ENERGIA POTENCIAL DE</a:t>
            </a:r>
            <a:br>
              <a:rPr lang="pt-BR" altLang="pt-BR" sz="2400" b="1" dirty="0" smtClean="0"/>
            </a:br>
            <a:r>
              <a:rPr lang="pt-BR" altLang="pt-BR" sz="2400" b="1" dirty="0" smtClean="0"/>
              <a:t>THOMAS E. PHIPPS Jr. (1925-2016)</a:t>
            </a:r>
            <a:br>
              <a:rPr lang="pt-BR" altLang="pt-BR" sz="2400" b="1" dirty="0" smtClean="0"/>
            </a:br>
            <a:r>
              <a:rPr lang="pt-BR" altLang="pt-BR" sz="2400" b="1" dirty="0" smtClean="0"/>
              <a:t>1990</a:t>
            </a:r>
            <a:endParaRPr lang="pt-BR" altLang="pt-BR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395698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560EE5F-34E0-4E43-BAB9-1DFB0D471AE8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73731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187623" y="188640"/>
            <a:ext cx="6524625" cy="1152128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FORÇA DE</a:t>
            </a:r>
            <a:br>
              <a:rPr lang="pt-BR" altLang="pt-BR" sz="2400" b="1" dirty="0" smtClean="0"/>
            </a:br>
            <a:r>
              <a:rPr lang="pt-BR" altLang="pt-BR" sz="2400" b="1" dirty="0" smtClean="0"/>
              <a:t>THOMAS E. PHIPPS Jr. (1925-2016)</a:t>
            </a:r>
            <a:br>
              <a:rPr lang="pt-BR" altLang="pt-BR" sz="2400" b="1" dirty="0" smtClean="0"/>
            </a:br>
            <a:r>
              <a:rPr lang="pt-BR" altLang="pt-BR" sz="2400" b="1" dirty="0" smtClean="0"/>
              <a:t>1990</a:t>
            </a:r>
            <a:endParaRPr lang="pt-BR" altLang="pt-BR" sz="2400" b="1" i="1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068" y="44624"/>
            <a:ext cx="1123420" cy="14085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-36512" y="1948836"/>
                <a:ext cx="2448271" cy="472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pt-BR" sz="22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sz="2200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p>
                              <m:r>
                                <a:rPr lang="pt-BR" sz="2200" b="0" i="1" smtClean="0">
                                  <a:latin typeface="Cambria Math"/>
                                </a:rPr>
                                <m:t>𝑃</m:t>
                              </m:r>
                            </m:sup>
                          </m:sSup>
                          <m:r>
                            <a:rPr lang="pt-BR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2200" i="1">
                              <a:latin typeface="Cambria Math"/>
                            </a:rPr>
                            <m:t>=</m:t>
                          </m:r>
                          <m:r>
                            <a:rPr lang="pt-BR" sz="2200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  <m:t>𝛻</m:t>
                              </m:r>
                            </m:e>
                          </m:acc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pt-BR" sz="2200" b="0" i="1" smtClean="0">
                              <a:latin typeface="Cambria Math"/>
                            </a:rPr>
                            <m:t>𝑃</m:t>
                          </m:r>
                        </m:sup>
                      </m:sSup>
                      <m:d>
                        <m:d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BR" sz="2200" u="sng" baseline="30000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948836"/>
                <a:ext cx="2448271" cy="4720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771800" y="1776868"/>
                <a:ext cx="4392488" cy="860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20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pt-BR" sz="22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2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p>
                          <m:r>
                            <a:rPr lang="pt-BR" sz="2200" b="0" i="1" smtClean="0">
                              <a:latin typeface="Cambria Math"/>
                            </a:rPr>
                            <m:t>𝑃</m:t>
                          </m:r>
                        </m:sup>
                      </m:sSup>
                      <m:r>
                        <a:rPr lang="pt-BR" sz="2200" b="0" i="1" smtClean="0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pt-BR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2200" b="0" i="1" smtClean="0">
                                      <a:latin typeface="Cambria Math"/>
                                      <a:ea typeface="Cambria Math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pt-BR" sz="2200" b="0" i="1" smtClean="0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den>
                          </m:f>
                          <m:acc>
                            <m:accPr>
                              <m:chr m:val="̂"/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pt-BR" sz="22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pt-BR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2200" b="0" i="1" smtClean="0">
                                      <a:latin typeface="Cambria Math"/>
                                      <a:ea typeface="Cambria Math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pt-BR" sz="2200" b="0" i="1" smtClean="0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  <m:t>𝜕𝜃</m:t>
                              </m:r>
                            </m:den>
                          </m:f>
                          <m:acc>
                            <m:accPr>
                              <m:chr m:val="̂"/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  <m:r>
                            <a:rPr lang="pt-BR" sz="22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pt-BR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2200" b="0" i="1" smtClean="0">
                                      <a:latin typeface="Cambria Math"/>
                                      <a:ea typeface="Cambria Math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pt-BR" sz="2200" b="0" i="1" smtClean="0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  <m:t>𝜕𝜑</m:t>
                              </m:r>
                            </m:den>
                          </m:f>
                          <m:acc>
                            <m:accPr>
                              <m:chr m:val="̂"/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776868"/>
                <a:ext cx="4392488" cy="8600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7164288" y="1828740"/>
                <a:ext cx="2016224" cy="664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BR" sz="22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BR" sz="2200" i="1" dirty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pt-BR" sz="2200" dirty="0"/>
                              <m:t>coordenadas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pt-BR" sz="2200" b="0" i="0" dirty="0" smtClean="0"/>
                              <m:t>esf</m:t>
                            </m:r>
                            <m:r>
                              <m:rPr>
                                <m:nor/>
                              </m:rPr>
                              <a:rPr lang="pt-BR" sz="2200" b="0" i="0" dirty="0" smtClean="0"/>
                              <m:t>é</m:t>
                            </m:r>
                            <m:r>
                              <m:rPr>
                                <m:nor/>
                              </m:rPr>
                              <a:rPr lang="pt-BR" sz="2200" b="0" i="0" dirty="0" smtClean="0"/>
                              <m:t>ricas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dirty="0" smtClean="0"/>
                  <a:t> </a:t>
                </a:r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1828740"/>
                <a:ext cx="2016224" cy="66415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aixaDeTexto 25"/>
          <p:cNvSpPr txBox="1"/>
          <p:nvPr/>
        </p:nvSpPr>
        <p:spPr>
          <a:xfrm>
            <a:off x="35496" y="299695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Como: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1007604" y="2564904"/>
                <a:ext cx="4824537" cy="1133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̇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pt-BR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604" y="2564904"/>
                <a:ext cx="4824537" cy="11333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5652120" y="2996952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996952"/>
                <a:ext cx="648072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6156176" y="2708920"/>
                <a:ext cx="1440160" cy="863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pt-BR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sup>
                          </m:sSup>
                        </m:num>
                        <m:den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𝜕𝜃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708920"/>
                <a:ext cx="1440160" cy="86376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7416824" y="2708920"/>
                <a:ext cx="1691680" cy="89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;  </m:t>
                      </m:r>
                      <m:f>
                        <m:fPr>
                          <m:ctrlPr>
                            <a:rPr lang="pt-B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pt-BR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sup>
                          </m:sSup>
                        </m:num>
                        <m:den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𝜕𝜑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824" y="2708920"/>
                <a:ext cx="1691680" cy="89620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0" y="3645024"/>
                <a:ext cx="9144000" cy="1046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20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pt-BR" sz="22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2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p>
                          <m:r>
                            <a:rPr lang="pt-BR" sz="2200" b="0" i="1" smtClean="0">
                              <a:latin typeface="Cambria Math"/>
                            </a:rPr>
                            <m:t>𝑃</m:t>
                          </m:r>
                        </m:sup>
                      </m:sSup>
                      <m:r>
                        <a:rPr lang="pt-BR" sz="22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/>
                            </a:rPr>
                            <m:t>4</m:t>
                          </m:r>
                          <m:r>
                            <a:rPr lang="pt-BR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2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200" b="0" i="1" smtClean="0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sz="2200" b="0" i="1" smtClean="0">
                                      <a:latin typeface="Cambria Math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pt-BR" sz="22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pt-BR" sz="22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pt-BR" sz="2200" b="0" i="1" smtClean="0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pt-BR" sz="2200" b="0" i="1" smtClean="0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pt-BR" sz="22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pt-BR" sz="22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2200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pt-BR" sz="22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pt-BR" sz="2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pt-BR" sz="22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2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pt-BR" sz="22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sz="2200" i="1">
                                      <a:latin typeface="Cambria Math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pt-BR" sz="22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pt-BR" sz="22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pt-BR" sz="2200" i="1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pt-BR" sz="2200" i="1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pt-BR" sz="22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pt-BR" sz="22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2200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pt-BR" sz="22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BR" sz="2200" b="0" i="1" smtClean="0">
                                  <a:latin typeface="Cambria Math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pt-BR" sz="2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sz="2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22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pt-BR" sz="22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2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sz="2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pt-BR" sz="22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200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pt-BR" sz="22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pt-BR" sz="2200" b="0" i="1" smtClean="0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f>
                            <m:fPr>
                              <m:ctrlPr>
                                <a:rPr lang="pt-BR" sz="2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latin typeface="Cambria Math"/>
                                </a:rPr>
                                <m:t>𝑑</m:t>
                              </m:r>
                              <m:acc>
                                <m:accPr>
                                  <m:chr m:val="̇"/>
                                  <m:ctrlPr>
                                    <a:rPr lang="pt-BR" sz="22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sz="22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pt-BR" sz="2200" b="0" i="1" smtClean="0">
                                  <a:latin typeface="Cambria Math"/>
                                </a:rPr>
                                <m:t>𝑑𝑟</m:t>
                              </m:r>
                            </m:den>
                          </m:f>
                        </m:e>
                      </m:d>
                      <m:acc>
                        <m:accPr>
                          <m:chr m:val="̂"/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2200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45024"/>
                <a:ext cx="9144000" cy="104663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35496" y="4725144"/>
                <a:ext cx="8928992" cy="1046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20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pt-BR" sz="22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2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p>
                          <m:r>
                            <a:rPr lang="pt-BR" sz="2200" b="0" i="1" smtClean="0">
                              <a:latin typeface="Cambria Math"/>
                            </a:rPr>
                            <m:t>𝑃</m:t>
                          </m:r>
                        </m:sup>
                      </m:sSup>
                      <m:r>
                        <a:rPr lang="pt-BR" sz="2200" b="0" i="1" smtClean="0">
                          <a:latin typeface="Cambria Math"/>
                        </a:rPr>
                        <m:t>=+</m:t>
                      </m:r>
                      <m:f>
                        <m:f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/>
                            </a:rPr>
                            <m:t>4</m:t>
                          </m:r>
                          <m:r>
                            <a:rPr lang="pt-BR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BR" sz="2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22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pt-BR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sz="2200" b="0" i="1" smtClean="0">
                                      <a:latin typeface="Cambria Math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pt-BR" sz="22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pt-BR" sz="22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pt-BR" sz="2200" b="0" i="1" smtClean="0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pt-BR" sz="2200" b="0" i="1" smtClean="0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pt-BR" sz="22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pt-BR" sz="22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2200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pt-BR" sz="22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pt-BR" sz="2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pt-BR" sz="22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200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  <m:sSup>
                            <m:sSupPr>
                              <m:ctrlPr>
                                <a:rPr lang="pt-BR" sz="22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sz="2200" i="1">
                                      <a:latin typeface="Cambria Math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pt-BR" sz="22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pt-BR" sz="22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pt-BR" sz="2200" i="1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pt-BR" sz="2200" i="1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pt-BR" sz="22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pt-BR" sz="22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2200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pt-BR" sz="22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BR" sz="2200" b="0" i="1" smtClean="0">
                                  <a:latin typeface="Cambria Math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pt-BR" sz="2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sz="2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22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pt-BR" sz="22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pt-BR" sz="22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200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pt-BR" sz="22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pt-BR" sz="2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latin typeface="Cambria Math"/>
                                </a:rPr>
                                <m:t>𝑑𝑟</m:t>
                              </m:r>
                            </m:num>
                            <m:den>
                              <m:r>
                                <a:rPr lang="pt-BR" sz="2200" b="0" i="1" smtClean="0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f>
                            <m:fPr>
                              <m:ctrlPr>
                                <a:rPr lang="pt-BR" sz="2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pt-BR" sz="2200" b="0" i="1" smtClean="0">
                                  <a:latin typeface="Cambria Math"/>
                                </a:rPr>
                                <m:t>𝑑𝑟</m:t>
                              </m:r>
                            </m:den>
                          </m:f>
                          <m:d>
                            <m:dPr>
                              <m:ctrlPr>
                                <a:rPr lang="pt-BR" sz="22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2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sz="2200" b="0" i="1" smtClean="0">
                                      <a:latin typeface="Cambria Math"/>
                                    </a:rPr>
                                    <m:t>𝑑𝑟</m:t>
                                  </m:r>
                                </m:num>
                                <m:den>
                                  <m:r>
                                    <a:rPr lang="pt-BR" sz="2200" b="0" i="1" smtClean="0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  <m:r>
                            <a:rPr lang="pt-BR" sz="2200" b="0" i="1" smtClean="0">
                              <a:latin typeface="Cambria Math"/>
                            </a:rPr>
                            <m:t>         </m:t>
                          </m:r>
                        </m:e>
                      </m:d>
                      <m:acc>
                        <m:accPr>
                          <m:chr m:val="̂"/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2200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725144"/>
                <a:ext cx="8928992" cy="104663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7887107" y="4947895"/>
                <a:ext cx="711696" cy="72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107" y="4947895"/>
                <a:ext cx="711696" cy="72244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2267744" y="1959223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959223"/>
                <a:ext cx="648072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35496" y="5883504"/>
                <a:ext cx="5256584" cy="7858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20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pt-BR" sz="22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2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p>
                          <m:r>
                            <a:rPr lang="pt-BR" sz="2200" b="0" i="1" smtClean="0">
                              <a:latin typeface="Cambria Math"/>
                            </a:rPr>
                            <m:t>𝑃</m:t>
                          </m:r>
                        </m:sup>
                      </m:sSup>
                      <m:r>
                        <a:rPr lang="pt-BR" sz="2200" b="0" i="1" smtClean="0">
                          <a:latin typeface="Cambria Math"/>
                        </a:rPr>
                        <m:t>(</m:t>
                      </m:r>
                      <m:r>
                        <a:rPr lang="pt-BR" sz="2200" b="0" i="1" smtClean="0">
                          <a:latin typeface="Cambria Math"/>
                        </a:rPr>
                        <m:t>𝑟</m:t>
                      </m:r>
                      <m:r>
                        <a:rPr lang="pt-BR" sz="2200" b="0" i="1" smtClean="0">
                          <a:latin typeface="Cambria Math"/>
                        </a:rPr>
                        <m:t>,</m:t>
                      </m:r>
                      <m:acc>
                        <m:accPr>
                          <m:chr m:val="̇"/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22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pt-BR" sz="2200" b="0" i="1" smtClean="0">
                              <a:latin typeface="Cambria Math"/>
                            </a:rPr>
                            <m:t>,</m:t>
                          </m:r>
                        </m:e>
                      </m:acc>
                      <m:acc>
                        <m:accPr>
                          <m:chr m:val="̈"/>
                          <m:ctrlPr>
                            <a:rPr lang="pt-BR" sz="2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2200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pt-BR" sz="2200" b="0" i="1" smtClean="0">
                          <a:latin typeface="Cambria Math"/>
                        </a:rPr>
                        <m:t>)=+</m:t>
                      </m:r>
                      <m:f>
                        <m:f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/>
                            </a:rPr>
                            <m:t>4</m:t>
                          </m:r>
                          <m:r>
                            <a:rPr lang="pt-BR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BR" sz="2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2200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pt-BR" sz="2200" b="0" i="1" smtClean="0">
                                      <a:latin typeface="Cambria Math"/>
                                    </a:rPr>
                                    <m:t>𝑃</m:t>
                                  </m:r>
                                </m:sup>
                              </m:sSup>
                            </m:den>
                          </m:f>
                          <m:r>
                            <a:rPr lang="pt-BR" sz="22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BR" sz="2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22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pt-BR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pt-BR" sz="2200" b="0" i="1" smtClean="0">
                              <a:latin typeface="Cambria Math"/>
                            </a:rPr>
                            <m:t>𝑟</m:t>
                          </m:r>
                          <m:acc>
                            <m:accPr>
                              <m:chr m:val="̈"/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sSup>
                            <m:sSupPr>
                              <m:ctrlPr>
                                <a:rPr lang="pt-BR" sz="22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pt-BR" sz="220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pt-BR" sz="2200" b="0" i="1" smtClean="0">
                                  <a:latin typeface="Cambria Math"/>
                                </a:rPr>
                                <m:t>𝑃</m:t>
                              </m:r>
                            </m:sup>
                          </m:sSup>
                        </m:e>
                      </m:d>
                      <m:acc>
                        <m:accPr>
                          <m:chr m:val="̂"/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2200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883504"/>
                <a:ext cx="5256584" cy="785856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5220072" y="5655359"/>
                <a:ext cx="2628292" cy="1046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2200" b="0" i="1" smtClean="0">
                              <a:latin typeface="Cambria Math"/>
                            </a:rPr>
                            <m:t>   </m:t>
                          </m:r>
                          <m:r>
                            <a:rPr lang="pt-BR" sz="22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pt-BR" sz="2200" b="0" i="1" smtClean="0">
                              <a:latin typeface="Cambria Math"/>
                            </a:rPr>
                            <m:t>𝑃</m:t>
                          </m:r>
                        </m:sup>
                      </m:sSup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pt-BR" sz="2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sz="22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pt-BR" sz="2200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pt-BR" sz="2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pt-BR" sz="22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2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pt-BR" sz="2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200" b="0" i="1" smtClean="0">
                              <a:latin typeface="Cambria Math"/>
                            </a:rPr>
                            <m:t>− </m:t>
                          </m:r>
                          <m:f>
                            <m:f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655359"/>
                <a:ext cx="2628292" cy="104663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0280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  <p:bldP spid="4" grpId="0"/>
      <p:bldP spid="26" grpId="0"/>
      <p:bldP spid="27" grpId="0"/>
      <p:bldP spid="28" grpId="0"/>
      <p:bldP spid="5" grpId="0"/>
      <p:bldP spid="29" grpId="0"/>
      <p:bldP spid="30" grpId="0"/>
      <p:bldP spid="31" grpId="0"/>
      <p:bldP spid="32" grpId="0"/>
      <p:bldP spid="33" grpId="0"/>
      <p:bldP spid="34" grpId="0" animBg="1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567C3B0-655A-417B-B430-54DA25226446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75779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691680" y="476672"/>
            <a:ext cx="5544616" cy="504056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O QUE WEBER CONHECIA EM 1846?</a:t>
            </a:r>
            <a:endParaRPr lang="pt-BR" altLang="pt-BR" sz="2400" b="1" i="1" dirty="0" smtClean="0"/>
          </a:p>
        </p:txBody>
      </p:sp>
      <p:pic>
        <p:nvPicPr>
          <p:cNvPr id="7578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9" b="4642"/>
          <a:stretch>
            <a:fillRect/>
          </a:stretch>
        </p:blipFill>
        <p:spPr bwMode="auto">
          <a:xfrm>
            <a:off x="7851775" y="80963"/>
            <a:ext cx="1041400" cy="1377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07504" y="1772816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Força Eletrostática de Coulomb </a:t>
            </a:r>
            <a:r>
              <a:rPr lang="pt-BR" b="1" dirty="0"/>
              <a:t>–</a:t>
            </a:r>
            <a:r>
              <a:rPr lang="pt-BR" b="1" dirty="0" smtClean="0"/>
              <a:t> 1785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07504" y="3039343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Força entre Elementos de Corrente de Ampère – 1820-1826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07504" y="4653136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Lei de Indução Eletromagnética de Faraday – 1831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107504" y="2204864"/>
                <a:ext cx="8928992" cy="72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204864"/>
                <a:ext cx="8928992" cy="7224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107504" y="3573016"/>
                <a:ext cx="8928992" cy="817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𝑖𝑑𝑠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573016"/>
                <a:ext cx="8928992" cy="8175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131840" y="5153741"/>
                <a:ext cx="2736304" cy="795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𝑓𝑒𝑚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𝑖𝑛𝑑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153741"/>
                <a:ext cx="2736304" cy="79553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8226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6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560EE5F-34E0-4E43-BAB9-1DFB0D471AE8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73731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187623" y="188640"/>
            <a:ext cx="6524625" cy="1152128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FORÇA DE</a:t>
            </a:r>
            <a:br>
              <a:rPr lang="pt-BR" altLang="pt-BR" sz="2400" b="1" dirty="0" smtClean="0"/>
            </a:br>
            <a:r>
              <a:rPr lang="pt-BR" altLang="pt-BR" sz="2400" b="1" dirty="0" smtClean="0"/>
              <a:t>THOMAS E. PHIPPS Jr. (1925-2016)</a:t>
            </a:r>
            <a:br>
              <a:rPr lang="pt-BR" altLang="pt-BR" sz="2400" b="1" dirty="0" smtClean="0"/>
            </a:br>
            <a:r>
              <a:rPr lang="pt-BR" altLang="pt-BR" sz="2400" b="1" dirty="0" smtClean="0"/>
              <a:t>1990</a:t>
            </a:r>
            <a:endParaRPr lang="pt-BR" altLang="pt-BR" sz="2400" b="1" i="1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068" y="44624"/>
            <a:ext cx="1123420" cy="14085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6" name="CaixaDeTexto 25"/>
          <p:cNvSpPr txBox="1"/>
          <p:nvPr/>
        </p:nvSpPr>
        <p:spPr>
          <a:xfrm>
            <a:off x="95430" y="3356992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     Para que a força de </a:t>
            </a:r>
            <a:r>
              <a:rPr lang="pt-BR" dirty="0" err="1" smtClean="0"/>
              <a:t>Phipps</a:t>
            </a:r>
            <a:r>
              <a:rPr lang="pt-BR" dirty="0" smtClean="0"/>
              <a:t> exista, deve-se ter: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5004048" y="3975447"/>
                <a:ext cx="12904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(−1)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975447"/>
                <a:ext cx="1290499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2843808" y="3984022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984022"/>
                <a:ext cx="648072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1115616" y="1772816"/>
                <a:ext cx="6768752" cy="147476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20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pt-BR" sz="22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2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p>
                          <m:r>
                            <a:rPr lang="pt-BR" sz="2200" b="0" i="1" smtClean="0">
                              <a:latin typeface="Cambria Math"/>
                            </a:rPr>
                            <m:t>𝑃</m:t>
                          </m:r>
                        </m:sup>
                      </m:sSup>
                      <m:r>
                        <a:rPr lang="pt-BR" sz="2200" b="0" i="1" smtClean="0">
                          <a:latin typeface="Cambria Math"/>
                        </a:rPr>
                        <m:t>(</m:t>
                      </m:r>
                      <m:r>
                        <a:rPr lang="pt-BR" sz="2200" b="0" i="1" smtClean="0">
                          <a:latin typeface="Cambria Math"/>
                        </a:rPr>
                        <m:t>𝑟</m:t>
                      </m:r>
                      <m:r>
                        <a:rPr lang="pt-BR" sz="2200" b="0" i="1" smtClean="0">
                          <a:latin typeface="Cambria Math"/>
                        </a:rPr>
                        <m:t>,</m:t>
                      </m:r>
                      <m:acc>
                        <m:accPr>
                          <m:chr m:val="̇"/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22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pt-BR" sz="2200" b="0" i="1" smtClean="0">
                              <a:latin typeface="Cambria Math"/>
                            </a:rPr>
                            <m:t>,</m:t>
                          </m:r>
                        </m:e>
                      </m:acc>
                      <m:acc>
                        <m:accPr>
                          <m:chr m:val="̈"/>
                          <m:ctrlPr>
                            <a:rPr lang="pt-BR" sz="2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2200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pt-BR" sz="2200" b="0" i="1" smtClean="0">
                          <a:latin typeface="Cambria Math"/>
                        </a:rPr>
                        <m:t>)=+</m:t>
                      </m:r>
                      <m:f>
                        <m:f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/>
                            </a:rPr>
                            <m:t>4</m:t>
                          </m:r>
                          <m:r>
                            <a:rPr lang="pt-BR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2200" b="0" i="1" smtClean="0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pt-BR" sz="2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sz="22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pt-BR" sz="2200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2200" b="0" i="1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pt-BR" sz="22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pt-BR" sz="22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200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pt-BR" sz="22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  <m:r>
                            <a:rPr lang="pt-BR" sz="22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BR" sz="2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22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pt-BR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pt-BR" sz="2200" b="0" i="1" smtClean="0">
                              <a:latin typeface="Cambria Math"/>
                            </a:rPr>
                            <m:t>𝑟</m:t>
                          </m:r>
                          <m:acc>
                            <m:accPr>
                              <m:chr m:val="̈"/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f>
                            <m:f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sz="22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2200" b="0" i="1" smtClean="0">
                                      <a:latin typeface="Cambria Math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pt-BR" sz="22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pt-BR" sz="22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pt-BR" sz="2200" b="0" i="1" smtClean="0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pt-BR" sz="2200" b="0" i="1" smtClean="0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pt-BR" sz="22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pt-BR" sz="22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2200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pt-BR" sz="22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</m:den>
                          </m:f>
                        </m:e>
                      </m:d>
                      <m:acc>
                        <m:accPr>
                          <m:chr m:val="̂"/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2200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772816"/>
                <a:ext cx="6768752" cy="147476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1043608" y="3818657"/>
                <a:ext cx="1764196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/>
                        </a:rPr>
                        <m:t>1−</m:t>
                      </m:r>
                      <m:f>
                        <m:f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pt-BR" sz="22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sz="22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p>
                              <m:r>
                                <a:rPr lang="pt-BR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2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pt-BR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200" b="0" i="1" smtClean="0">
                          <a:latin typeface="Cambria Math"/>
                          <a:ea typeface="Cambria Math"/>
                        </a:rPr>
                        <m:t>&gt;0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818657"/>
                <a:ext cx="1764196" cy="7923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3491880" y="3789040"/>
                <a:ext cx="1656184" cy="771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pt-BR" sz="22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sz="22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p>
                              <m:r>
                                <a:rPr lang="pt-BR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2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pt-BR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200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pt-BR" sz="2200" b="0" i="0" smtClean="0">
                          <a:latin typeface="Cambria Math"/>
                          <a:ea typeface="Cambria Math"/>
                        </a:rPr>
                        <m:t>−1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789040"/>
                <a:ext cx="1656184" cy="77181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6372200" y="3975447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3975447"/>
                <a:ext cx="648072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6804248" y="3789040"/>
                <a:ext cx="1656184" cy="771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pt-BR" sz="22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sz="22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p>
                              <m:r>
                                <a:rPr lang="pt-BR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2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pt-BR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200" b="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pt-BR" sz="2200" b="0" i="0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789040"/>
                <a:ext cx="1656184" cy="77181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755576" y="4941168"/>
                <a:ext cx="202312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/>
                          <a:ea typeface="Cambria Math"/>
                        </a:rPr>
                        <m:t>∴        </m:t>
                      </m:r>
                      <m:sSup>
                        <m:sSupPr>
                          <m:ctrlPr>
                            <a:rPr lang="pt-BR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p>
                          <m:r>
                            <a:rPr lang="pt-BR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pt-BR" sz="2200" b="0" i="1" smtClean="0">
                          <a:latin typeface="Cambria Math"/>
                          <a:ea typeface="Cambria Math"/>
                        </a:rPr>
                        <m:t>&lt;</m:t>
                      </m:r>
                      <m:sSup>
                        <m:sSupPr>
                          <m:ctrlPr>
                            <a:rPr lang="pt-BR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2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pt-BR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941168"/>
                <a:ext cx="2023120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2843808" y="4911551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911551"/>
                <a:ext cx="648072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3851920" y="4941168"/>
                <a:ext cx="1092194" cy="430887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pt-BR" sz="22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pt-BR" sz="22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acc>
                      <m:r>
                        <a:rPr lang="pt-BR" sz="2200" b="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pt-BR" sz="2200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941168"/>
                <a:ext cx="1092194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aixaDeTexto 35"/>
          <p:cNvSpPr txBox="1"/>
          <p:nvPr/>
        </p:nvSpPr>
        <p:spPr>
          <a:xfrm>
            <a:off x="107504" y="5559623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     </a:t>
            </a:r>
            <a:r>
              <a:rPr lang="pt-BR" b="1" dirty="0" smtClean="0"/>
              <a:t>A velocidade relativa entre as cargas deve ser sempre menor do que a velocidade da luz!!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638263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3" grpId="0"/>
      <p:bldP spid="35" grpId="0"/>
      <p:bldP spid="19" grpId="0"/>
      <p:bldP spid="20" grpId="0"/>
      <p:bldP spid="21" grpId="0"/>
      <p:bldP spid="23" grpId="0"/>
      <p:bldP spid="24" grpId="0"/>
      <p:bldP spid="25" grpId="0" animBg="1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810C86A-1077-4E7B-B9D7-1F88CA9DFCD8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11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043608" y="332656"/>
            <a:ext cx="7416824" cy="864096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UNIDADE DE MEDIDA DE</a:t>
            </a:r>
            <a:br>
              <a:rPr lang="pt-BR" altLang="pt-BR" sz="2400" b="1" dirty="0" smtClean="0"/>
            </a:br>
            <a:r>
              <a:rPr lang="pt-BR" altLang="pt-BR" sz="2400" b="1" dirty="0" smtClean="0"/>
              <a:t>FLUXO DE CAMPO MAGNÉTICO</a:t>
            </a:r>
            <a:endParaRPr lang="pt-BR" altLang="pt-BR" sz="2400" b="1" i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179512" y="1754045"/>
                <a:ext cx="2808312" cy="1098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pt-BR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ctrlPr>
                            <a:rPr lang="pt-BR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pt-B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754045"/>
                <a:ext cx="2808312" cy="109889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887924" y="2005255"/>
                <a:ext cx="3400288" cy="57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acc>
                                <m:accPr>
                                  <m:chr m:val="⃗"/>
                                  <m:ctrlPr>
                                    <a:rPr lang="pt-BR" sz="28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sub>
                          </m:sSub>
                        </m:e>
                      </m:d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𝑊𝑏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24" y="2005255"/>
                <a:ext cx="3400288" cy="57881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ixaDeTexto 1"/>
          <p:cNvSpPr txBox="1"/>
          <p:nvPr/>
        </p:nvSpPr>
        <p:spPr>
          <a:xfrm>
            <a:off x="107504" y="3046308"/>
            <a:ext cx="8928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     “[...] Sendo </a:t>
            </a:r>
            <a:r>
              <a:rPr lang="pt-BR" dirty="0"/>
              <a:t>os manuais veículos pedagógicos destinados a perpetuar a ciência normal, devem ser parcial ou totalmente reescritos toda vez que a linguagem, a estrutura dos problemas ou as normas da ciência normal se </a:t>
            </a:r>
            <a:r>
              <a:rPr lang="pt-BR" dirty="0" smtClean="0"/>
              <a:t>modifiquem</a:t>
            </a:r>
            <a:r>
              <a:rPr lang="pt-BR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203848" y="2060848"/>
                <a:ext cx="468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060848"/>
                <a:ext cx="468052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7380312" y="1877923"/>
            <a:ext cx="1611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Nada mais</a:t>
            </a:r>
          </a:p>
          <a:p>
            <a:pPr algn="ctr"/>
            <a:r>
              <a:rPr lang="pt-BR" b="1" dirty="0" smtClean="0"/>
              <a:t>injusto!</a:t>
            </a:r>
            <a:endParaRPr lang="pt-BR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07504" y="4486468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     Em </a:t>
            </a:r>
            <a:r>
              <a:rPr lang="pt-BR" dirty="0"/>
              <a:t>suma, precisam ser reescritos imediatamente após cada revolução científica e, uma vez reescritos, dissimulam inevitavelmente não só o papel desempenhado, mas também a própria existência das revoluções que os produziram</a:t>
            </a:r>
            <a:r>
              <a:rPr lang="pt-BR" dirty="0" smtClean="0"/>
              <a:t>.” (KUHN, Thomas S. </a:t>
            </a:r>
            <a:r>
              <a:rPr lang="pt-BR" i="1" dirty="0" smtClean="0"/>
              <a:t>A Estrutura das Revoluções Científicas</a:t>
            </a:r>
            <a:r>
              <a:rPr lang="pt-BR" dirty="0" smtClean="0"/>
              <a:t>, p. 175).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18634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" grpId="0"/>
      <p:bldP spid="14" grpId="0"/>
      <p:bldP spid="15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Espaço Reservado para Número de Slide 1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7846C04-147D-47B0-B972-F553A777822C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1187450" y="3213100"/>
            <a:ext cx="65532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6000"/>
              <a:t>ATÉ A PRÓXIMA!</a:t>
            </a:r>
          </a:p>
        </p:txBody>
      </p:sp>
    </p:spTree>
    <p:extLst>
      <p:ext uri="{BB962C8B-B14F-4D97-AF65-F5344CB8AC3E}">
        <p14:creationId xmlns:p14="http://schemas.microsoft.com/office/powerpoint/2010/main" val="10715497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567C3B0-655A-417B-B430-54DA25226446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75779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259632" y="188640"/>
            <a:ext cx="6264696" cy="1152128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O POTENCIAL VETOR MAGNÉTICO</a:t>
            </a:r>
            <a:br>
              <a:rPr lang="pt-BR" altLang="pt-BR" sz="2400" b="1" dirty="0" smtClean="0"/>
            </a:br>
            <a:r>
              <a:rPr lang="pt-BR" altLang="pt-BR" sz="2400" b="1" dirty="0" smtClean="0"/>
              <a:t>DE FRANZ ERNST NEUMANN (1798-1895)</a:t>
            </a:r>
            <a:br>
              <a:rPr lang="pt-BR" altLang="pt-BR" sz="2400" b="1" dirty="0" smtClean="0"/>
            </a:br>
            <a:r>
              <a:rPr lang="pt-BR" altLang="pt-BR" sz="2400" b="1" dirty="0" smtClean="0"/>
              <a:t>1845</a:t>
            </a:r>
            <a:endParaRPr lang="pt-BR" altLang="pt-BR" sz="2400" b="1" i="1" dirty="0" smtClean="0"/>
          </a:p>
        </p:txBody>
      </p:sp>
      <p:sp>
        <p:nvSpPr>
          <p:cNvPr id="11" name="CaixaDeTexto 10"/>
          <p:cNvSpPr txBox="1"/>
          <p:nvPr/>
        </p:nvSpPr>
        <p:spPr>
          <a:xfrm>
            <a:off x="107504" y="2996952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     </a:t>
            </a:r>
            <a:r>
              <a:rPr lang="pt-BR" dirty="0" smtClean="0"/>
              <a:t>Ao tentar deduzir a lei de Faraday a partir da força de Ampère, Franz Neumann acabou introduzindo o </a:t>
            </a:r>
            <a:r>
              <a:rPr lang="pt-BR" b="1" dirty="0" smtClean="0"/>
              <a:t>potencial vetor magnético</a:t>
            </a:r>
            <a:r>
              <a:rPr lang="pt-BR" dirty="0" smtClean="0"/>
              <a:t>: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683568" y="1844824"/>
                <a:ext cx="2808312" cy="1013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844824"/>
                <a:ext cx="2808312" cy="10134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059832" y="3995397"/>
                <a:ext cx="2592288" cy="1017779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nary>
                        <m:naryPr>
                          <m:chr m:val="∮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995397"/>
                <a:ext cx="2592288" cy="10177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Imagem relacionad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8" r="15646"/>
          <a:stretch/>
        </p:blipFill>
        <p:spPr bwMode="auto">
          <a:xfrm>
            <a:off x="7884421" y="116632"/>
            <a:ext cx="1080067" cy="130143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3347863" y="1844824"/>
                <a:ext cx="3024337" cy="1013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𝛻</m:t>
                              </m:r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3" y="1844824"/>
                <a:ext cx="3024337" cy="10134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6300192" y="1844823"/>
                <a:ext cx="2016224" cy="1013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844823"/>
                <a:ext cx="2016224" cy="101348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2483768" y="5219533"/>
                <a:ext cx="3852428" cy="1017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nary>
                        <m:naryPr>
                          <m:chr m:val="∮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∮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12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219533"/>
                <a:ext cx="3852428" cy="101777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ixaDeTexto 21"/>
          <p:cNvSpPr txBox="1"/>
          <p:nvPr/>
        </p:nvSpPr>
        <p:spPr>
          <a:xfrm>
            <a:off x="528187" y="5497589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Ficamos com: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50157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 animBg="1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567C3B0-655A-417B-B430-54DA25226446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75779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6624789" cy="1152128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O COEFICIENTE DE INDUTÂNCIA MÚTUA DE FRANZ ERNST NEUMANN (1798-1895)</a:t>
            </a:r>
            <a:br>
              <a:rPr lang="pt-BR" altLang="pt-BR" sz="2400" b="1" dirty="0" smtClean="0"/>
            </a:br>
            <a:r>
              <a:rPr lang="pt-BR" altLang="pt-BR" sz="2400" b="1" dirty="0" smtClean="0"/>
              <a:t>1845</a:t>
            </a:r>
            <a:endParaRPr lang="pt-BR" altLang="pt-BR" sz="2400" b="1" i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104332" y="4505413"/>
                <a:ext cx="2691804" cy="79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𝑓𝑒𝑚</m:t>
                          </m:r>
                        </m:e>
                        <m:sub>
                          <m:r>
                            <a:rPr lang="pt-BR" b="0" i="1" dirty="0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pt-BR" b="0" i="1" dirty="0" smtClean="0">
                              <a:latin typeface="Cambria Math"/>
                            </a:rPr>
                            <m:t>𝑀</m:t>
                          </m:r>
                          <m:sSub>
                            <m:sSubPr>
                              <m:ctrlPr>
                                <a:rPr lang="pt-BR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dirty="0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pt-BR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dirty="0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332" y="4505413"/>
                <a:ext cx="2691804" cy="7957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3356360" y="2924944"/>
                <a:ext cx="17917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dirty="0" smtClean="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pt-BR" b="0" i="1" dirty="0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dirty="0" smtClean="0">
                          <a:latin typeface="Cambria Math"/>
                        </a:rPr>
                        <m:t>𝑀</m:t>
                      </m:r>
                      <m:sSub>
                        <m:sSubPr>
                          <m:ctrlPr>
                            <a:rPr lang="pt-BR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pt-BR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360" y="2924944"/>
                <a:ext cx="1791704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Imagem relacionad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8" r="15646"/>
          <a:stretch/>
        </p:blipFill>
        <p:spPr bwMode="auto">
          <a:xfrm>
            <a:off x="7884421" y="116632"/>
            <a:ext cx="1080067" cy="130143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2699792" y="1700808"/>
                <a:ext cx="3483892" cy="1017779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𝑀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nary>
                        <m:naryPr>
                          <m:chr m:val="∮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∮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12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700808"/>
                <a:ext cx="3483892" cy="10177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ixaDeTexto 21"/>
          <p:cNvSpPr txBox="1"/>
          <p:nvPr/>
        </p:nvSpPr>
        <p:spPr>
          <a:xfrm>
            <a:off x="971600" y="195922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Chamando: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971600" y="292494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Tem-se que: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1043608" y="379020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Como: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3059832" y="3636467"/>
                <a:ext cx="2520280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𝑓𝑒𝑚</m:t>
                          </m:r>
                        </m:e>
                        <m:sub>
                          <m:r>
                            <a:rPr lang="pt-BR" b="0" i="1" dirty="0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dirty="0" smtClean="0">
                                  <a:latin typeface="Cambria Math"/>
                                  <a:ea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pt-BR" b="0" i="1" dirty="0" smtClean="0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636467"/>
                <a:ext cx="2520280" cy="81804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3032324" y="5445224"/>
                <a:ext cx="2575916" cy="795795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dirty="0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pt-BR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sSub>
                            <m:sSubPr>
                              <m:ctrlPr>
                                <a:rPr lang="pt-BR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dirty="0" smtClean="0">
                                  <a:latin typeface="Cambria Math"/>
                                </a:rPr>
                                <m:t>2</m:t>
                              </m:r>
                            </m:e>
                            <m:sub>
                              <m:r>
                                <a:rPr lang="pt-BR" b="0" i="1" dirty="0" smtClean="0">
                                  <a:latin typeface="Cambria Math"/>
                                </a:rPr>
                                <m:t>𝑖𝑛𝑑</m:t>
                              </m:r>
                            </m:sub>
                          </m:sSub>
                        </m:sub>
                      </m:sSub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b="0" i="1" dirty="0" smtClean="0">
                          <a:latin typeface="Cambria Math"/>
                        </a:rPr>
                        <m:t>𝑀</m:t>
                      </m:r>
                      <m:f>
                        <m:fPr>
                          <m:ctrlPr>
                            <a:rPr lang="pt-BR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dirty="0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pt-BR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324" y="5445224"/>
                <a:ext cx="2575916" cy="79579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6328320" y="1891095"/>
                <a:ext cx="2852192" cy="65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2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200" b="1" i="1" smtClean="0">
                              <a:latin typeface="Cambria Math"/>
                            </a:rPr>
                            <m:t> </m:t>
                          </m:r>
                          <m:eqArr>
                            <m:eqArrPr>
                              <m:ctrlPr>
                                <a:rPr lang="pt-BR" sz="2200" b="1" i="1" dirty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pt-BR" sz="2200" b="1" dirty="0"/>
                                <m:t>Coeficiente</m:t>
                              </m:r>
                              <m:r>
                                <m:rPr>
                                  <m:nor/>
                                </m:rPr>
                                <a:rPr lang="pt-BR" sz="2200" b="1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pt-BR" sz="2200" b="1" dirty="0"/>
                                <m:t>de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pt-BR" sz="2200" b="1" dirty="0"/>
                                <m:t>Indut</m:t>
                              </m:r>
                              <m:r>
                                <m:rPr>
                                  <m:nor/>
                                </m:rPr>
                                <a:rPr lang="pt-BR" sz="2200" b="1" dirty="0"/>
                                <m:t>â</m:t>
                              </m:r>
                              <m:r>
                                <m:rPr>
                                  <m:nor/>
                                </m:rPr>
                                <a:rPr lang="pt-BR" sz="2200" b="1" dirty="0"/>
                                <m:t>ncia</m:t>
                              </m:r>
                              <m:r>
                                <m:rPr>
                                  <m:nor/>
                                </m:rPr>
                                <a:rPr lang="pt-BR" sz="2200" b="1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pt-BR" sz="2200" b="1" dirty="0"/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pt-BR" sz="2200" b="1" dirty="0"/>
                                <m:t>ú</m:t>
                              </m:r>
                              <m:r>
                                <m:rPr>
                                  <m:nor/>
                                </m:rPr>
                                <a:rPr lang="pt-BR" sz="2200" b="1" dirty="0"/>
                                <m:t>tua</m:t>
                              </m:r>
                            </m:e>
                          </m:eqArr>
                          <m:r>
                            <a:rPr lang="pt-BR" sz="2200" b="1" i="1" dirty="0" smtClean="0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pt-BR" sz="2200" b="1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320" y="1891095"/>
                <a:ext cx="2852192" cy="65947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5824264" y="5517232"/>
                <a:ext cx="2852192" cy="66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b="1" i="1" smtClean="0">
                              <a:latin typeface="Cambria Math"/>
                            </a:rPr>
                            <m:t> </m:t>
                          </m:r>
                          <m:eqArr>
                            <m:eqArrPr>
                              <m:ctrlPr>
                                <a:rPr lang="pt-BR" sz="2000" i="1" dirty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pt-BR" sz="2000" dirty="0"/>
                                <m:t>Para</m:t>
                              </m:r>
                              <m:r>
                                <m:rPr>
                                  <m:nor/>
                                </m:rPr>
                                <a:rPr lang="pt-BR" sz="20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pt-BR" sz="2000" dirty="0"/>
                                <m:t>circuitos</m:t>
                              </m:r>
                              <m:r>
                                <m:rPr>
                                  <m:nor/>
                                </m:rPr>
                                <a:rPr lang="pt-BR" sz="20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pt-BR" sz="2000" dirty="0"/>
                                <m:t>r</m:t>
                              </m:r>
                              <m:r>
                                <m:rPr>
                                  <m:nor/>
                                </m:rPr>
                                <a:rPr lang="pt-BR" sz="2000" dirty="0"/>
                                <m:t>í</m:t>
                              </m:r>
                              <m:r>
                                <m:rPr>
                                  <m:nor/>
                                </m:rPr>
                                <a:rPr lang="pt-BR" sz="2000" dirty="0"/>
                                <m:t>gidos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pt-BR" sz="2000" dirty="0"/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pt-BR" sz="20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pt-BR" sz="2000" dirty="0"/>
                                <m:t>em</m:t>
                              </m:r>
                              <m:r>
                                <m:rPr>
                                  <m:nor/>
                                </m:rPr>
                                <a:rPr lang="pt-BR" sz="20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pt-BR" sz="2000" dirty="0"/>
                                <m:t>repouso</m:t>
                              </m:r>
                            </m:e>
                          </m:eqArr>
                          <m:r>
                            <a:rPr lang="pt-BR" sz="2000" b="1" i="1" dirty="0" smtClean="0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pt-BR" sz="2200" b="1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264" y="5517232"/>
                <a:ext cx="2852192" cy="66345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8897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3" grpId="0"/>
      <p:bldP spid="24" grpId="0"/>
      <p:bldP spid="25" grpId="0"/>
      <p:bldP spid="26" grpId="0" animBg="1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567C3B0-655A-417B-B430-54DA25226446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75779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71933" y="260648"/>
            <a:ext cx="8964117" cy="465138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ELETRODINÂMICA DE WEBER</a:t>
            </a:r>
            <a:endParaRPr lang="pt-BR" altLang="pt-BR" sz="2400" b="1" i="1" dirty="0" smtClean="0"/>
          </a:p>
        </p:txBody>
      </p:sp>
      <p:pic>
        <p:nvPicPr>
          <p:cNvPr id="7578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9" b="4642"/>
          <a:stretch>
            <a:fillRect/>
          </a:stretch>
        </p:blipFill>
        <p:spPr bwMode="auto">
          <a:xfrm>
            <a:off x="7851775" y="80963"/>
            <a:ext cx="1041400" cy="1377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483768" y="831408"/>
                <a:ext cx="16208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𝑖𝑑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831408"/>
                <a:ext cx="1620813" cy="461665"/>
              </a:xfrm>
              <a:prstGeom prst="rect">
                <a:avLst/>
              </a:prstGeom>
              <a:blipFill rotWithShape="0">
                <a:blip r:embed="rId8"/>
                <a:stretch>
                  <a:fillRect t="-18421" r="-19549" b="-118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103315" y="620688"/>
                <a:ext cx="2412901" cy="793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  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315" y="620688"/>
                <a:ext cx="2412901" cy="79355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39552" y="2348880"/>
                <a:ext cx="7992888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d>
                        <m:dPr>
                          <m:ctrlP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̈"/>
                              <m:ctrl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pt-BR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𝑟</m:t>
                          </m:r>
                          <m:acc>
                            <m:accPr>
                              <m:chr m:val="̈"/>
                              <m:ctrl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348880"/>
                <a:ext cx="7992888" cy="92217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ixaDeTexto 1"/>
          <p:cNvSpPr txBox="1"/>
          <p:nvPr/>
        </p:nvSpPr>
        <p:spPr>
          <a:xfrm>
            <a:off x="2627784" y="1815207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Força de Weber - 1846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79587" y="4077072"/>
                <a:ext cx="7992888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pt-BR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87" y="4077072"/>
                <a:ext cx="7992888" cy="92217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/>
          <p:cNvSpPr txBox="1"/>
          <p:nvPr/>
        </p:nvSpPr>
        <p:spPr>
          <a:xfrm>
            <a:off x="2627784" y="350100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Energia de Weber - 1848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150157" y="5229200"/>
                <a:ext cx="2429955" cy="793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sSub>
                        <m:sSubPr>
                          <m:ctrlP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157" y="5229200"/>
                <a:ext cx="2429955" cy="79355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1909775" y="5373216"/>
            <a:ext cx="1222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Sendo: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580112" y="539514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(Força Conservativa)</a:t>
            </a:r>
            <a:endParaRPr lang="pt-B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567C3B0-655A-417B-B430-54DA25226446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75779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763688" y="476250"/>
            <a:ext cx="5400675" cy="465138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ELETRODINÂMICA DE WEBER</a:t>
            </a:r>
            <a:endParaRPr lang="pt-BR" altLang="pt-BR" sz="2400" b="1" i="1" dirty="0" smtClean="0"/>
          </a:p>
        </p:txBody>
      </p:sp>
      <p:pic>
        <p:nvPicPr>
          <p:cNvPr id="7578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9" b="4642"/>
          <a:stretch>
            <a:fillRect/>
          </a:stretch>
        </p:blipFill>
        <p:spPr bwMode="auto">
          <a:xfrm>
            <a:off x="7851775" y="80963"/>
            <a:ext cx="1041400" cy="1377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107504" y="1850048"/>
                <a:ext cx="8928992" cy="2492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just">
                  <a:spcBef>
                    <a:spcPts val="0"/>
                  </a:spcBef>
                </a:pPr>
                <a:r>
                  <a:rPr lang="pt-BR" altLang="pt-BR" dirty="0" smtClean="0"/>
                  <a:t>     </a:t>
                </a:r>
                <a:r>
                  <a:rPr lang="pt-BR" altLang="pt-BR" sz="2600" dirty="0" smtClean="0"/>
                  <a:t>Se </a:t>
                </a:r>
                <a:r>
                  <a:rPr lang="pt-BR" altLang="pt-BR" sz="2600" dirty="0"/>
                  <a:t>as interações físicas conhecidas dependem da distância </a:t>
                </a:r>
                <a14:m>
                  <m:oMath xmlns:m="http://schemas.openxmlformats.org/officeDocument/2006/math">
                    <m:r>
                      <a:rPr lang="pt-BR" altLang="pt-BR" sz="2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pt-BR" altLang="pt-BR" sz="2600" dirty="0" smtClean="0"/>
                  <a:t> </a:t>
                </a:r>
                <a:r>
                  <a:rPr lang="pt-BR" altLang="pt-BR" sz="2600" dirty="0"/>
                  <a:t>entre os corpos interagentes, é de se esperar que esta interação dependa também do modo como esta distância esteja variando, ou seja, dependa de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pt-BR" altLang="pt-BR" sz="2600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altLang="pt-BR" sz="2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pt-BR" altLang="pt-BR" sz="26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pt-BR" altLang="pt-BR" sz="2600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altLang="pt-BR" sz="2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pt-BR" altLang="pt-BR" sz="2600" dirty="0"/>
                  <a:t> </a:t>
                </a:r>
                <a:r>
                  <a:rPr lang="pt-BR" altLang="pt-BR" sz="2600" dirty="0" err="1"/>
                  <a:t>etc</a:t>
                </a:r>
                <a:r>
                  <a:rPr lang="pt-BR" altLang="pt-BR" sz="2600" dirty="0"/>
                  <a:t>, e não da velocidade ou aceleração dos corpos interagentes em relação a um referencial inercial ou a um observador.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50048"/>
                <a:ext cx="8928992" cy="2492990"/>
              </a:xfrm>
              <a:prstGeom prst="rect">
                <a:avLst/>
              </a:prstGeom>
              <a:blipFill rotWithShape="0">
                <a:blip r:embed="rId5"/>
                <a:stretch>
                  <a:fillRect l="-1230" t="-2200" r="-1298" b="-53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/>
          <p:cNvSpPr/>
          <p:nvPr/>
        </p:nvSpPr>
        <p:spPr>
          <a:xfrm>
            <a:off x="107504" y="4176370"/>
            <a:ext cx="89289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</a:pPr>
            <a:r>
              <a:rPr lang="pt-BR" altLang="pt-BR" dirty="0" smtClean="0"/>
              <a:t>     </a:t>
            </a:r>
            <a:r>
              <a:rPr lang="pt-BR" altLang="pt-BR" sz="2600" dirty="0" smtClean="0"/>
              <a:t>No entanto, o que medimos em laboratório são as posições, velocidades e acelerações em relação a um determinado referencial ou a um observador.</a:t>
            </a:r>
            <a:endParaRPr lang="pt-BR" altLang="pt-BR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107504" y="5301208"/>
                <a:ext cx="8928992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just">
                  <a:spcBef>
                    <a:spcPts val="0"/>
                  </a:spcBef>
                </a:pPr>
                <a:r>
                  <a:rPr lang="pt-BR" altLang="pt-BR" dirty="0" smtClean="0"/>
                  <a:t>     </a:t>
                </a:r>
                <a:r>
                  <a:rPr lang="pt-BR" altLang="pt-BR" sz="2600" dirty="0" smtClean="0"/>
                  <a:t>Portanto, precisamos reescrever a força de Weber em função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6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altLang="pt-BR" sz="26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altLang="pt-BR" sz="2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pt-BR" altLang="pt-BR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altLang="pt-BR" sz="2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6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altLang="pt-BR" sz="26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altLang="pt-BR" sz="2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pt-BR" altLang="pt-BR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altLang="pt-BR" sz="2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6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altLang="pt-BR" sz="26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altLang="pt-BR" sz="2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altLang="pt-BR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altLang="pt-BR" sz="2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6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altLang="pt-BR" sz="26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altLang="pt-BR" sz="2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altLang="pt-BR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altLang="pt-BR" sz="2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6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altLang="pt-BR" sz="26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altLang="pt-BR" sz="2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pt-BR" altLang="pt-BR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altLang="pt-BR" sz="2600" dirty="0" smtClean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6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altLang="pt-BR" sz="26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altLang="pt-BR" sz="2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pt-BR" altLang="pt-BR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altLang="pt-BR" sz="2600" dirty="0" smtClean="0"/>
                  <a:t>. </a:t>
                </a:r>
                <a:endParaRPr lang="pt-BR" altLang="pt-BR" sz="2600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301208"/>
                <a:ext cx="8928992" cy="892552"/>
              </a:xfrm>
              <a:prstGeom prst="rect">
                <a:avLst/>
              </a:prstGeom>
              <a:blipFill rotWithShape="0">
                <a:blip r:embed="rId6"/>
                <a:stretch>
                  <a:fillRect l="-1230" t="-6849" r="-1298" b="-164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957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567C3B0-655A-417B-B430-54DA25226446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779" name="Rectangle 2" descr="Large confetti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763688" y="264319"/>
                <a:ext cx="5400675" cy="860425"/>
              </a:xfrm>
            </p:spPr>
            <p:txBody>
              <a:bodyPr/>
              <a:lstStyle/>
              <a:p>
                <a:pPr algn="ctr" eaLnBrk="1" hangingPunct="1"/>
                <a:r>
                  <a:rPr lang="pt-BR" altLang="pt-BR" sz="2400" b="1" dirty="0" smtClean="0"/>
                  <a:t>FORÇA DE WEBER</a:t>
                </a:r>
                <a:br>
                  <a:rPr lang="pt-BR" altLang="pt-BR" sz="2400" b="1" dirty="0" smtClean="0"/>
                </a:br>
                <a:r>
                  <a:rPr lang="pt-BR" altLang="pt-BR" sz="2400" b="1" dirty="0" smtClean="0"/>
                  <a:t>EM FUNÇÃO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400" b="1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altLang="pt-BR" sz="24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altLang="pt-BR" sz="24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b>
                        <m:r>
                          <a:rPr lang="pt-BR" altLang="pt-BR" sz="2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pt-BR" altLang="pt-BR" sz="2400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t-BR" altLang="pt-BR" sz="2400" b="1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altLang="pt-BR" sz="24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altLang="pt-BR" sz="2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pt-BR" altLang="pt-BR" sz="2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pt-BR" altLang="pt-BR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altLang="pt-BR" sz="2400" b="1" dirty="0" smtClean="0"/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400" b="1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altLang="pt-BR" sz="24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altLang="pt-BR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pt-BR" altLang="pt-BR" sz="2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endParaRPr lang="pt-BR" altLang="pt-BR" sz="2400" b="1" i="1" dirty="0" smtClean="0"/>
              </a:p>
            </p:txBody>
          </p:sp>
        </mc:Choice>
        <mc:Fallback xmlns="">
          <p:sp>
            <p:nvSpPr>
              <p:cNvPr id="75779" name="Rectangle 2" descr="Large confetti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63688" y="264319"/>
                <a:ext cx="5400675" cy="860425"/>
              </a:xfrm>
              <a:blipFill rotWithShape="0">
                <a:blip r:embed="rId4"/>
                <a:stretch>
                  <a:fillRect t="-704" b="-16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78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9" b="4642"/>
          <a:stretch>
            <a:fillRect/>
          </a:stretch>
        </p:blipFill>
        <p:spPr bwMode="auto">
          <a:xfrm>
            <a:off x="7851775" y="80963"/>
            <a:ext cx="1041400" cy="1377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79512" y="2967335"/>
                <a:ext cx="61202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Como:</a:t>
                </a: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967335"/>
                <a:ext cx="6120234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494" t="-11842" b="-289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107504" y="3831245"/>
                <a:ext cx="5544616" cy="893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pt-BR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831245"/>
                <a:ext cx="5544616" cy="8938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179512" y="3399383"/>
                <a:ext cx="216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pt-BR" dirty="0" smtClean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99383"/>
                <a:ext cx="2160240" cy="461665"/>
              </a:xfrm>
              <a:prstGeom prst="rect">
                <a:avLst/>
              </a:prstGeom>
              <a:blipFill rotWithShape="0">
                <a:blip r:embed="rId8"/>
                <a:stretch>
                  <a:fillRect t="-18667" r="-1127" b="-2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106808" y="2002768"/>
                <a:ext cx="8929688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Sup>
                            <m:sSubSup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8" y="2002768"/>
                <a:ext cx="8929688" cy="92217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06808" y="5060893"/>
                <a:ext cx="8929688" cy="744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</m:sSub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0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pt-B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sz="2000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pt-BR" sz="2000" b="0" i="1" smtClean="0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pt-BR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pt-B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pt-BR" sz="2000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pt-BR" sz="2000" b="0" i="1" smtClean="0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pt-BR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pt-B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8" y="5060893"/>
                <a:ext cx="8929688" cy="74437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/>
          <p:cNvSpPr txBox="1"/>
          <p:nvPr/>
        </p:nvSpPr>
        <p:spPr>
          <a:xfrm>
            <a:off x="5508104" y="3975447"/>
            <a:ext cx="1618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,   vem que:</a:t>
            </a:r>
          </a:p>
        </p:txBody>
      </p:sp>
    </p:spTree>
    <p:extLst>
      <p:ext uri="{BB962C8B-B14F-4D97-AF65-F5344CB8AC3E}">
        <p14:creationId xmlns:p14="http://schemas.microsoft.com/office/powerpoint/2010/main" val="34787798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560EE5F-34E0-4E43-BAB9-1DFB0D471AE8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73731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331640" y="116632"/>
            <a:ext cx="6524625" cy="887810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O SIGNIFICADO DA</a:t>
            </a:r>
            <a:br>
              <a:rPr lang="pt-BR" altLang="pt-BR" sz="2400" b="1" dirty="0" smtClean="0"/>
            </a:br>
            <a:r>
              <a:rPr lang="pt-BR" altLang="pt-BR" sz="2400" b="1" dirty="0" smtClean="0"/>
              <a:t>VELOCIDADE RADIAL RELATIVA</a:t>
            </a:r>
            <a:endParaRPr lang="pt-BR" altLang="pt-BR" sz="2400" b="1" i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07504" y="1858179"/>
                <a:ext cx="8928992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2200" dirty="0" smtClean="0"/>
                  <a:t>     A velocidade radial relativa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pt-BR" sz="22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pt-BR" sz="2200" dirty="0" smtClean="0"/>
                  <a:t> que aparece na força de Weber representa a variação (aumento ou diminuição) da distância entre os corpos interagentes, em módulo.</a:t>
                </a:r>
                <a:endParaRPr lang="pt-BR" sz="2200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58179"/>
                <a:ext cx="8928992" cy="1138773"/>
              </a:xfrm>
              <a:prstGeom prst="rect">
                <a:avLst/>
              </a:prstGeom>
              <a:blipFill rotWithShape="0">
                <a:blip r:embed="rId4"/>
                <a:stretch>
                  <a:fillRect l="-888" t="-3743" r="-956" b="-69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107504" y="2825060"/>
            <a:ext cx="89289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     Ou seja, representa quantos metros por segundo está variando a distância entre os corpos, não importando para onde eles estejam se movimentando em relação a um determinado referencial.</a:t>
            </a:r>
            <a:endParaRPr lang="pt-B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107504" y="3789040"/>
                <a:ext cx="892899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2200" dirty="0" smtClean="0"/>
                  <a:t>     Por exemplo, se no instante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2200" dirty="0" smtClean="0"/>
                  <a:t>, a configuração entre dois corpos separados por uma distância de </a:t>
                </a:r>
                <a14:m>
                  <m:oMath xmlns:m="http://schemas.openxmlformats.org/officeDocument/2006/math">
                    <m:r>
                      <a:rPr lang="pt-BR" sz="2200" b="0" i="0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BR" sz="2200" dirty="0" smtClean="0"/>
                  <a:t> é horizontal, e depois de </a:t>
                </a:r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pt-BR" sz="2200" dirty="0" smtClean="0"/>
                  <a:t>, eles adquiriram uma configuração vertical separados por </a:t>
                </a:r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3 </m:t>
                    </m:r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BR" sz="2200" dirty="0" smtClean="0"/>
                  <a:t>, a velocidade relativa entre eles foi de </a:t>
                </a:r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pt-BR" sz="2200" dirty="0" smtClean="0"/>
                  <a:t>.</a:t>
                </a:r>
                <a:endParaRPr lang="pt-BR" sz="22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789040"/>
                <a:ext cx="8928992" cy="1446550"/>
              </a:xfrm>
              <a:prstGeom prst="rect">
                <a:avLst/>
              </a:prstGeom>
              <a:blipFill rotWithShape="0">
                <a:blip r:embed="rId5"/>
                <a:stretch>
                  <a:fillRect l="-888" t="-2954" r="-956" b="-75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0"/>
          <p:cNvSpPr txBox="1"/>
          <p:nvPr/>
        </p:nvSpPr>
        <p:spPr>
          <a:xfrm>
            <a:off x="107504" y="5129316"/>
            <a:ext cx="89289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     Não é preciso levar em consideração a mudança espacial de horizontal para vertical porque essa alteração é percebida somente por um observador externo.</a:t>
            </a:r>
            <a:endParaRPr lang="pt-B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07504" y="6093296"/>
                <a:ext cx="89289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2200" dirty="0" smtClean="0"/>
                  <a:t>     Para os corpos, só houve uma separação entre eles, de </a:t>
                </a:r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BR" sz="2200" dirty="0" smtClean="0"/>
                  <a:t> em </a:t>
                </a:r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pt-BR" sz="2200" dirty="0" smtClean="0"/>
                  <a:t>.</a:t>
                </a:r>
                <a:endParaRPr lang="pt-BR" sz="22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093296"/>
                <a:ext cx="8928992" cy="430887"/>
              </a:xfrm>
              <a:prstGeom prst="rect">
                <a:avLst/>
              </a:prstGeom>
              <a:blipFill rotWithShape="0">
                <a:blip r:embed="rId6"/>
                <a:stretch>
                  <a:fillRect t="-10000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419872" y="910074"/>
                <a:ext cx="23762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pt-BR" dirty="0" smtClean="0"/>
                  <a:t> )</a:t>
                </a: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910074"/>
                <a:ext cx="2376264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3846" t="-18421" r="-2308" b="-289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5441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Número de Slide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567C3B0-655A-417B-B430-54DA25226446}" type="slidenum">
              <a:rPr lang="pt-BR" altLang="pt-BR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pt-BR" altLang="pt-BR" sz="1400" smtClean="0">
              <a:solidFill>
                <a:schemeClr val="bg1"/>
              </a:solidFill>
            </a:endParaRPr>
          </a:p>
        </p:txBody>
      </p:sp>
      <p:sp>
        <p:nvSpPr>
          <p:cNvPr id="75779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259632" y="548680"/>
            <a:ext cx="6336704" cy="432048"/>
          </a:xfrm>
        </p:spPr>
        <p:txBody>
          <a:bodyPr/>
          <a:lstStyle/>
          <a:p>
            <a:pPr algn="ctr" eaLnBrk="1" hangingPunct="1"/>
            <a:r>
              <a:rPr lang="pt-BR" altLang="pt-BR" sz="2400" b="1" dirty="0" smtClean="0"/>
              <a:t>FORÇA DE WEBER EXPANDIDA</a:t>
            </a:r>
            <a:endParaRPr lang="pt-BR" altLang="pt-BR" sz="2400" b="1" i="1" dirty="0" smtClean="0"/>
          </a:p>
        </p:txBody>
      </p:sp>
      <p:pic>
        <p:nvPicPr>
          <p:cNvPr id="7578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9" b="4642"/>
          <a:stretch>
            <a:fillRect/>
          </a:stretch>
        </p:blipFill>
        <p:spPr bwMode="auto">
          <a:xfrm>
            <a:off x="7851775" y="80963"/>
            <a:ext cx="1041400" cy="1377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660232" y="4798893"/>
            <a:ext cx="22322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pt-BR" alt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EFEITOS</a:t>
            </a:r>
          </a:p>
          <a:p>
            <a:pPr algn="ctr"/>
            <a:r>
              <a:rPr lang="pt-BR" altLang="pt-BR" sz="1800" b="1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DESCONHECIDOS </a:t>
            </a:r>
            <a:endParaRPr kumimoji="0" lang="pt-BR" alt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5496" y="1955617"/>
                <a:ext cx="2304257" cy="744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</m:sSub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955617"/>
                <a:ext cx="2304257" cy="7443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72008" y="5671702"/>
            <a:ext cx="90364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pt-BR" alt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Sendo:    </a:t>
            </a:r>
            <a:r>
              <a:rPr lang="pt-BR" altLang="pt-BR" sz="22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pt-BR" altLang="pt-BR" sz="2200" baseline="-300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pt-BR" altLang="pt-BR" sz="22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: carga </a:t>
            </a:r>
            <a:r>
              <a:rPr lang="pt-BR" altLang="pt-BR" sz="2200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teste</a:t>
            </a:r>
          </a:p>
          <a:p>
            <a:pPr lvl="0"/>
            <a:r>
              <a:rPr kumimoji="0" lang="pt-BR" altLang="pt-B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pt-BR" alt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             q</a:t>
            </a:r>
            <a:r>
              <a:rPr kumimoji="0" lang="pt-BR" altLang="pt-BR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pt-BR" altLang="pt-B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: carga fonte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467545" y="2828645"/>
                <a:ext cx="5976663" cy="744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d>
                            <m:d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0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d>
                            <m:d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0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pt-B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0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pt-B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5" y="2828645"/>
                <a:ext cx="5976663" cy="7443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395536" y="3764749"/>
                <a:ext cx="6192688" cy="744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0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sz="2000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pt-B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pt-BR" sz="2000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0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764749"/>
                <a:ext cx="6192688" cy="7443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588224" y="1918573"/>
            <a:ext cx="23042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pt-BR" alt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EFEITOS</a:t>
            </a:r>
          </a:p>
          <a:p>
            <a:pPr algn="ctr"/>
            <a:r>
              <a:rPr lang="pt-BR" altLang="pt-BR" sz="1800" b="1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ELETROSTÁTICOS</a:t>
            </a:r>
            <a:endParaRPr kumimoji="0" lang="pt-BR" alt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804248" y="2782669"/>
            <a:ext cx="18721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pt-BR" alt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EFEITOS</a:t>
            </a:r>
          </a:p>
          <a:p>
            <a:pPr algn="ctr"/>
            <a:r>
              <a:rPr lang="pt-BR" altLang="pt-BR" sz="1800" b="1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MAGNÉTICOS</a:t>
            </a:r>
            <a:endParaRPr kumimoji="0" lang="pt-BR" alt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6444208" y="3657797"/>
            <a:ext cx="273630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pt-BR" alt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EFEITOS </a:t>
            </a:r>
            <a:r>
              <a:rPr lang="pt-BR" altLang="pt-BR" sz="1800" b="1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lang="pt-BR" altLang="pt-BR" sz="18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INDUÇÃO</a:t>
            </a:r>
          </a:p>
          <a:p>
            <a:pPr algn="ctr"/>
            <a:r>
              <a:rPr lang="pt-BR" altLang="pt-BR" sz="18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DE FARADAY</a:t>
            </a:r>
            <a:endParaRPr lang="pt-BR" altLang="pt-BR" sz="1800" b="1" dirty="0">
              <a:latin typeface="+mn-lt"/>
            </a:endParaRPr>
          </a:p>
          <a:p>
            <a:pPr algn="ctr"/>
            <a:r>
              <a:rPr lang="pt-BR" altLang="pt-BR" sz="18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altLang="pt-BR" sz="1800" b="1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DE RADIAÇÃO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395536" y="4700853"/>
                <a:ext cx="6192688" cy="744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0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sz="2000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pt-B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pt-BR" sz="2000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0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700853"/>
                <a:ext cx="6192688" cy="74437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174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Papel de arroz">
  <a:themeElements>
    <a:clrScheme name="Papel de arroz 2">
      <a:dk1>
        <a:srgbClr val="00264C"/>
      </a:dk1>
      <a:lt1>
        <a:srgbClr val="FFFFE9"/>
      </a:lt1>
      <a:dk2>
        <a:srgbClr val="333333"/>
      </a:dk2>
      <a:lt2>
        <a:srgbClr val="333333"/>
      </a:lt2>
      <a:accent1>
        <a:srgbClr val="78C0B2"/>
      </a:accent1>
      <a:accent2>
        <a:srgbClr val="262D4C"/>
      </a:accent2>
      <a:accent3>
        <a:srgbClr val="FFFFF2"/>
      </a:accent3>
      <a:accent4>
        <a:srgbClr val="001F40"/>
      </a:accent4>
      <a:accent5>
        <a:srgbClr val="BEDCD5"/>
      </a:accent5>
      <a:accent6>
        <a:srgbClr val="212844"/>
      </a:accent6>
      <a:hlink>
        <a:srgbClr val="598BBD"/>
      </a:hlink>
      <a:folHlink>
        <a:srgbClr val="4D4D4D"/>
      </a:folHlink>
    </a:clrScheme>
    <a:fontScheme name="Papel de arroz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pel de arroz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l de arroz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l de arroz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l de arroz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l de arroz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apresentação\Papel de arroz.pot</Template>
  <TotalTime>84985</TotalTime>
  <Words>4529</Words>
  <Application>Microsoft Office PowerPoint</Application>
  <PresentationFormat>Apresentação na tela (4:3)</PresentationFormat>
  <Paragraphs>259</Paragraphs>
  <Slides>22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4" baseType="lpstr">
      <vt:lpstr>Papel de arroz</vt:lpstr>
      <vt:lpstr>CDraw5</vt:lpstr>
      <vt:lpstr>Apresentação do PowerPoint</vt:lpstr>
      <vt:lpstr>O QUE WEBER CONHECIA EM 1846?</vt:lpstr>
      <vt:lpstr>O POTENCIAL VETOR MAGNÉTICO DE FRANZ ERNST NEUMANN (1798-1895) 1845</vt:lpstr>
      <vt:lpstr>O COEFICIENTE DE INDUTÂNCIA MÚTUA DE FRANZ ERNST NEUMANN (1798-1895) 1845</vt:lpstr>
      <vt:lpstr>ELETRODINÂMICA DE WEBER</vt:lpstr>
      <vt:lpstr>ELETRODINÂMICA DE WEBER</vt:lpstr>
      <vt:lpstr>FORÇA DE WEBER EM FUNÇÃO DE r ⃗_12, v ⃗_12  e a ⃗_12</vt:lpstr>
      <vt:lpstr>O SIGNIFICADO DA VELOCIDADE RADIAL RELATIVA</vt:lpstr>
      <vt:lpstr>FORÇA DE WEBER EXPANDIDA</vt:lpstr>
      <vt:lpstr>FORÇA ELETROMAGNÉTICA DE LORENTZ</vt:lpstr>
      <vt:lpstr>FORÇA DE LORENTZ EXPANDIDA</vt:lpstr>
      <vt:lpstr>WEBER VERSUS LORENTZ</vt:lpstr>
      <vt:lpstr>WEBER VERSUS LORENTZ</vt:lpstr>
      <vt:lpstr>O MODELO PLANETÁRIO DE WEBER PARA O ÁTOMO (1870-1880)</vt:lpstr>
      <vt:lpstr>O MODELO PLANETÁRIO DE WEBER PARA O ÁTOMO (1870-1880)</vt:lpstr>
      <vt:lpstr>ELETRODINÂMICA DE WEBER E A PREVISÃO DE UMA VELOCIDADE LIMITE</vt:lpstr>
      <vt:lpstr>ENERGIA POTENCIAL DE THOMAS E. PHIPPS Jr. (1925-2016) 1990</vt:lpstr>
      <vt:lpstr>ENERGIA POTENCIAL DE THOMAS E. PHIPPS Jr. (1925-2016) 1990</vt:lpstr>
      <vt:lpstr>FORÇA DE THOMAS E. PHIPPS Jr. (1925-2016) 1990</vt:lpstr>
      <vt:lpstr>FORÇA DE THOMAS E. PHIPPS Jr. (1925-2016) 1990</vt:lpstr>
      <vt:lpstr>UNIDADE DE MEDIDA DE FLUXO DE CAMPO MAGNÉTICO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uso pessoal</dc:creator>
  <cp:lastModifiedBy>Daniel Gardelli</cp:lastModifiedBy>
  <cp:revision>942</cp:revision>
  <dcterms:created xsi:type="dcterms:W3CDTF">2004-05-20T16:07:03Z</dcterms:created>
  <dcterms:modified xsi:type="dcterms:W3CDTF">2017-08-03T02:37:07Z</dcterms:modified>
</cp:coreProperties>
</file>