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256" r:id="rId2"/>
    <p:sldId id="471" r:id="rId3"/>
    <p:sldId id="472" r:id="rId4"/>
    <p:sldId id="572" r:id="rId5"/>
    <p:sldId id="470" r:id="rId6"/>
    <p:sldId id="589" r:id="rId7"/>
    <p:sldId id="497" r:id="rId8"/>
    <p:sldId id="498" r:id="rId9"/>
    <p:sldId id="590" r:id="rId10"/>
    <p:sldId id="499" r:id="rId11"/>
    <p:sldId id="574" r:id="rId12"/>
    <p:sldId id="573" r:id="rId13"/>
    <p:sldId id="386" r:id="rId14"/>
    <p:sldId id="387" r:id="rId15"/>
    <p:sldId id="451" r:id="rId16"/>
    <p:sldId id="465" r:id="rId17"/>
    <p:sldId id="439" r:id="rId18"/>
    <p:sldId id="577" r:id="rId19"/>
    <p:sldId id="388" r:id="rId20"/>
    <p:sldId id="389" r:id="rId21"/>
    <p:sldId id="440" r:id="rId22"/>
    <p:sldId id="441" r:id="rId23"/>
    <p:sldId id="390" r:id="rId24"/>
    <p:sldId id="391" r:id="rId25"/>
    <p:sldId id="520" r:id="rId26"/>
    <p:sldId id="571" r:id="rId27"/>
    <p:sldId id="597" r:id="rId28"/>
    <p:sldId id="596" r:id="rId29"/>
    <p:sldId id="604" r:id="rId30"/>
    <p:sldId id="392" r:id="rId31"/>
    <p:sldId id="588" r:id="rId32"/>
    <p:sldId id="591" r:id="rId33"/>
    <p:sldId id="443" r:id="rId34"/>
    <p:sldId id="452" r:id="rId35"/>
    <p:sldId id="393" r:id="rId36"/>
    <p:sldId id="394" r:id="rId37"/>
    <p:sldId id="395" r:id="rId38"/>
    <p:sldId id="437" r:id="rId39"/>
    <p:sldId id="457" r:id="rId40"/>
    <p:sldId id="438" r:id="rId41"/>
    <p:sldId id="478" r:id="rId42"/>
    <p:sldId id="479" r:id="rId43"/>
    <p:sldId id="501" r:id="rId44"/>
    <p:sldId id="579" r:id="rId45"/>
    <p:sldId id="581" r:id="rId46"/>
    <p:sldId id="426" r:id="rId47"/>
    <p:sldId id="580" r:id="rId48"/>
    <p:sldId id="428" r:id="rId49"/>
    <p:sldId id="482" r:id="rId50"/>
    <p:sldId id="603" r:id="rId51"/>
  </p:sldIdLst>
  <p:sldSz cx="9144000" cy="6858000" type="screen4x3"/>
  <p:notesSz cx="6858000" cy="9144000"/>
  <p:defaultTextStyle>
    <a:defPPr>
      <a:defRPr lang="pt-BR"/>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408"/>
    <a:srgbClr val="FFC639"/>
    <a:srgbClr val="E6FD3B"/>
    <a:srgbClr val="FFFFFF"/>
    <a:srgbClr val="3F6AD7"/>
    <a:srgbClr val="32D3E4"/>
    <a:srgbClr val="ED2611"/>
    <a:srgbClr val="470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533" autoAdjust="0"/>
  </p:normalViewPr>
  <p:slideViewPr>
    <p:cSldViewPr>
      <p:cViewPr varScale="1">
        <p:scale>
          <a:sx n="69" d="100"/>
          <a:sy n="69" d="100"/>
        </p:scale>
        <p:origin x="-1380"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944"/>
    </p:cViewPr>
  </p:sorterViewPr>
  <p:notesViewPr>
    <p:cSldViewPr>
      <p:cViewPr varScale="1">
        <p:scale>
          <a:sx n="59" d="100"/>
          <a:sy n="59" d="100"/>
        </p:scale>
        <p:origin x="-249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166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166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166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78BD57-FF4C-46C4-B7C5-A5EBB4B5CE20}" type="slidenum">
              <a:rPr lang="pt-BR" altLang="pt-BR"/>
              <a:pPr>
                <a:defRPr/>
              </a:pPr>
              <a:t>‹nº›</a:t>
            </a:fld>
            <a:endParaRPr lang="pt-BR" altLang="pt-BR"/>
          </a:p>
        </p:txBody>
      </p:sp>
    </p:spTree>
    <p:extLst>
      <p:ext uri="{BB962C8B-B14F-4D97-AF65-F5344CB8AC3E}">
        <p14:creationId xmlns:p14="http://schemas.microsoft.com/office/powerpoint/2010/main" val="1964015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7063FF-991C-4F9A-B26C-3E1C42305E0A}" type="slidenum">
              <a:rPr lang="pt-BR" altLang="pt-BR"/>
              <a:pPr>
                <a:defRPr/>
              </a:pPr>
              <a:t>‹nº›</a:t>
            </a:fld>
            <a:endParaRPr lang="pt-BR" altLang="pt-BR"/>
          </a:p>
        </p:txBody>
      </p:sp>
    </p:spTree>
    <p:extLst>
      <p:ext uri="{BB962C8B-B14F-4D97-AF65-F5344CB8AC3E}">
        <p14:creationId xmlns:p14="http://schemas.microsoft.com/office/powerpoint/2010/main" val="250814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fi.unicamp.br/~assis/Cad-Hist-Fil-Ci-V16-p303-309(2006).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37D633-6176-4556-8EF0-F2D66D8AF229}" type="slidenum">
              <a:rPr lang="pt-BR" altLang="pt-BR" smtClean="0"/>
              <a:pPr>
                <a:spcBef>
                  <a:spcPct val="0"/>
                </a:spcBef>
              </a:pPr>
              <a:t>1</a:t>
            </a:fld>
            <a:endParaRPr lang="pt-BR" altLang="pt-B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p>
        </p:txBody>
      </p:sp>
    </p:spTree>
    <p:extLst>
      <p:ext uri="{BB962C8B-B14F-4D97-AF65-F5344CB8AC3E}">
        <p14:creationId xmlns:p14="http://schemas.microsoft.com/office/powerpoint/2010/main" val="256174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a:ln/>
        </p:spPr>
      </p:sp>
      <p:sp>
        <p:nvSpPr>
          <p:cNvPr id="2560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pt-BR" altLang="pt-BR" smtClean="0"/>
          </a:p>
        </p:txBody>
      </p:sp>
      <p:sp>
        <p:nvSpPr>
          <p:cNvPr id="2560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7ACD0-04E5-4737-BB5F-F9F4D0EA30AA}" type="slidenum">
              <a:rPr lang="pt-BR" altLang="pt-BR" smtClean="0"/>
              <a:pPr>
                <a:spcBef>
                  <a:spcPct val="0"/>
                </a:spcBef>
              </a:pPr>
              <a:t>11</a:t>
            </a:fld>
            <a:endParaRPr lang="pt-BR" altLang="pt-BR" smtClean="0"/>
          </a:p>
        </p:txBody>
      </p:sp>
    </p:spTree>
    <p:extLst>
      <p:ext uri="{BB962C8B-B14F-4D97-AF65-F5344CB8AC3E}">
        <p14:creationId xmlns:p14="http://schemas.microsoft.com/office/powerpoint/2010/main" val="231473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a:ln/>
        </p:spPr>
      </p:sp>
      <p:sp>
        <p:nvSpPr>
          <p:cNvPr id="2765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pt-BR" altLang="pt-BR" smtClean="0"/>
          </a:p>
        </p:txBody>
      </p:sp>
      <p:sp>
        <p:nvSpPr>
          <p:cNvPr id="2765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26402E-71E1-4852-89A6-0472C98983CC}" type="slidenum">
              <a:rPr lang="pt-BR" altLang="pt-BR" smtClean="0"/>
              <a:pPr>
                <a:spcBef>
                  <a:spcPct val="0"/>
                </a:spcBef>
              </a:pPr>
              <a:t>12</a:t>
            </a:fld>
            <a:endParaRPr lang="pt-BR" altLang="pt-BR" smtClean="0"/>
          </a:p>
        </p:txBody>
      </p:sp>
    </p:spTree>
    <p:extLst>
      <p:ext uri="{BB962C8B-B14F-4D97-AF65-F5344CB8AC3E}">
        <p14:creationId xmlns:p14="http://schemas.microsoft.com/office/powerpoint/2010/main" val="319120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a:ln/>
        </p:spPr>
      </p:sp>
      <p:sp>
        <p:nvSpPr>
          <p:cNvPr id="296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Immanuel Kant </a:t>
            </a:r>
            <a:r>
              <a:rPr lang="nl-NL" altLang="pt-BR" smtClean="0"/>
              <a:t>(Königsberg, 22 de abril de 1724 — Königsberg, 12 de fevereiro de 1804).</a:t>
            </a:r>
          </a:p>
          <a:p>
            <a:pPr>
              <a:buFontTx/>
              <a:buChar char="•"/>
            </a:pPr>
            <a:r>
              <a:rPr lang="nl-NL" altLang="pt-BR" smtClean="0"/>
              <a:t> Kant reduziu as propriedades básicas da matéria em forças atrativas e repulsivas. No entanto, Kant não tentou incluir em sua visão dinâmica as diferentes forças que preocupavam os filósofos românticos: luz, calor, eletricidade, magnetismo, galvanismo e forças químicas. Foi Friedrich Schelling que deu este passo </a:t>
            </a:r>
            <a:r>
              <a:rPr lang="pt-BR" altLang="pt-BR" smtClean="0"/>
              <a:t>(MARTINS, R. de A. </a:t>
            </a:r>
            <a:r>
              <a:rPr lang="pt-BR" altLang="pt-BR" i="1" smtClean="0"/>
              <a:t>Ørsted, Ritter and Magnetochemistry</a:t>
            </a:r>
            <a:r>
              <a:rPr lang="pt-BR" altLang="pt-BR" smtClean="0"/>
              <a:t>, p. 20, 2007).</a:t>
            </a:r>
          </a:p>
          <a:p>
            <a:pPr>
              <a:buFontTx/>
              <a:buChar char="•"/>
            </a:pPr>
            <a:r>
              <a:rPr lang="pt-BR" altLang="pt-BR" smtClean="0"/>
              <a:t> Para Kant, “a matéria enche o seu espaço graças às forças repulsivas de todas as suas partes, isto é, graças a uma força de expansão que lhe é peculiar” (KANT, I. </a:t>
            </a:r>
            <a:r>
              <a:rPr lang="pt-BR" altLang="pt-BR" i="1" smtClean="0"/>
              <a:t>Primeiros Princípios Metafísicos da Ciência da Natureza </a:t>
            </a:r>
            <a:r>
              <a:rPr lang="pt-BR" altLang="pt-BR" smtClean="0"/>
              <a:t>[1796], p. 46, 1990).</a:t>
            </a:r>
          </a:p>
        </p:txBody>
      </p:sp>
      <p:sp>
        <p:nvSpPr>
          <p:cNvPr id="297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345CA4-E860-4674-9A63-702BB13FAA91}" type="slidenum">
              <a:rPr lang="pt-BR" altLang="pt-BR" smtClean="0"/>
              <a:pPr>
                <a:spcBef>
                  <a:spcPct val="0"/>
                </a:spcBef>
              </a:pPr>
              <a:t>13</a:t>
            </a:fld>
            <a:endParaRPr lang="pt-BR" altLang="pt-BR" smtClean="0"/>
          </a:p>
        </p:txBody>
      </p:sp>
    </p:spTree>
    <p:extLst>
      <p:ext uri="{BB962C8B-B14F-4D97-AF65-F5344CB8AC3E}">
        <p14:creationId xmlns:p14="http://schemas.microsoft.com/office/powerpoint/2010/main" val="125919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11C19B-60E4-498F-BFE1-466B0B8D60AB}" type="slidenum">
              <a:rPr lang="pt-BR" altLang="pt-BR" smtClean="0"/>
              <a:pPr>
                <a:spcBef>
                  <a:spcPct val="0"/>
                </a:spcBef>
              </a:pPr>
              <a:t>14</a:t>
            </a:fld>
            <a:endParaRPr lang="pt-BR" altLang="pt-BR"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cs typeface="Times New Roman" panose="02020603050405020304" pitchFamily="18" charset="0"/>
              </a:rPr>
              <a:t> Na mesma época, Coulomb defendia uma independência dos comportamentos magnéticos e elétricos manifestados pela matéria. O físico francês acreditava que os fluidos magnéticos jamais podiam abandonar uma barra magnética, enquanto os fluidos elétricos podiam se mover livremente.</a:t>
            </a:r>
          </a:p>
          <a:p>
            <a:pPr>
              <a:buFontTx/>
              <a:buChar char="•"/>
            </a:pPr>
            <a:r>
              <a:rPr lang="pt-BR" altLang="pt-BR" smtClean="0">
                <a:cs typeface="Times New Roman" panose="02020603050405020304" pitchFamily="18" charset="0"/>
              </a:rPr>
              <a:t> FICHTE, Johann Gottlieb (1762-1814) – filósofo alemão;</a:t>
            </a:r>
          </a:p>
          <a:p>
            <a:pPr>
              <a:buFontTx/>
              <a:buChar char="•"/>
            </a:pPr>
            <a:r>
              <a:rPr lang="pt-BR" altLang="pt-BR" smtClean="0">
                <a:cs typeface="Times New Roman" panose="02020603050405020304" pitchFamily="18" charset="0"/>
              </a:rPr>
              <a:t> </a:t>
            </a:r>
            <a:r>
              <a:rPr lang="en-US" altLang="pt-BR" smtClean="0">
                <a:cs typeface="Times New Roman" panose="02020603050405020304" pitchFamily="18" charset="0"/>
              </a:rPr>
              <a:t>HEGEL, Georg Wilhelm Friedrich (1770-1831) – filósofo alemão</a:t>
            </a:r>
            <a:r>
              <a:rPr lang="pt-BR" altLang="pt-BR" smtClean="0">
                <a:cs typeface="Times New Roman" panose="02020603050405020304" pitchFamily="18" charset="0"/>
              </a:rPr>
              <a:t>.</a:t>
            </a:r>
          </a:p>
          <a:p>
            <a:pPr>
              <a:buFontTx/>
              <a:buChar char="•"/>
            </a:pPr>
            <a:r>
              <a:rPr lang="en-US" altLang="pt-BR" smtClean="0">
                <a:cs typeface="Times New Roman" panose="02020603050405020304" pitchFamily="18" charset="0"/>
              </a:rPr>
              <a:t> SCHELLING, Friedrich Wilhelm Joseph von (1775-1854) – filósofo alemão (amigo e companheiro de quarto de Hegel na Universidade de Tübingen;</a:t>
            </a:r>
            <a:endParaRPr lang="pt-BR" altLang="pt-BR" smtClean="0">
              <a:cs typeface="Times New Roman" panose="02020603050405020304" pitchFamily="18" charset="0"/>
            </a:endParaRPr>
          </a:p>
          <a:p>
            <a:pPr>
              <a:buFontTx/>
              <a:buChar char="•"/>
            </a:pPr>
            <a:r>
              <a:rPr lang="pt-BR" altLang="pt-BR" smtClean="0">
                <a:cs typeface="Times New Roman" panose="02020603050405020304" pitchFamily="18" charset="0"/>
              </a:rPr>
              <a:t> RITTER, Johann Wilhelm (1776-1810) – físico alemão fundador da teoria eletroquímica. Ele acreditava na existência de uma relação entre as forças de afinidade química e a eletricidade;</a:t>
            </a:r>
          </a:p>
          <a:p>
            <a:endParaRPr lang="pt-BR" altLang="pt-BR" smtClean="0"/>
          </a:p>
        </p:txBody>
      </p:sp>
    </p:spTree>
    <p:extLst>
      <p:ext uri="{BB962C8B-B14F-4D97-AF65-F5344CB8AC3E}">
        <p14:creationId xmlns:p14="http://schemas.microsoft.com/office/powerpoint/2010/main" val="517968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a:ln/>
        </p:spPr>
      </p:sp>
      <p:sp>
        <p:nvSpPr>
          <p:cNvPr id="337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Ritter acreditava que os fenômenos naturais fossem produzidos por um par de forças fundamentais opostas, e que esses poderes contrários se manifestariam na forma de diferentes polaridades em diversas condições. Como todas as polaridades teriam uma fonte comum, elas deveriam exibir conexões específicas e não arbitrárias (MARTINS, </a:t>
            </a:r>
            <a:r>
              <a:rPr lang="pt-BR" altLang="pt-BR" i="1" smtClean="0"/>
              <a:t>Ørsted, Ritter and Magnetochemistry</a:t>
            </a:r>
            <a:r>
              <a:rPr lang="pt-BR" altLang="pt-BR" smtClean="0"/>
              <a:t>, p. 17, 2007).</a:t>
            </a:r>
          </a:p>
          <a:p>
            <a:pPr algn="just">
              <a:buFontTx/>
              <a:buChar char="•"/>
            </a:pPr>
            <a:r>
              <a:rPr lang="pt-BR" altLang="pt-BR" smtClean="0"/>
              <a:t> De acordo com a </a:t>
            </a:r>
            <a:r>
              <a:rPr lang="pt-BR" altLang="pt-BR" i="1" smtClean="0"/>
              <a:t>Naturphilosophie</a:t>
            </a:r>
            <a:r>
              <a:rPr lang="pt-BR" altLang="pt-BR" smtClean="0"/>
              <a:t> de Schelling, a natureza produtiva tem duas atividades opostas: repulsão e atração, as quais fornecem a base para todas as polaridades na natureza. Os fenômenos só podem ocorrer quando há oposições. Todos os efeitos naturais são produtos dos dois poderes que se opõem (MARTINS, </a:t>
            </a:r>
            <a:r>
              <a:rPr lang="pt-BR" altLang="pt-BR" i="1" smtClean="0"/>
              <a:t>Ørsted, Ritter and Magnetochemistry</a:t>
            </a:r>
            <a:r>
              <a:rPr lang="pt-BR" altLang="pt-BR" smtClean="0"/>
              <a:t>, p. 18, 2007).</a:t>
            </a:r>
          </a:p>
        </p:txBody>
      </p:sp>
      <p:sp>
        <p:nvSpPr>
          <p:cNvPr id="337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6EF5F-CC75-45BE-8323-FF3C41C2A106}" type="slidenum">
              <a:rPr lang="pt-BR" altLang="pt-BR" smtClean="0"/>
              <a:pPr>
                <a:spcBef>
                  <a:spcPct val="0"/>
                </a:spcBef>
              </a:pPr>
              <a:t>15</a:t>
            </a:fld>
            <a:endParaRPr lang="pt-BR" altLang="pt-BR" smtClean="0"/>
          </a:p>
        </p:txBody>
      </p:sp>
    </p:spTree>
    <p:extLst>
      <p:ext uri="{BB962C8B-B14F-4D97-AF65-F5344CB8AC3E}">
        <p14:creationId xmlns:p14="http://schemas.microsoft.com/office/powerpoint/2010/main" val="329482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a:ln/>
        </p:spPr>
      </p:sp>
      <p:sp>
        <p:nvSpPr>
          <p:cNvPr id="358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 MARTINS, R. de A. </a:t>
            </a:r>
            <a:r>
              <a:rPr lang="pt-BR" altLang="pt-BR" i="1" smtClean="0"/>
              <a:t>Ørsted, Ritter and Magnetochemistry</a:t>
            </a:r>
            <a:r>
              <a:rPr lang="pt-BR" altLang="pt-BR" smtClean="0"/>
              <a:t>, p. 33, 2007.</a:t>
            </a:r>
          </a:p>
        </p:txBody>
      </p:sp>
      <p:sp>
        <p:nvSpPr>
          <p:cNvPr id="358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E224A5-83C5-4F05-98D3-741064134B6F}" type="slidenum">
              <a:rPr lang="pt-BR" altLang="pt-BR" smtClean="0"/>
              <a:pPr>
                <a:spcBef>
                  <a:spcPct val="0"/>
                </a:spcBef>
              </a:pPr>
              <a:t>16</a:t>
            </a:fld>
            <a:endParaRPr lang="pt-BR" altLang="pt-BR" smtClean="0"/>
          </a:p>
        </p:txBody>
      </p:sp>
    </p:spTree>
    <p:extLst>
      <p:ext uri="{BB962C8B-B14F-4D97-AF65-F5344CB8AC3E}">
        <p14:creationId xmlns:p14="http://schemas.microsoft.com/office/powerpoint/2010/main" val="61080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a:ln/>
        </p:spPr>
      </p:sp>
      <p:sp>
        <p:nvSpPr>
          <p:cNvPr id="378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Referências:</a:t>
            </a:r>
          </a:p>
          <a:p>
            <a:pPr>
              <a:buFontTx/>
              <a:buChar char="•"/>
            </a:pPr>
            <a:r>
              <a:rPr lang="pt-BR" altLang="pt-BR" smtClean="0"/>
              <a:t> Martins, R. de A. </a:t>
            </a:r>
            <a:r>
              <a:rPr lang="pt-BR" altLang="pt-BR" i="1" smtClean="0"/>
              <a:t>Resistance to the Discovery of Electromagnetism: Ørsted and the Symmetry of the Magnetic Field</a:t>
            </a:r>
            <a:r>
              <a:rPr lang="pt-BR" altLang="pt-BR" smtClean="0"/>
              <a:t>.</a:t>
            </a:r>
          </a:p>
          <a:p>
            <a:pPr>
              <a:buFontTx/>
              <a:buChar char="•"/>
            </a:pPr>
            <a:r>
              <a:rPr lang="pt-BR" altLang="pt-BR" smtClean="0"/>
              <a:t> Martins, R. de A. </a:t>
            </a:r>
            <a:r>
              <a:rPr lang="pt-BR" altLang="pt-BR" i="1" smtClean="0"/>
              <a:t>Ørsted, Ritter and Magnetochemistry</a:t>
            </a:r>
            <a:r>
              <a:rPr lang="pt-BR" altLang="pt-BR" smtClean="0"/>
              <a:t>, p. 5, 2007.</a:t>
            </a:r>
          </a:p>
          <a:p>
            <a:pPr>
              <a:buFontTx/>
              <a:buChar char="•"/>
            </a:pPr>
            <a:r>
              <a:rPr lang="pt-BR" altLang="pt-BR" smtClean="0"/>
              <a:t> Se a pilha voltaica se alinhasse em determinada posição, então os polos elétricos da Terra poderiam ser encontrados, por analogia com a agulha de uma bússola, cuja direção indicava os polos magnéticos terrestres (Ver: Souza Filho, M. P. de; Caluzi, J. J. </a:t>
            </a:r>
            <a:r>
              <a:rPr lang="pt-BR" altLang="pt-BR" i="1" smtClean="0"/>
              <a:t>Sobre as experiências relativas à imantação do ferro e do aço pela ação da corrente voltaica: uma tradução comentada do artigo escrito por François Arago</a:t>
            </a:r>
            <a:r>
              <a:rPr lang="pt-BR" altLang="pt-BR" smtClean="0"/>
              <a:t>, p. 1603-2, nota de rodapé 4).</a:t>
            </a:r>
          </a:p>
        </p:txBody>
      </p:sp>
      <p:sp>
        <p:nvSpPr>
          <p:cNvPr id="378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9AB9A8-BAEE-4841-83CC-BC57C5C1AED2}" type="slidenum">
              <a:rPr lang="pt-BR" altLang="pt-BR" smtClean="0"/>
              <a:pPr>
                <a:spcBef>
                  <a:spcPct val="0"/>
                </a:spcBef>
              </a:pPr>
              <a:t>17</a:t>
            </a:fld>
            <a:endParaRPr lang="pt-BR" altLang="pt-BR" smtClean="0"/>
          </a:p>
        </p:txBody>
      </p:sp>
    </p:spTree>
    <p:extLst>
      <p:ext uri="{BB962C8B-B14F-4D97-AF65-F5344CB8AC3E}">
        <p14:creationId xmlns:p14="http://schemas.microsoft.com/office/powerpoint/2010/main" val="37808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a:ln/>
        </p:spPr>
      </p:sp>
      <p:sp>
        <p:nvSpPr>
          <p:cNvPr id="3993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Referências:</a:t>
            </a:r>
          </a:p>
          <a:p>
            <a:pPr>
              <a:buFontTx/>
              <a:buChar char="•"/>
            </a:pPr>
            <a:r>
              <a:rPr lang="pt-BR" altLang="pt-BR" smtClean="0"/>
              <a:t> Martins, R. de A. </a:t>
            </a:r>
            <a:r>
              <a:rPr lang="pt-BR" altLang="pt-BR" i="1" smtClean="0"/>
              <a:t>Resistance to the Discovery of Electromagnetism: Ørsted and the Symmetry of the Magnetic Field</a:t>
            </a:r>
            <a:r>
              <a:rPr lang="pt-BR" altLang="pt-BR" smtClean="0"/>
              <a:t>.</a:t>
            </a:r>
          </a:p>
          <a:p>
            <a:pPr>
              <a:buFontTx/>
              <a:buChar char="•"/>
            </a:pPr>
            <a:r>
              <a:rPr lang="pt-BR" altLang="pt-BR" smtClean="0"/>
              <a:t> Martins, R. de A. </a:t>
            </a:r>
            <a:r>
              <a:rPr lang="pt-BR" altLang="pt-BR" i="1" smtClean="0"/>
              <a:t>Ørsted, Ritter and Magnetochemistry</a:t>
            </a:r>
            <a:r>
              <a:rPr lang="pt-BR" altLang="pt-BR" smtClean="0"/>
              <a:t>, p. 5, 2007.</a:t>
            </a:r>
          </a:p>
          <a:p>
            <a:pPr>
              <a:buFontTx/>
              <a:buChar char="•"/>
            </a:pPr>
            <a:r>
              <a:rPr lang="pt-BR" altLang="pt-BR" smtClean="0"/>
              <a:t> Se a pilha voltaica se alinhasse em determinada posição, então os polos elétricos da Terra poderiam ser encontrados, por analogia com a agulha de uma bússola, cuja direção indicava os polos magnéticos terrestres (Ver: Souza Filho, M. P. de; Caluzi, J. J. </a:t>
            </a:r>
            <a:r>
              <a:rPr lang="pt-BR" altLang="pt-BR" i="1" smtClean="0"/>
              <a:t>Sobre as experiências relativas à imantação do ferro e do aço pela ação da corrente voltaica: uma tradução comentada do artigo escrito por François Arago</a:t>
            </a:r>
            <a:r>
              <a:rPr lang="pt-BR" altLang="pt-BR" smtClean="0"/>
              <a:t>, p. 1603-2, nota de rodapé 4).</a:t>
            </a:r>
          </a:p>
        </p:txBody>
      </p:sp>
      <p:sp>
        <p:nvSpPr>
          <p:cNvPr id="3994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68BFF-37ED-4BDA-A557-BB3ED1612D52}" type="slidenum">
              <a:rPr lang="pt-BR" altLang="pt-BR" smtClean="0"/>
              <a:pPr>
                <a:spcBef>
                  <a:spcPct val="0"/>
                </a:spcBef>
              </a:pPr>
              <a:t>18</a:t>
            </a:fld>
            <a:endParaRPr lang="pt-BR" altLang="pt-BR" smtClean="0"/>
          </a:p>
        </p:txBody>
      </p:sp>
    </p:spTree>
    <p:extLst>
      <p:ext uri="{BB962C8B-B14F-4D97-AF65-F5344CB8AC3E}">
        <p14:creationId xmlns:p14="http://schemas.microsoft.com/office/powerpoint/2010/main" val="173078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a:ln/>
        </p:spPr>
      </p:sp>
      <p:sp>
        <p:nvSpPr>
          <p:cNvPr id="419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Referência: CANEVA, K. L. </a:t>
            </a:r>
            <a:r>
              <a:rPr lang="pt-BR" altLang="pt-BR" i="1" smtClean="0"/>
              <a:t>The Form and Function of Scientific Discoveries</a:t>
            </a:r>
            <a:r>
              <a:rPr lang="pt-BR" altLang="pt-BR" smtClean="0"/>
              <a:t>, 2001, p. 3.</a:t>
            </a:r>
          </a:p>
          <a:p>
            <a:pPr algn="just">
              <a:buFontTx/>
              <a:buChar char="•"/>
            </a:pPr>
            <a:r>
              <a:rPr lang="pt-BR" altLang="pt-BR" smtClean="0"/>
              <a:t> A obra em que Ørsted apresentou suas ideias filosóficas foi publicada na Alemanha em 1812, com o nome de </a:t>
            </a:r>
            <a:r>
              <a:rPr lang="pt-BR" altLang="pt-BR" i="1" smtClean="0"/>
              <a:t>Ansichten der chemischen Naturgesetze</a:t>
            </a:r>
            <a:r>
              <a:rPr lang="pt-BR" altLang="pt-BR" smtClean="0"/>
              <a:t> e foi traduzida para o francês em 1813 com o título de </a:t>
            </a:r>
            <a:r>
              <a:rPr lang="pt-BR" altLang="pt-BR" i="1" smtClean="0"/>
              <a:t>Recherches sur l’identité des forces chimiques et électriques</a:t>
            </a:r>
            <a:r>
              <a:rPr lang="pt-BR" altLang="pt-BR" smtClean="0"/>
              <a:t>.</a:t>
            </a:r>
          </a:p>
          <a:p>
            <a:pPr algn="just">
              <a:buFontTx/>
              <a:buChar char="•"/>
            </a:pPr>
            <a:endParaRPr lang="pt-BR" altLang="pt-BR" smtClean="0"/>
          </a:p>
        </p:txBody>
      </p:sp>
      <p:sp>
        <p:nvSpPr>
          <p:cNvPr id="419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9F57F6-64A2-4A40-84F4-A8FD9A4AD733}" type="slidenum">
              <a:rPr lang="pt-BR" altLang="pt-BR" smtClean="0"/>
              <a:pPr>
                <a:spcBef>
                  <a:spcPct val="0"/>
                </a:spcBef>
              </a:pPr>
              <a:t>19</a:t>
            </a:fld>
            <a:endParaRPr lang="pt-BR" altLang="pt-BR" smtClean="0"/>
          </a:p>
        </p:txBody>
      </p:sp>
    </p:spTree>
    <p:extLst>
      <p:ext uri="{BB962C8B-B14F-4D97-AF65-F5344CB8AC3E}">
        <p14:creationId xmlns:p14="http://schemas.microsoft.com/office/powerpoint/2010/main" val="66074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30D99B-709C-4114-B7AF-AB24FEDE4567}" type="slidenum">
              <a:rPr lang="pt-BR" altLang="pt-BR" smtClean="0"/>
              <a:pPr>
                <a:spcBef>
                  <a:spcPct val="0"/>
                </a:spcBef>
              </a:pPr>
              <a:t>20</a:t>
            </a:fld>
            <a:endParaRPr lang="pt-BR" altLang="pt-BR"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Os dois fluidos preenchiam todo o espaço. Portanto, ao tentarem se movimentar em sentidos opostos, davam início a uma “luta” ou “conflito”.</a:t>
            </a:r>
          </a:p>
          <a:p>
            <a:pPr algn="just">
              <a:buFontTx/>
              <a:buChar char="•"/>
            </a:pPr>
            <a:r>
              <a:rPr lang="pt-BR" altLang="pt-BR" smtClean="0"/>
              <a:t> A concepção de corrente elétrica para Ørsted já havia sido apresentada quase uma década antes: “Há duas forças opostas que existem em todos os corpos e que nunca podem ser subtraídas deles inteiramente. Cada uma dessas forças tem uma ação expansiva e repulsiva no volume em que cada uma é dominante; mas se atraem e produzem uma contração, quando elas reagem uma sobre a outra. A livre ação dessas forças produz os fenômenos elétricos”. (Ørsted, H. C. </a:t>
            </a:r>
            <a:r>
              <a:rPr lang="pt-BR" altLang="pt-BR" i="1" smtClean="0"/>
              <a:t>Recherches sur l’identité des forces chimiques et électriques</a:t>
            </a:r>
            <a:r>
              <a:rPr lang="pt-BR" altLang="pt-BR" smtClean="0"/>
              <a:t>, p. 248, 1813. In: Williams, L. P. </a:t>
            </a:r>
            <a:r>
              <a:rPr lang="pt-BR" altLang="pt-BR" i="1" smtClean="0"/>
              <a:t>Ampère’s Electrodynamical Molecular Model</a:t>
            </a:r>
            <a:r>
              <a:rPr lang="pt-BR" altLang="pt-BR" smtClean="0"/>
              <a:t>, p. 117, 1962).</a:t>
            </a:r>
          </a:p>
        </p:txBody>
      </p:sp>
    </p:spTree>
    <p:extLst>
      <p:ext uri="{BB962C8B-B14F-4D97-AF65-F5344CB8AC3E}">
        <p14:creationId xmlns:p14="http://schemas.microsoft.com/office/powerpoint/2010/main" val="337981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a:ln/>
        </p:spPr>
      </p:sp>
      <p:sp>
        <p:nvSpPr>
          <p:cNvPr id="81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É possível haver interação entre fluidos de natureza diferente?</a:t>
            </a:r>
          </a:p>
          <a:p>
            <a:pPr>
              <a:buFontTx/>
              <a:buChar char="•"/>
            </a:pPr>
            <a:r>
              <a:rPr lang="pt-BR" altLang="pt-BR" smtClean="0"/>
              <a:t> Um filete de água é influenciado por um bastão atritado, mas será que um ímã exerce alguma influência sobre o filete de água? Resp.: Não.</a:t>
            </a:r>
          </a:p>
          <a:p>
            <a:pPr>
              <a:buFontTx/>
              <a:buChar char="•"/>
            </a:pPr>
            <a:r>
              <a:rPr lang="pt-BR" altLang="pt-BR" smtClean="0"/>
              <a:t> Um bastão atritado atrai pequenos pedaços de papel, mas será que este bastão atritado atrai limalhas de ferro? Resp.: Sim.</a:t>
            </a:r>
          </a:p>
          <a:p>
            <a:r>
              <a:rPr lang="pt-BR" altLang="pt-BR" u="sng" smtClean="0"/>
              <a:t>Referência</a:t>
            </a:r>
            <a:r>
              <a:rPr lang="pt-BR" altLang="pt-BR" smtClean="0"/>
              <a:t>: SOUZA Filho, Moacir Pereira de; BOSS, Sérgio Luiz Bragatto; CALUZI, João José. Diferenças e semelhanças entre eletricidade e magnetismo: o diálogo histórico entre o erro e a verdade subsidiando o ensino de Física.</a:t>
            </a:r>
          </a:p>
          <a:p>
            <a:endParaRPr lang="pt-BR" altLang="pt-BR" smtClean="0"/>
          </a:p>
        </p:txBody>
      </p:sp>
      <p:sp>
        <p:nvSpPr>
          <p:cNvPr id="81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760402-4398-499D-A42C-0E2AA603F9E9}" type="slidenum">
              <a:rPr lang="pt-BR" altLang="pt-BR" smtClean="0"/>
              <a:pPr>
                <a:spcBef>
                  <a:spcPct val="0"/>
                </a:spcBef>
              </a:pPr>
              <a:t>2</a:t>
            </a:fld>
            <a:endParaRPr lang="pt-BR" altLang="pt-BR" smtClean="0"/>
          </a:p>
        </p:txBody>
      </p:sp>
    </p:spTree>
    <p:extLst>
      <p:ext uri="{BB962C8B-B14F-4D97-AF65-F5344CB8AC3E}">
        <p14:creationId xmlns:p14="http://schemas.microsoft.com/office/powerpoint/2010/main" val="1936320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a:ln/>
        </p:spPr>
      </p:sp>
      <p:sp>
        <p:nvSpPr>
          <p:cNvPr id="4608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Admitia-se apenas uma diferença quantitativa entre descargas elétricas de uma garrafa de Leyden e a corrente galvânica produzida por uma pilha. Assim, acreditava-se que o magnetismo pudesse estar relacionado ao conflito elétrico.</a:t>
            </a:r>
          </a:p>
          <a:p>
            <a:pPr algn="just">
              <a:buFontTx/>
              <a:buChar char="•"/>
            </a:pPr>
            <a:r>
              <a:rPr lang="pt-BR" altLang="pt-BR" smtClean="0"/>
              <a:t> Em linguagem bachelardiana, pode-se interpretar os </a:t>
            </a:r>
            <a:r>
              <a:rPr lang="pt-BR" altLang="pt-BR" i="1" smtClean="0"/>
              <a:t>equívocos</a:t>
            </a:r>
            <a:r>
              <a:rPr lang="pt-BR" altLang="pt-BR" smtClean="0"/>
              <a:t> como </a:t>
            </a:r>
            <a:r>
              <a:rPr lang="pt-BR" altLang="pt-BR" i="1" smtClean="0"/>
              <a:t>obstáculos epistemológicos</a:t>
            </a:r>
            <a:r>
              <a:rPr lang="pt-BR" altLang="pt-BR" smtClean="0"/>
              <a:t>.</a:t>
            </a:r>
          </a:p>
        </p:txBody>
      </p:sp>
      <p:sp>
        <p:nvSpPr>
          <p:cNvPr id="4608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537B5E-A801-4D19-A013-BC6A6D1647B7}" type="slidenum">
              <a:rPr lang="pt-BR" altLang="pt-BR" smtClean="0"/>
              <a:pPr>
                <a:spcBef>
                  <a:spcPct val="0"/>
                </a:spcBef>
              </a:pPr>
              <a:t>21</a:t>
            </a:fld>
            <a:endParaRPr lang="pt-BR" altLang="pt-BR" smtClean="0"/>
          </a:p>
        </p:txBody>
      </p:sp>
    </p:spTree>
    <p:extLst>
      <p:ext uri="{BB962C8B-B14F-4D97-AF65-F5344CB8AC3E}">
        <p14:creationId xmlns:p14="http://schemas.microsoft.com/office/powerpoint/2010/main" val="208648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E16E81-021D-4B67-85D2-76DEE5A55508}" type="slidenum">
              <a:rPr lang="pt-BR" altLang="pt-BR" smtClean="0"/>
              <a:pPr>
                <a:spcBef>
                  <a:spcPct val="0"/>
                </a:spcBef>
              </a:pPr>
              <a:t>23</a:t>
            </a:fld>
            <a:endParaRPr lang="pt-BR" altLang="pt-B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Referência: Franksen, p. 25.</a:t>
            </a:r>
          </a:p>
          <a:p>
            <a:pPr>
              <a:buFontTx/>
              <a:buChar char="•"/>
            </a:pPr>
            <a:r>
              <a:rPr lang="pt-BR" altLang="pt-BR" smtClean="0"/>
              <a:t> Podemos imaginar que, como um relâmpago afetava as bússolas, então um fio incandescente provavelmente também as afetariam (Berkson, p. 35). No entanto, o próprio Oersted não faz qualquer analogia desse tipo.</a:t>
            </a:r>
          </a:p>
        </p:txBody>
      </p:sp>
    </p:spTree>
    <p:extLst>
      <p:ext uri="{BB962C8B-B14F-4D97-AF65-F5344CB8AC3E}">
        <p14:creationId xmlns:p14="http://schemas.microsoft.com/office/powerpoint/2010/main" val="390724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A726F7-F74C-4F7B-B56A-590600197EC9}" type="slidenum">
              <a:rPr lang="pt-BR" altLang="pt-BR" smtClean="0"/>
              <a:pPr>
                <a:spcBef>
                  <a:spcPct val="0"/>
                </a:spcBef>
              </a:pPr>
              <a:t>24</a:t>
            </a:fld>
            <a:endParaRPr lang="pt-BR" altLang="pt-B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Quanto menor o diâmetro, maior a resistência e, portanto, menor a corrente elétrica necessária para produzir o efeito sobre a agulha magnética.</a:t>
            </a:r>
          </a:p>
          <a:p>
            <a:pPr>
              <a:buFontTx/>
              <a:buChar char="•"/>
            </a:pPr>
            <a:r>
              <a:rPr lang="pt-BR" altLang="pt-BR" smtClean="0"/>
              <a:t> De acordo com os filósofos da </a:t>
            </a:r>
            <a:r>
              <a:rPr lang="pt-BR" altLang="pt-BR" i="1" smtClean="0"/>
              <a:t>Naturphilosophi</a:t>
            </a:r>
            <a:r>
              <a:rPr lang="pt-BR" altLang="pt-BR" smtClean="0"/>
              <a:t>e, haveria na natureza um permanente conflito de forças, em que uma sempre se sobrepunha à outra, de tal forma que, quando a tensão em uma manifestação, como por exemplo, eletricidade, fosse muito intensa, ela não conseguiria permanecer contida nesta forma, provocando o aparecimento de um outro fenômeno .</a:t>
            </a:r>
          </a:p>
        </p:txBody>
      </p:sp>
    </p:spTree>
    <p:extLst>
      <p:ext uri="{BB962C8B-B14F-4D97-AF65-F5344CB8AC3E}">
        <p14:creationId xmlns:p14="http://schemas.microsoft.com/office/powerpoint/2010/main" val="396556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spcBef>
                <a:spcPts val="0"/>
              </a:spcBef>
              <a:buFont typeface="Arial" panose="020B0604020202020204" pitchFamily="34" charset="0"/>
              <a:buChar char="•"/>
            </a:pPr>
            <a:r>
              <a:rPr lang="pt-BR" dirty="0" smtClean="0"/>
              <a:t> Música: MOZART,</a:t>
            </a:r>
            <a:r>
              <a:rPr lang="pt-BR" baseline="0" dirty="0" smtClean="0"/>
              <a:t> W. A. </a:t>
            </a:r>
            <a:r>
              <a:rPr lang="pt-BR" baseline="0" dirty="0" err="1" smtClean="0"/>
              <a:t>Eine</a:t>
            </a:r>
            <a:r>
              <a:rPr lang="pt-BR" baseline="0" dirty="0" smtClean="0"/>
              <a:t> </a:t>
            </a:r>
            <a:r>
              <a:rPr lang="pt-BR" baseline="0" dirty="0" err="1" smtClean="0"/>
              <a:t>Kleine</a:t>
            </a:r>
            <a:r>
              <a:rPr lang="pt-BR" baseline="0" dirty="0" smtClean="0"/>
              <a:t> </a:t>
            </a:r>
            <a:r>
              <a:rPr lang="pt-BR" baseline="0" dirty="0" err="1" smtClean="0"/>
              <a:t>Nachtmusik</a:t>
            </a:r>
            <a:r>
              <a:rPr lang="pt-BR" baseline="0" dirty="0" smtClean="0"/>
              <a:t>. Disponível em: https://www.youtube.com/watch?v=o1FSN8_pp_o. </a:t>
            </a:r>
            <a:r>
              <a:rPr lang="pt-BR" baseline="0" smtClean="0"/>
              <a:t>Acesso em: 11/07/2017.</a:t>
            </a:r>
            <a:endParaRPr lang="pt-BR" dirty="0"/>
          </a:p>
        </p:txBody>
      </p:sp>
      <p:sp>
        <p:nvSpPr>
          <p:cNvPr id="4" name="Espaço Reservado para Número de Slide 3"/>
          <p:cNvSpPr>
            <a:spLocks noGrp="1"/>
          </p:cNvSpPr>
          <p:nvPr>
            <p:ph type="sldNum" sz="quarter" idx="10"/>
          </p:nvPr>
        </p:nvSpPr>
        <p:spPr/>
        <p:txBody>
          <a:bodyPr/>
          <a:lstStyle/>
          <a:p>
            <a:pPr>
              <a:defRPr/>
            </a:pPr>
            <a:fld id="{197063FF-991C-4F9A-B26C-3E1C42305E0A}" type="slidenum">
              <a:rPr lang="pt-BR" altLang="pt-BR" smtClean="0"/>
              <a:pPr>
                <a:defRPr/>
              </a:pPr>
              <a:t>27</a:t>
            </a:fld>
            <a:endParaRPr lang="pt-BR" altLang="pt-BR"/>
          </a:p>
        </p:txBody>
      </p:sp>
    </p:spTree>
    <p:extLst>
      <p:ext uri="{BB962C8B-B14F-4D97-AF65-F5344CB8AC3E}">
        <p14:creationId xmlns:p14="http://schemas.microsoft.com/office/powerpoint/2010/main" val="168534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a:ln/>
        </p:spPr>
      </p:sp>
      <p:sp>
        <p:nvSpPr>
          <p:cNvPr id="552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u="sng" smtClean="0"/>
              <a:t>Referência</a:t>
            </a:r>
            <a:r>
              <a:rPr lang="pt-BR" altLang="pt-BR" smtClean="0"/>
              <a:t>: MARTINS, Roberto de Andrade. Østed e a descoberta do eletromagnetismo. </a:t>
            </a:r>
            <a:r>
              <a:rPr lang="pt-BR" altLang="pt-BR" i="1" smtClean="0"/>
              <a:t>Cadernos de História e Filosofia da Ciência</a:t>
            </a:r>
            <a:r>
              <a:rPr lang="pt-BR" altLang="pt-BR" smtClean="0"/>
              <a:t>, v. 10, p.101, 1986.</a:t>
            </a:r>
          </a:p>
          <a:p>
            <a:endParaRPr lang="pt-BR" altLang="pt-BR" smtClean="0"/>
          </a:p>
        </p:txBody>
      </p:sp>
      <p:sp>
        <p:nvSpPr>
          <p:cNvPr id="553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542F4F-C29A-482D-BC5D-573428A5E3D1}" type="slidenum">
              <a:rPr lang="pt-BR" altLang="pt-BR" smtClean="0"/>
              <a:pPr>
                <a:spcBef>
                  <a:spcPct val="0"/>
                </a:spcBef>
              </a:pPr>
              <a:t>30</a:t>
            </a:fld>
            <a:endParaRPr lang="pt-BR" altLang="pt-BR" smtClean="0"/>
          </a:p>
        </p:txBody>
      </p:sp>
    </p:spTree>
    <p:extLst>
      <p:ext uri="{BB962C8B-B14F-4D97-AF65-F5344CB8AC3E}">
        <p14:creationId xmlns:p14="http://schemas.microsoft.com/office/powerpoint/2010/main" val="40012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a:ln/>
        </p:spPr>
      </p:sp>
      <p:sp>
        <p:nvSpPr>
          <p:cNvPr id="593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 ASSIS &amp; CHAIB, p. 210-212.</a:t>
            </a:r>
          </a:p>
          <a:p>
            <a:endParaRPr lang="pt-BR" altLang="pt-BR" smtClean="0"/>
          </a:p>
        </p:txBody>
      </p:sp>
      <p:sp>
        <p:nvSpPr>
          <p:cNvPr id="593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7E0A00-1079-4BD0-A009-7A35EB21923A}" type="slidenum">
              <a:rPr lang="pt-BR" altLang="pt-BR" smtClean="0"/>
              <a:pPr>
                <a:spcBef>
                  <a:spcPct val="0"/>
                </a:spcBef>
              </a:pPr>
              <a:t>33</a:t>
            </a:fld>
            <a:endParaRPr lang="pt-BR" altLang="pt-BR" smtClean="0"/>
          </a:p>
        </p:txBody>
      </p:sp>
    </p:spTree>
    <p:extLst>
      <p:ext uri="{BB962C8B-B14F-4D97-AF65-F5344CB8AC3E}">
        <p14:creationId xmlns:p14="http://schemas.microsoft.com/office/powerpoint/2010/main" val="3174879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a:ln/>
        </p:spPr>
      </p:sp>
      <p:sp>
        <p:nvSpPr>
          <p:cNvPr id="624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Assim como os efeitos luminosos e térmicos da corrente elétrica se espalhavam em todas as direções a partir de um condutor que transmitisse uma grande quantidade de eletricidade, então Ørsted pensou ser possível que o efeito magnético também pudesse igualmente irradiar-se (Ørsted, 1830).</a:t>
            </a:r>
          </a:p>
          <a:p>
            <a:pPr algn="just">
              <a:buFontTx/>
              <a:buChar char="•"/>
            </a:pPr>
            <a:r>
              <a:rPr lang="pt-BR" altLang="pt-BR" smtClean="0"/>
              <a:t> </a:t>
            </a:r>
            <a:r>
              <a:rPr lang="pt-BR" altLang="pt-BR" smtClean="0">
                <a:latin typeface="Arial" panose="020B0604020202020204" pitchFamily="34" charset="0"/>
                <a:cs typeface="Times New Roman" panose="02020603050405020304" pitchFamily="18" charset="0"/>
              </a:rPr>
              <a:t>O conflito elétrico seria o responsável pelo surgimento da luz e do calor, assim como do magnetismo.</a:t>
            </a:r>
            <a:r>
              <a:rPr lang="pt-BR" altLang="pt-BR" smtClean="0">
                <a:latin typeface="Arial" panose="020B0604020202020204" pitchFamily="34" charset="0"/>
                <a:cs typeface="Arial" panose="020B0604020202020204" pitchFamily="34" charset="0"/>
              </a:rPr>
              <a:t> </a:t>
            </a:r>
            <a:r>
              <a:rPr lang="pt-BR" altLang="pt-BR" smtClean="0">
                <a:latin typeface="Arial" panose="020B0604020202020204" pitchFamily="34" charset="0"/>
                <a:cs typeface="Times New Roman" panose="02020603050405020304" pitchFamily="18" charset="0"/>
              </a:rPr>
              <a:t>Assim como os efeitos luminosos e caloríficos da corrente elétrica saem de um condutor em todas as direções quando este transmite uma grande quantidade de eletricidade, ele imaginou ser possível que o efeito magnético se irradiasse de forma semelhante (Franksen, p. 29).</a:t>
            </a:r>
            <a:endParaRPr lang="pt-BR" altLang="pt-BR" smtClean="0"/>
          </a:p>
        </p:txBody>
      </p:sp>
      <p:sp>
        <p:nvSpPr>
          <p:cNvPr id="624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80B4E9-C86B-453E-BB38-D9F44B9F858F}" type="slidenum">
              <a:rPr lang="pt-BR" altLang="pt-BR" smtClean="0"/>
              <a:pPr>
                <a:spcBef>
                  <a:spcPct val="0"/>
                </a:spcBef>
              </a:pPr>
              <a:t>35</a:t>
            </a:fld>
            <a:endParaRPr lang="pt-BR" altLang="pt-BR" smtClean="0"/>
          </a:p>
        </p:txBody>
      </p:sp>
    </p:spTree>
    <p:extLst>
      <p:ext uri="{BB962C8B-B14F-4D97-AF65-F5344CB8AC3E}">
        <p14:creationId xmlns:p14="http://schemas.microsoft.com/office/powerpoint/2010/main" val="220122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a:ln/>
        </p:spPr>
      </p:sp>
      <p:sp>
        <p:nvSpPr>
          <p:cNvPr id="6656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Jöns Jacob Berzelius (1779-1848) – químico sueco.</a:t>
            </a:r>
          </a:p>
          <a:p>
            <a:r>
              <a:rPr lang="pt-BR" altLang="pt-BR" smtClean="0"/>
              <a:t>Claude Louis Berthollet (1748-1822) – químico francês.</a:t>
            </a:r>
          </a:p>
        </p:txBody>
      </p:sp>
      <p:sp>
        <p:nvSpPr>
          <p:cNvPr id="6656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4D4024-13BD-49D7-810C-2C0B7D6F357F}" type="slidenum">
              <a:rPr lang="pt-BR" altLang="pt-BR" smtClean="0"/>
              <a:pPr>
                <a:spcBef>
                  <a:spcPct val="0"/>
                </a:spcBef>
              </a:pPr>
              <a:t>38</a:t>
            </a:fld>
            <a:endParaRPr lang="pt-BR" altLang="pt-BR" smtClean="0"/>
          </a:p>
        </p:txBody>
      </p:sp>
    </p:spTree>
    <p:extLst>
      <p:ext uri="{BB962C8B-B14F-4D97-AF65-F5344CB8AC3E}">
        <p14:creationId xmlns:p14="http://schemas.microsoft.com/office/powerpoint/2010/main" val="2410214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a:ln/>
        </p:spPr>
      </p:sp>
      <p:sp>
        <p:nvSpPr>
          <p:cNvPr id="6861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Jöns Jacob Berzelius (1779-1848) – químico sueco.</a:t>
            </a:r>
          </a:p>
        </p:txBody>
      </p:sp>
      <p:sp>
        <p:nvSpPr>
          <p:cNvPr id="6861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576E0A-3B20-4046-AF61-609816A3F7B6}" type="slidenum">
              <a:rPr lang="pt-BR" altLang="pt-BR" smtClean="0"/>
              <a:pPr>
                <a:spcBef>
                  <a:spcPct val="0"/>
                </a:spcBef>
              </a:pPr>
              <a:t>39</a:t>
            </a:fld>
            <a:endParaRPr lang="pt-BR" altLang="pt-BR" smtClean="0"/>
          </a:p>
        </p:txBody>
      </p:sp>
    </p:spTree>
    <p:extLst>
      <p:ext uri="{BB962C8B-B14F-4D97-AF65-F5344CB8AC3E}">
        <p14:creationId xmlns:p14="http://schemas.microsoft.com/office/powerpoint/2010/main" val="2171899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a:ln/>
        </p:spPr>
      </p:sp>
      <p:sp>
        <p:nvSpPr>
          <p:cNvPr id="7065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A figura superior do slide foi apresentada por Biot para explicar a experiência de Ørsted por meio de uma suposta imantação do fio, na 3</a:t>
            </a:r>
            <a:r>
              <a:rPr lang="pt-BR" altLang="pt-BR" u="sng" baseline="30000" smtClean="0"/>
              <a:t>ª</a:t>
            </a:r>
            <a:r>
              <a:rPr lang="pt-BR" altLang="pt-BR" smtClean="0"/>
              <a:t> edição do seu livro </a:t>
            </a:r>
            <a:r>
              <a:rPr lang="pt-BR" altLang="pt-BR" i="1" smtClean="0"/>
              <a:t>Précis élémentaire de Physique expérimentale</a:t>
            </a:r>
            <a:r>
              <a:rPr lang="pt-BR" altLang="pt-BR" smtClean="0"/>
              <a:t>, de 1824 (ASSIS &amp; CHAIB, </a:t>
            </a:r>
            <a:r>
              <a:rPr lang="pt-BR" altLang="pt-BR" i="1" smtClean="0"/>
              <a:t>Eletrodinâmica de Ampère</a:t>
            </a:r>
            <a:r>
              <a:rPr lang="pt-BR" altLang="pt-BR" smtClean="0"/>
              <a:t>, p. 249-250).</a:t>
            </a:r>
          </a:p>
          <a:p>
            <a:pPr algn="just">
              <a:buFontTx/>
              <a:buChar char="•"/>
            </a:pPr>
            <a:r>
              <a:rPr lang="pt-BR" altLang="pt-BR" smtClean="0"/>
              <a:t> Havia também uma falha quantitativa com esta hipótese: a força de um dipolo magnético (agulha imantada tangencial ao fio) sobre um polo magnético (localizado no ponto A) varia com o inverso do cubo da distância entre esse polo e o dipolo. No entanto, a lei de Biot e Savart afirmava que a ação de um elemento de corrente sobre um polo magnético é inversamente proporcional ao quadrado da distância entre eles (ASSIS &amp; CHAIB, </a:t>
            </a:r>
            <a:r>
              <a:rPr lang="pt-BR" altLang="pt-BR" i="1" smtClean="0"/>
              <a:t>Eletrodinâmica de Ampère</a:t>
            </a:r>
            <a:r>
              <a:rPr lang="pt-BR" altLang="pt-BR" smtClean="0"/>
              <a:t>, p. 252).</a:t>
            </a:r>
          </a:p>
        </p:txBody>
      </p:sp>
      <p:sp>
        <p:nvSpPr>
          <p:cNvPr id="7066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BB36AB-881A-4166-8111-A4889E0823BC}" type="slidenum">
              <a:rPr lang="pt-BR" altLang="pt-BR" smtClean="0"/>
              <a:pPr>
                <a:spcBef>
                  <a:spcPct val="0"/>
                </a:spcBef>
              </a:pPr>
              <a:t>40</a:t>
            </a:fld>
            <a:endParaRPr lang="pt-BR" altLang="pt-BR" smtClean="0"/>
          </a:p>
        </p:txBody>
      </p:sp>
    </p:spTree>
    <p:extLst>
      <p:ext uri="{BB962C8B-B14F-4D97-AF65-F5344CB8AC3E}">
        <p14:creationId xmlns:p14="http://schemas.microsoft.com/office/powerpoint/2010/main" val="132848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a:ln/>
        </p:spPr>
      </p:sp>
      <p:sp>
        <p:nvSpPr>
          <p:cNvPr id="102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Charles Augustin Coulomb (1736-1806) </a:t>
            </a:r>
          </a:p>
          <a:p>
            <a:pPr algn="just">
              <a:buFontTx/>
              <a:buChar char="•"/>
            </a:pPr>
            <a:r>
              <a:rPr lang="pt-BR" altLang="pt-BR" smtClean="0"/>
              <a:t> Por que um ímã é capaz de atrair materiais ferrosos diretamente e um canudinho só é capaz de atrair pedacinhos de papel se for atritado previamente?</a:t>
            </a:r>
          </a:p>
          <a:p>
            <a:pPr algn="just">
              <a:buFontTx/>
              <a:buChar char="•"/>
            </a:pPr>
            <a:r>
              <a:rPr lang="pt-BR" altLang="pt-BR" smtClean="0"/>
              <a:t> Por que é possível bloquear a ação elétrica e não é possível bloquear a ação magnética?</a:t>
            </a:r>
          </a:p>
          <a:p>
            <a:endParaRPr lang="pt-BR" altLang="pt-BR" smtClean="0"/>
          </a:p>
        </p:txBody>
      </p:sp>
      <p:sp>
        <p:nvSpPr>
          <p:cNvPr id="102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093058-F424-4484-A1DA-993E9C18F718}" type="slidenum">
              <a:rPr lang="pt-BR" altLang="pt-BR" smtClean="0"/>
              <a:pPr>
                <a:spcBef>
                  <a:spcPct val="0"/>
                </a:spcBef>
              </a:pPr>
              <a:t>3</a:t>
            </a:fld>
            <a:endParaRPr lang="pt-BR" altLang="pt-BR" smtClean="0"/>
          </a:p>
        </p:txBody>
      </p:sp>
    </p:spTree>
    <p:extLst>
      <p:ext uri="{BB962C8B-B14F-4D97-AF65-F5344CB8AC3E}">
        <p14:creationId xmlns:p14="http://schemas.microsoft.com/office/powerpoint/2010/main" val="3778139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a:ln/>
        </p:spPr>
      </p:sp>
      <p:sp>
        <p:nvSpPr>
          <p:cNvPr id="7373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Referência: Ørsted, H. C. </a:t>
            </a:r>
            <a:r>
              <a:rPr lang="pt-BR" altLang="pt-BR" i="1" smtClean="0"/>
              <a:t>Expérience électro-magnétique</a:t>
            </a:r>
            <a:r>
              <a:rPr lang="pt-BR" altLang="pt-BR" smtClean="0"/>
              <a:t>. Annales de Chimie et Physique [2] 22: 201-203, 1823. In: Martins, R. de A. Ørsted e a descoberta do eletromagnetismo, 1986, p. 103. </a:t>
            </a:r>
          </a:p>
        </p:txBody>
      </p:sp>
      <p:sp>
        <p:nvSpPr>
          <p:cNvPr id="7373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E46F99-9E57-45C3-A3EA-1B2ECACCD796}" type="slidenum">
              <a:rPr lang="pt-BR" altLang="pt-BR" smtClean="0"/>
              <a:pPr>
                <a:spcBef>
                  <a:spcPct val="0"/>
                </a:spcBef>
              </a:pPr>
              <a:t>42</a:t>
            </a:fld>
            <a:endParaRPr lang="pt-BR" altLang="pt-BR" smtClean="0"/>
          </a:p>
        </p:txBody>
      </p:sp>
    </p:spTree>
    <p:extLst>
      <p:ext uri="{BB962C8B-B14F-4D97-AF65-F5344CB8AC3E}">
        <p14:creationId xmlns:p14="http://schemas.microsoft.com/office/powerpoint/2010/main" val="842786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a:ln/>
        </p:spPr>
      </p:sp>
      <p:sp>
        <p:nvSpPr>
          <p:cNvPr id="7680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pt-BR" altLang="pt-BR" smtClean="0"/>
              <a:t>Referência: OLIVEIRA, Andréa Teixeira de Siqueira. </a:t>
            </a:r>
            <a:r>
              <a:rPr lang="pt-BR" altLang="pt-BR" i="1" smtClean="0"/>
              <a:t>Fórmulas e Palavras: reflexões sobre o ensino da lei de Coulomb</a:t>
            </a:r>
            <a:r>
              <a:rPr lang="pt-BR" altLang="pt-BR" smtClean="0"/>
              <a:t>. Niterói, 2003. Tese (Doutorado) – Programa de Pós-Graduação em Educação, Área de Concentração Ciências, Sociedade e Educação, da Universidade Federal Fluminense, p. 35.</a:t>
            </a:r>
          </a:p>
          <a:p>
            <a:endParaRPr lang="pt-BR" altLang="pt-BR" smtClean="0"/>
          </a:p>
        </p:txBody>
      </p:sp>
      <p:sp>
        <p:nvSpPr>
          <p:cNvPr id="7680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E48570-7190-407C-ACBF-9F98282E31DB}" type="slidenum">
              <a:rPr lang="pt-BR" altLang="pt-BR" smtClean="0"/>
              <a:pPr>
                <a:spcBef>
                  <a:spcPct val="0"/>
                </a:spcBef>
              </a:pPr>
              <a:t>44</a:t>
            </a:fld>
            <a:endParaRPr lang="pt-BR" altLang="pt-BR" smtClean="0"/>
          </a:p>
        </p:txBody>
      </p:sp>
    </p:spTree>
    <p:extLst>
      <p:ext uri="{BB962C8B-B14F-4D97-AF65-F5344CB8AC3E}">
        <p14:creationId xmlns:p14="http://schemas.microsoft.com/office/powerpoint/2010/main" val="3632749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a:ln/>
        </p:spPr>
      </p:sp>
      <p:sp>
        <p:nvSpPr>
          <p:cNvPr id="7885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buFontTx/>
              <a:buChar char="•"/>
            </a:pPr>
            <a:r>
              <a:rPr lang="pt-BR" altLang="pt-BR" smtClean="0"/>
              <a:t> </a:t>
            </a:r>
            <a:r>
              <a:rPr lang="pt-BR" altLang="pt-BR" b="1" smtClean="0"/>
              <a:t>Referência:</a:t>
            </a:r>
            <a:r>
              <a:rPr lang="pt-BR" altLang="pt-BR" smtClean="0"/>
              <a:t> ASSIS, A. K. T.; CHAIB, J. P. M. C. Nota sobre o Magnetismo da Pilha de Volta – Tradução Comentada do Primeiro Artigo de Biot e Savart sobre Eletromagnetismo. </a:t>
            </a:r>
            <a:r>
              <a:rPr lang="pt-BR" altLang="pt-BR" i="1" smtClean="0"/>
              <a:t>Cadernos de História e Filosofia da Ciência</a:t>
            </a:r>
            <a:r>
              <a:rPr lang="pt-BR" altLang="pt-BR" smtClean="0"/>
              <a:t>, Série 3, v. 16, n. 2, p. 303-309, jul.-dez. 2006.</a:t>
            </a:r>
          </a:p>
          <a:p>
            <a:endParaRPr lang="pt-BR" altLang="pt-BR" smtClean="0"/>
          </a:p>
        </p:txBody>
      </p:sp>
      <p:sp>
        <p:nvSpPr>
          <p:cNvPr id="7885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78B7EA-C786-47DD-A6AA-B30C03331F30}" type="slidenum">
              <a:rPr lang="pt-BR" altLang="pt-BR" smtClean="0"/>
              <a:pPr>
                <a:spcBef>
                  <a:spcPct val="0"/>
                </a:spcBef>
              </a:pPr>
              <a:t>45</a:t>
            </a:fld>
            <a:endParaRPr lang="pt-BR" altLang="pt-BR" smtClean="0"/>
          </a:p>
        </p:txBody>
      </p:sp>
    </p:spTree>
    <p:extLst>
      <p:ext uri="{BB962C8B-B14F-4D97-AF65-F5344CB8AC3E}">
        <p14:creationId xmlns:p14="http://schemas.microsoft.com/office/powerpoint/2010/main" val="2441878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a:ln/>
        </p:spPr>
      </p:sp>
      <p:sp>
        <p:nvSpPr>
          <p:cNvPr id="808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a:t>
            </a:r>
            <a:r>
              <a:rPr lang="pt-BR" altLang="pt-BR" u="sng" smtClean="0"/>
              <a:t>Referência</a:t>
            </a:r>
            <a:r>
              <a:rPr lang="pt-BR" altLang="pt-BR" smtClean="0"/>
              <a:t>: BIOT, J.-B.; SAVART, F. Sur l’aimantation imprimée aux métaux par l’électricitè em mouvement. </a:t>
            </a:r>
            <a:r>
              <a:rPr lang="pt-BR" altLang="pt-BR" i="1" smtClean="0"/>
              <a:t>Précis élémentaire de physique expérimentale</a:t>
            </a:r>
            <a:r>
              <a:rPr lang="pt-BR" altLang="pt-BR" smtClean="0"/>
              <a:t>, 3</a:t>
            </a:r>
            <a:r>
              <a:rPr lang="pt-BR" altLang="pt-BR" u="sng" baseline="30000" smtClean="0"/>
              <a:t>ª</a:t>
            </a:r>
            <a:r>
              <a:rPr lang="pt-BR" altLang="pt-BR" smtClean="0"/>
              <a:t> ed. Paris: Deterville, 1824, v. II, p. 704-774. In: JOUBERT, J. (ed.). </a:t>
            </a:r>
            <a:r>
              <a:rPr lang="pt-BR" altLang="pt-BR" i="1" smtClean="0"/>
              <a:t>Collection de Mémoires relatifs a la Physique </a:t>
            </a:r>
            <a:r>
              <a:rPr lang="pt-BR" altLang="pt-BR" smtClean="0"/>
              <a:t>– Tomo II: </a:t>
            </a:r>
            <a:r>
              <a:rPr lang="pt-BR" altLang="pt-BR" i="1" smtClean="0"/>
              <a:t>Mémoires sur l’Électrodynamique</a:t>
            </a:r>
            <a:r>
              <a:rPr lang="pt-BR" altLang="pt-BR" smtClean="0"/>
              <a:t>. Paris: Gauthier-Villars, 1885, p. 80-127. [Ver: ASSIS &amp; CHAIB, p. 122].</a:t>
            </a:r>
          </a:p>
        </p:txBody>
      </p:sp>
      <p:sp>
        <p:nvSpPr>
          <p:cNvPr id="809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F9D485-13ED-442E-8840-E72253209208}" type="slidenum">
              <a:rPr lang="pt-BR" altLang="pt-BR" smtClean="0"/>
              <a:pPr>
                <a:spcBef>
                  <a:spcPct val="0"/>
                </a:spcBef>
              </a:pPr>
              <a:t>46</a:t>
            </a:fld>
            <a:endParaRPr lang="pt-BR" altLang="pt-BR" smtClean="0"/>
          </a:p>
        </p:txBody>
      </p:sp>
    </p:spTree>
    <p:extLst>
      <p:ext uri="{BB962C8B-B14F-4D97-AF65-F5344CB8AC3E}">
        <p14:creationId xmlns:p14="http://schemas.microsoft.com/office/powerpoint/2010/main" val="990102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a:ln/>
        </p:spPr>
      </p:sp>
      <p:sp>
        <p:nvSpPr>
          <p:cNvPr id="8294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a:t>
            </a:r>
            <a:r>
              <a:rPr lang="pt-BR" altLang="pt-BR" b="1" smtClean="0"/>
              <a:t>Referência:</a:t>
            </a:r>
            <a:r>
              <a:rPr lang="pt-BR" altLang="pt-BR" smtClean="0"/>
              <a:t> BIOT, J.-B.; SAVART, F. Sur l’aimantation imprimée aux métaux par l’électricitè em mouvement. </a:t>
            </a:r>
            <a:r>
              <a:rPr lang="pt-BR" altLang="pt-BR" i="1" smtClean="0"/>
              <a:t>Précis élémentaire de physique expérimentale</a:t>
            </a:r>
            <a:r>
              <a:rPr lang="pt-BR" altLang="pt-BR" smtClean="0"/>
              <a:t>, 3</a:t>
            </a:r>
            <a:r>
              <a:rPr lang="pt-BR" altLang="pt-BR" u="sng" baseline="30000" smtClean="0"/>
              <a:t>ª</a:t>
            </a:r>
            <a:r>
              <a:rPr lang="pt-BR" altLang="pt-BR" smtClean="0"/>
              <a:t> ed. Paris: Deterville, 1824, v. II, p. 704-774. In: JOUBERT, J. (ed.). </a:t>
            </a:r>
            <a:r>
              <a:rPr lang="pt-BR" altLang="pt-BR" i="1" smtClean="0"/>
              <a:t>Collection de Mémoires relatifs a la Physique </a:t>
            </a:r>
            <a:r>
              <a:rPr lang="pt-BR" altLang="pt-BR" smtClean="0"/>
              <a:t>– Tomo II: </a:t>
            </a:r>
            <a:r>
              <a:rPr lang="pt-BR" altLang="pt-BR" i="1" smtClean="0"/>
              <a:t>Mémoires sur l’Électrodynamique</a:t>
            </a:r>
            <a:r>
              <a:rPr lang="pt-BR" altLang="pt-BR" smtClean="0"/>
              <a:t>. Paris: Gauthier-Villars, 1885, p. 80-127. Em: ASSIS, A. K. T.; CHAIB, J. P. M. de C. Eletrodinâmica de Ampère. Campinas, SP: Editora da UNICAMP, 2011, p. 122.</a:t>
            </a:r>
          </a:p>
        </p:txBody>
      </p:sp>
      <p:sp>
        <p:nvSpPr>
          <p:cNvPr id="8294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EAAF7C-5267-4288-A8CF-4D9550DFC439}" type="slidenum">
              <a:rPr lang="pt-BR" altLang="pt-BR" smtClean="0"/>
              <a:pPr>
                <a:spcBef>
                  <a:spcPct val="0"/>
                </a:spcBef>
              </a:pPr>
              <a:t>47</a:t>
            </a:fld>
            <a:endParaRPr lang="pt-BR" altLang="pt-BR" smtClean="0"/>
          </a:p>
        </p:txBody>
      </p:sp>
    </p:spTree>
    <p:extLst>
      <p:ext uri="{BB962C8B-B14F-4D97-AF65-F5344CB8AC3E}">
        <p14:creationId xmlns:p14="http://schemas.microsoft.com/office/powerpoint/2010/main" val="3037370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a:ln/>
        </p:spPr>
      </p:sp>
      <p:sp>
        <p:nvSpPr>
          <p:cNvPr id="849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Em 1821, na 2</a:t>
            </a:r>
            <a:r>
              <a:rPr lang="pt-BR" altLang="pt-BR" u="sng" baseline="30000" smtClean="0"/>
              <a:t>a</a:t>
            </a:r>
            <a:r>
              <a:rPr lang="pt-BR" altLang="pt-BR" smtClean="0"/>
              <a:t> edição seu livro </a:t>
            </a:r>
            <a:r>
              <a:rPr lang="pt-BR" altLang="pt-BR" i="1" smtClean="0"/>
              <a:t>Précis Élémentaire de Physique</a:t>
            </a:r>
            <a:r>
              <a:rPr lang="pt-BR" altLang="pt-BR" smtClean="0"/>
              <a:t>, Biot afirmou: “[...] a ação de cada elemento </a:t>
            </a:r>
            <a:r>
              <a:rPr lang="el-GR" altLang="pt-BR" i="1" smtClean="0"/>
              <a:t>μ</a:t>
            </a:r>
            <a:r>
              <a:rPr lang="pt-BR" altLang="pt-BR" smtClean="0"/>
              <a:t> do fio oblíquo sobre cada molécula </a:t>
            </a:r>
            <a:r>
              <a:rPr lang="pt-BR" altLang="pt-BR" i="1" smtClean="0"/>
              <a:t>m</a:t>
            </a:r>
            <a:r>
              <a:rPr lang="pt-BR" altLang="pt-BR" smtClean="0"/>
              <a:t> de magnetismo austral ou boreal é inversamente proporcional ao quadrado de sua distância </a:t>
            </a:r>
            <a:r>
              <a:rPr lang="el-GR" altLang="pt-BR" i="1" smtClean="0"/>
              <a:t>μ</a:t>
            </a:r>
            <a:r>
              <a:rPr lang="pt-BR" altLang="pt-BR" i="1" smtClean="0"/>
              <a:t>m</a:t>
            </a:r>
            <a:r>
              <a:rPr lang="pt-BR" altLang="pt-BR" smtClean="0"/>
              <a:t> a essa molécula, e proporcional ao seno do ângulo </a:t>
            </a:r>
            <a:r>
              <a:rPr lang="pt-BR" altLang="pt-BR" i="1" smtClean="0"/>
              <a:t>m</a:t>
            </a:r>
            <a:r>
              <a:rPr lang="el-GR" altLang="pt-BR" i="1" smtClean="0"/>
              <a:t>μ</a:t>
            </a:r>
            <a:r>
              <a:rPr lang="pt-BR" altLang="pt-BR" i="1" smtClean="0"/>
              <a:t>M</a:t>
            </a:r>
            <a:r>
              <a:rPr lang="pt-BR" altLang="pt-BR" smtClean="0"/>
              <a:t> formado pela distância </a:t>
            </a:r>
            <a:r>
              <a:rPr lang="el-GR" altLang="pt-BR" i="1" smtClean="0"/>
              <a:t>μ</a:t>
            </a:r>
            <a:r>
              <a:rPr lang="pt-BR" altLang="pt-BR" i="1" smtClean="0"/>
              <a:t>m</a:t>
            </a:r>
            <a:r>
              <a:rPr lang="pt-BR" altLang="pt-BR" smtClean="0"/>
              <a:t> com o comprimento do fio” (In: Assis &amp; Chaib, p. 122-125). Deve-se lembrar que, desde 4 de dezembro de 1820, Ampère já havia publicado a primeira versão de sua força entre elementos de corrente que também varia com o inverso do quadrado da distância, além de depender dos ângulos entre os elementos e a reta que os une</a:t>
            </a:r>
          </a:p>
          <a:p>
            <a:pPr>
              <a:buFontTx/>
              <a:buChar char="•"/>
            </a:pPr>
            <a:r>
              <a:rPr lang="pt-BR" altLang="pt-BR" smtClean="0"/>
              <a:t> O primeiro artigo de Biot e Laplace sobre Eletromagnetismo é de 30 de outubro de 1820.</a:t>
            </a:r>
          </a:p>
          <a:p>
            <a:r>
              <a:rPr lang="pt-BR" altLang="pt-BR" smtClean="0"/>
              <a:t>Referência: ASSIS, André Koch Torres; CHAIB, João Paulo Martins de Castro. </a:t>
            </a:r>
            <a:r>
              <a:rPr lang="pt-BR" altLang="pt-BR" u="sng" smtClean="0">
                <a:hlinkClick r:id="rId3"/>
              </a:rPr>
              <a:t>Nota sobre o magnetismo da pilha de Volta – tradução comentada do primeiro artigo de Biot e Savart sobre eletromagnetismo</a:t>
            </a:r>
            <a:r>
              <a:rPr lang="pt-BR" altLang="pt-BR" smtClean="0"/>
              <a:t>. </a:t>
            </a:r>
            <a:r>
              <a:rPr lang="pt-BR" altLang="pt-BR" i="1" smtClean="0"/>
              <a:t>Cadernos de História e Filosofia da Ciência</a:t>
            </a:r>
            <a:r>
              <a:rPr lang="pt-BR" altLang="pt-BR" smtClean="0"/>
              <a:t>, série 3, 16 (2): 303-9, julho-dezembro 2006.</a:t>
            </a:r>
          </a:p>
          <a:p>
            <a:r>
              <a:rPr lang="pt-BR" altLang="pt-BR" smtClean="0"/>
              <a:t>Disponível em: </a:t>
            </a:r>
            <a:r>
              <a:rPr lang="pt-BR" altLang="pt-BR" u="sng" smtClean="0">
                <a:hlinkClick r:id="rId3"/>
              </a:rPr>
              <a:t>http://www.ifi.unicamp.br/~assis/Cad-Hist-Fil-Ci-V16-p303-309%282006%29.pdf</a:t>
            </a:r>
            <a:r>
              <a:rPr lang="pt-BR" altLang="pt-BR" smtClean="0"/>
              <a:t>. Acesso em: 27/07/2010.</a:t>
            </a:r>
          </a:p>
          <a:p>
            <a:pPr>
              <a:buFontTx/>
              <a:buChar char="•"/>
            </a:pPr>
            <a:endParaRPr lang="pt-BR" altLang="pt-BR" smtClean="0"/>
          </a:p>
        </p:txBody>
      </p:sp>
      <p:sp>
        <p:nvSpPr>
          <p:cNvPr id="849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2D8A75-5A27-483F-9D46-FF2AE53B2E5C}" type="slidenum">
              <a:rPr lang="pt-BR" altLang="pt-BR" smtClean="0"/>
              <a:pPr>
                <a:spcBef>
                  <a:spcPct val="0"/>
                </a:spcBef>
              </a:pPr>
              <a:t>48</a:t>
            </a:fld>
            <a:endParaRPr lang="pt-BR" altLang="pt-BR" smtClean="0"/>
          </a:p>
        </p:txBody>
      </p:sp>
    </p:spTree>
    <p:extLst>
      <p:ext uri="{BB962C8B-B14F-4D97-AF65-F5344CB8AC3E}">
        <p14:creationId xmlns:p14="http://schemas.microsoft.com/office/powerpoint/2010/main" val="172453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Imagem de Slide 1"/>
          <p:cNvSpPr>
            <a:spLocks noGrp="1" noRot="1" noChangeAspect="1" noTextEdit="1"/>
          </p:cNvSpPr>
          <p:nvPr>
            <p:ph type="sldImg"/>
          </p:nvPr>
        </p:nvSpPr>
        <p:spPr>
          <a:ln/>
        </p:spPr>
      </p:sp>
      <p:sp>
        <p:nvSpPr>
          <p:cNvPr id="122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Charles Augustin Coulomb (1736-1806) </a:t>
            </a:r>
          </a:p>
          <a:p>
            <a:pPr algn="just">
              <a:buFontTx/>
              <a:buChar char="•"/>
            </a:pPr>
            <a:r>
              <a:rPr lang="pt-BR" altLang="pt-BR" smtClean="0"/>
              <a:t> Por que um ímã é capaz de atrair materiais ferrosos diretamente e um canudinho só é capaz de atrair pedacinhos de papel se for atritado previamente?</a:t>
            </a:r>
          </a:p>
          <a:p>
            <a:pPr algn="just">
              <a:buFontTx/>
              <a:buChar char="•"/>
            </a:pPr>
            <a:r>
              <a:rPr lang="pt-BR" altLang="pt-BR" smtClean="0"/>
              <a:t> Por que é possível bloquear a ação elétrica e não é possível bloquear a ação magnética?</a:t>
            </a:r>
          </a:p>
          <a:p>
            <a:endParaRPr lang="pt-BR" altLang="pt-BR" smtClean="0"/>
          </a:p>
        </p:txBody>
      </p:sp>
      <p:sp>
        <p:nvSpPr>
          <p:cNvPr id="122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9D81B5-2560-4D08-81B3-BEC73F2152E1}" type="slidenum">
              <a:rPr lang="pt-BR" altLang="pt-BR" smtClean="0"/>
              <a:pPr>
                <a:spcBef>
                  <a:spcPct val="0"/>
                </a:spcBef>
              </a:pPr>
              <a:t>4</a:t>
            </a:fld>
            <a:endParaRPr lang="pt-BR" altLang="pt-BR" smtClean="0"/>
          </a:p>
        </p:txBody>
      </p:sp>
    </p:spTree>
    <p:extLst>
      <p:ext uri="{BB962C8B-B14F-4D97-AF65-F5344CB8AC3E}">
        <p14:creationId xmlns:p14="http://schemas.microsoft.com/office/powerpoint/2010/main" val="91215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Imagem de Slide 1"/>
          <p:cNvSpPr>
            <a:spLocks noGrp="1" noRot="1" noChangeAspect="1" noTextEdit="1"/>
          </p:cNvSpPr>
          <p:nvPr>
            <p:ph type="sldImg"/>
          </p:nvPr>
        </p:nvSpPr>
        <p:spPr>
          <a:ln/>
        </p:spPr>
      </p:sp>
      <p:sp>
        <p:nvSpPr>
          <p:cNvPr id="1433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Charles Augustin Coulomb (1736-1806) adotou a ideia dos dois fluidos para explicar por que um ímã, ao ser quebrado em dois, dá origem a dois novos ímãs, cada um com um par de polos, ao invés de originar dois monopolos.</a:t>
            </a:r>
          </a:p>
        </p:txBody>
      </p:sp>
      <p:sp>
        <p:nvSpPr>
          <p:cNvPr id="1434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BA3459-E3F4-45F3-80E9-E5343D1818DD}" type="slidenum">
              <a:rPr lang="pt-BR" altLang="pt-BR" smtClean="0"/>
              <a:pPr>
                <a:spcBef>
                  <a:spcPct val="0"/>
                </a:spcBef>
              </a:pPr>
              <a:t>5</a:t>
            </a:fld>
            <a:endParaRPr lang="pt-BR" altLang="pt-BR" smtClean="0"/>
          </a:p>
        </p:txBody>
      </p:sp>
    </p:spTree>
    <p:extLst>
      <p:ext uri="{BB962C8B-B14F-4D97-AF65-F5344CB8AC3E}">
        <p14:creationId xmlns:p14="http://schemas.microsoft.com/office/powerpoint/2010/main" val="269856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Imagem de Slide 1"/>
          <p:cNvSpPr>
            <a:spLocks noGrp="1" noRot="1" noChangeAspect="1" noTextEdit="1"/>
          </p:cNvSpPr>
          <p:nvPr>
            <p:ph type="sldImg"/>
          </p:nvPr>
        </p:nvSpPr>
        <p:spPr>
          <a:ln/>
        </p:spPr>
      </p:sp>
      <p:sp>
        <p:nvSpPr>
          <p:cNvPr id="163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Tx/>
              <a:buChar char="•"/>
            </a:pPr>
            <a:r>
              <a:rPr lang="pt-BR" altLang="pt-BR" smtClean="0"/>
              <a:t> </a:t>
            </a:r>
            <a:r>
              <a:rPr lang="pt-BR" altLang="pt-BR" u="sng" smtClean="0"/>
              <a:t>Referência</a:t>
            </a:r>
            <a:r>
              <a:rPr lang="pt-BR" altLang="pt-BR" smtClean="0"/>
              <a:t>: BRAGA, Marco; GUERRA, Andreia; REIS, José Claudio. O papel dos livros didáticos franceses do século XIX na construção de uma concepção dogmático-instrumental do ensino de física. </a:t>
            </a:r>
            <a:r>
              <a:rPr lang="pt-BR" altLang="pt-BR" i="1" smtClean="0"/>
              <a:t>Caderno Brasileiro de Ensino de Física</a:t>
            </a:r>
            <a:r>
              <a:rPr lang="pt-BR" altLang="pt-BR" smtClean="0"/>
              <a:t>, v. 25, n. 3, p. 507-522, dez. 2008.</a:t>
            </a:r>
          </a:p>
          <a:p>
            <a:pPr>
              <a:buFontTx/>
              <a:buChar char="•"/>
            </a:pPr>
            <a:endParaRPr lang="pt-BR" altLang="pt-BR" smtClean="0"/>
          </a:p>
        </p:txBody>
      </p:sp>
      <p:sp>
        <p:nvSpPr>
          <p:cNvPr id="163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CAAFF5-AF23-4B7A-90A6-21DB8CEFAB61}" type="slidenum">
              <a:rPr lang="pt-BR" altLang="pt-BR" smtClean="0"/>
              <a:pPr>
                <a:spcBef>
                  <a:spcPct val="0"/>
                </a:spcBef>
              </a:pPr>
              <a:t>6</a:t>
            </a:fld>
            <a:endParaRPr lang="pt-BR" altLang="pt-BR" smtClean="0"/>
          </a:p>
        </p:txBody>
      </p:sp>
    </p:spTree>
    <p:extLst>
      <p:ext uri="{BB962C8B-B14F-4D97-AF65-F5344CB8AC3E}">
        <p14:creationId xmlns:p14="http://schemas.microsoft.com/office/powerpoint/2010/main" val="17853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p:cNvSpPr>
            <a:spLocks noGrp="1" noRot="1" noChangeAspect="1" noTextEdit="1"/>
          </p:cNvSpPr>
          <p:nvPr>
            <p:ph type="sldImg"/>
          </p:nvPr>
        </p:nvSpPr>
        <p:spPr>
          <a:ln/>
        </p:spPr>
      </p:sp>
      <p:sp>
        <p:nvSpPr>
          <p:cNvPr id="184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184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2DB5A4-B391-4521-88C9-0C5C8BF25FDB}" type="slidenum">
              <a:rPr lang="pt-BR" altLang="pt-BR" smtClean="0"/>
              <a:pPr>
                <a:spcBef>
                  <a:spcPct val="0"/>
                </a:spcBef>
              </a:pPr>
              <a:t>7</a:t>
            </a:fld>
            <a:endParaRPr lang="pt-BR" altLang="pt-BR" smtClean="0"/>
          </a:p>
        </p:txBody>
      </p:sp>
    </p:spTree>
    <p:extLst>
      <p:ext uri="{BB962C8B-B14F-4D97-AF65-F5344CB8AC3E}">
        <p14:creationId xmlns:p14="http://schemas.microsoft.com/office/powerpoint/2010/main" val="6650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Imagem de Slide 1"/>
          <p:cNvSpPr>
            <a:spLocks noGrp="1" noRot="1" noChangeAspect="1" noTextEdit="1"/>
          </p:cNvSpPr>
          <p:nvPr>
            <p:ph type="sldImg"/>
          </p:nvPr>
        </p:nvSpPr>
        <p:spPr>
          <a:ln/>
        </p:spPr>
      </p:sp>
      <p:sp>
        <p:nvSpPr>
          <p:cNvPr id="2048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buFontTx/>
              <a:buChar char="•"/>
            </a:pPr>
            <a:r>
              <a:rPr lang="pt-BR" altLang="pt-BR" smtClean="0"/>
              <a:t> A palavra </a:t>
            </a:r>
            <a:r>
              <a:rPr lang="pt-BR" altLang="pt-BR" b="1" smtClean="0"/>
              <a:t>flogístico</a:t>
            </a:r>
            <a:r>
              <a:rPr lang="pt-BR" altLang="pt-BR" smtClean="0"/>
              <a:t> deriva da palavra grega “phlogios”, que significa “ígneo”.</a:t>
            </a:r>
          </a:p>
          <a:p>
            <a:pPr algn="just">
              <a:spcBef>
                <a:spcPct val="0"/>
              </a:spcBef>
              <a:buFontTx/>
              <a:buChar char="•"/>
            </a:pPr>
            <a:r>
              <a:rPr lang="pt-BR" altLang="pt-BR" smtClean="0"/>
              <a:t> De acordo com a </a:t>
            </a:r>
            <a:r>
              <a:rPr lang="pt-BR" altLang="pt-BR" b="1" smtClean="0"/>
              <a:t>teoria do flogístico</a:t>
            </a:r>
            <a:r>
              <a:rPr lang="pt-BR" altLang="pt-BR" smtClean="0"/>
              <a:t>, desenvolvida pelo químico alemão Georg Ernst Stahl (1660-1734), os materiais combustíveis, como papel, madeira, enxofre, carvão e óleos vegetais, possuíam um princípio comum inflamável presente apenas nos materiais combustíveis. Se algum material não queimasse, é porque não teria flogístico em sua composição.</a:t>
            </a:r>
          </a:p>
          <a:p>
            <a:pPr algn="just">
              <a:spcBef>
                <a:spcPct val="0"/>
              </a:spcBef>
              <a:buFontTx/>
              <a:buChar char="•"/>
            </a:pPr>
            <a:r>
              <a:rPr lang="pt-BR" altLang="pt-BR" smtClean="0"/>
              <a:t> Os metais aumentam sua massa depois da queima, de sua corrosão ou enferrujamento, isto é, sua oxidação. Segundo a teoria do flogístico, isso ocorria porque o flogístico era repelido pelo elemento terra. Assim, quanto mais flogístico um material possuísse, mais leve ele seria. Por isso, ao sofrer combustão o metal ficava mais pesado. Outro ponto que apoiava sua ideia era o fato de o óxido ter maior massa que o metal. Desse modo, ele concluiu que o metal possuía mais flogístico que o óxido. Referência: FOGAÇA, Jennifer Rocha Vargas. Teoria do Flogístico. </a:t>
            </a:r>
            <a:r>
              <a:rPr lang="pt-BR" altLang="pt-BR" i="1" smtClean="0"/>
              <a:t>Brasil Escola</a:t>
            </a:r>
            <a:r>
              <a:rPr lang="pt-BR" altLang="pt-BR" smtClean="0"/>
              <a:t>. Disponível em &lt;http://brasilescola.uol.com.br/quimica/teoria-flogistico.htm&gt;. Acesso em 02 de julho de 2017.</a:t>
            </a:r>
          </a:p>
        </p:txBody>
      </p:sp>
      <p:sp>
        <p:nvSpPr>
          <p:cNvPr id="2048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77D2B09-2E48-47D0-90DD-5C22F6F1CFDC}" type="slidenum">
              <a:rPr lang="pt-BR" altLang="pt-BR" sz="1200" smtClean="0"/>
              <a:pPr/>
              <a:t>8</a:t>
            </a:fld>
            <a:endParaRPr lang="pt-BR" altLang="pt-BR" sz="1200" smtClean="0"/>
          </a:p>
        </p:txBody>
      </p:sp>
    </p:spTree>
    <p:extLst>
      <p:ext uri="{BB962C8B-B14F-4D97-AF65-F5344CB8AC3E}">
        <p14:creationId xmlns:p14="http://schemas.microsoft.com/office/powerpoint/2010/main" val="278923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a:ln/>
        </p:spPr>
      </p:sp>
      <p:sp>
        <p:nvSpPr>
          <p:cNvPr id="2253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 </a:t>
            </a:r>
            <a:r>
              <a:rPr lang="pt-BR" altLang="pt-BR" u="sng" smtClean="0"/>
              <a:t>Referência</a:t>
            </a:r>
            <a:r>
              <a:rPr lang="pt-BR" altLang="pt-BR" smtClean="0"/>
              <a:t>: BRAGA, Marco; GUERRA, Andreia; REIS, José Claudio. O papel dos livros didáticos franceses do século XIX na construção de uma concepção dogmático-instrumental do ensino de física. </a:t>
            </a:r>
            <a:r>
              <a:rPr lang="pt-BR" altLang="pt-BR" i="1" smtClean="0"/>
              <a:t>Caderno Brasileiro de Ensino de Física</a:t>
            </a:r>
            <a:r>
              <a:rPr lang="pt-BR" altLang="pt-BR" smtClean="0"/>
              <a:t>, v. 25, n. 3, p. 507-522, dez. 2008.</a:t>
            </a:r>
          </a:p>
          <a:p>
            <a:endParaRPr lang="pt-BR" altLang="pt-BR" smtClean="0"/>
          </a:p>
        </p:txBody>
      </p:sp>
      <p:sp>
        <p:nvSpPr>
          <p:cNvPr id="2253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9F784A-DD88-420B-9D9D-C270869DB07D}" type="slidenum">
              <a:rPr lang="pt-BR" altLang="pt-BR" smtClean="0"/>
              <a:pPr>
                <a:spcBef>
                  <a:spcPct val="0"/>
                </a:spcBef>
              </a:pPr>
              <a:t>9</a:t>
            </a:fld>
            <a:endParaRPr lang="pt-BR" altLang="pt-BR" smtClean="0"/>
          </a:p>
        </p:txBody>
      </p:sp>
    </p:spTree>
    <p:extLst>
      <p:ext uri="{BB962C8B-B14F-4D97-AF65-F5344CB8AC3E}">
        <p14:creationId xmlns:p14="http://schemas.microsoft.com/office/powerpoint/2010/main" val="81811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4105"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pt-BR"/>
              <a:t>Clique para editar o estilo do título mestre</a:t>
            </a:r>
          </a:p>
        </p:txBody>
      </p:sp>
      <p:sp>
        <p:nvSpPr>
          <p:cNvPr id="4106"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pt-BR"/>
              <a:t>Clique para editar o estilo do subtítulo mestre</a:t>
            </a:r>
          </a:p>
        </p:txBody>
      </p:sp>
      <p:sp>
        <p:nvSpPr>
          <p:cNvPr id="11" name="Rectangle 11"/>
          <p:cNvSpPr>
            <a:spLocks noGrp="1" noChangeArrowheads="1"/>
          </p:cNvSpPr>
          <p:nvPr>
            <p:ph type="dt" sz="half" idx="10"/>
          </p:nvPr>
        </p:nvSpPr>
        <p:spPr/>
        <p:txBody>
          <a:bodyPr/>
          <a:lstStyle>
            <a:lvl1pPr>
              <a:defRPr/>
            </a:lvl1pPr>
          </a:lstStyle>
          <a:p>
            <a:pPr>
              <a:defRPr/>
            </a:pPr>
            <a:endParaRPr lang="pt-BR"/>
          </a:p>
        </p:txBody>
      </p:sp>
      <p:sp>
        <p:nvSpPr>
          <p:cNvPr id="12" name="Rectangle 12"/>
          <p:cNvSpPr>
            <a:spLocks noGrp="1" noChangeArrowheads="1"/>
          </p:cNvSpPr>
          <p:nvPr>
            <p:ph type="ftr" sz="quarter" idx="11"/>
          </p:nvPr>
        </p:nvSpPr>
        <p:spPr/>
        <p:txBody>
          <a:bodyPr/>
          <a:lstStyle>
            <a:lvl1pPr>
              <a:defRPr/>
            </a:lvl1pPr>
          </a:lstStyle>
          <a:p>
            <a:pPr>
              <a:defRPr/>
            </a:pPr>
            <a:endParaRPr lang="pt-B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BCEBBCF0-DC96-42BC-9AED-73598FD5F1A1}" type="slidenum">
              <a:rPr lang="pt-BR" altLang="pt-BR"/>
              <a:pPr>
                <a:defRPr/>
              </a:pPr>
              <a:t>‹nº›</a:t>
            </a:fld>
            <a:endParaRPr lang="pt-BR" altLang="pt-BR"/>
          </a:p>
        </p:txBody>
      </p:sp>
    </p:spTree>
    <p:extLst>
      <p:ext uri="{BB962C8B-B14F-4D97-AF65-F5344CB8AC3E}">
        <p14:creationId xmlns:p14="http://schemas.microsoft.com/office/powerpoint/2010/main" val="313795012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48E2D636-A533-4021-A5D5-871CB11A6757}" type="slidenum">
              <a:rPr lang="pt-BR" altLang="pt-BR"/>
              <a:pPr>
                <a:defRPr/>
              </a:pPr>
              <a:t>‹nº›</a:t>
            </a:fld>
            <a:endParaRPr lang="pt-BR" altLang="pt-BR"/>
          </a:p>
        </p:txBody>
      </p:sp>
    </p:spTree>
    <p:extLst>
      <p:ext uri="{BB962C8B-B14F-4D97-AF65-F5344CB8AC3E}">
        <p14:creationId xmlns:p14="http://schemas.microsoft.com/office/powerpoint/2010/main" val="57370171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21488" y="284163"/>
            <a:ext cx="2044700" cy="5811837"/>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284163"/>
            <a:ext cx="5983288" cy="5811837"/>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A248E638-8921-4D58-A0F6-F10E020E63ED}" type="slidenum">
              <a:rPr lang="pt-BR" altLang="pt-BR"/>
              <a:pPr>
                <a:defRPr/>
              </a:pPr>
              <a:t>‹nº›</a:t>
            </a:fld>
            <a:endParaRPr lang="pt-BR" altLang="pt-BR"/>
          </a:p>
        </p:txBody>
      </p:sp>
    </p:spTree>
    <p:extLst>
      <p:ext uri="{BB962C8B-B14F-4D97-AF65-F5344CB8AC3E}">
        <p14:creationId xmlns:p14="http://schemas.microsoft.com/office/powerpoint/2010/main" val="67203001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6482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81BB841A-AEE0-441B-90F1-F2FC3FFE8771}" type="slidenum">
              <a:rPr lang="pt-BR" altLang="pt-BR"/>
              <a:pPr>
                <a:defRPr/>
              </a:pPr>
              <a:t>‹nº›</a:t>
            </a:fld>
            <a:endParaRPr lang="pt-BR" altLang="pt-BR"/>
          </a:p>
        </p:txBody>
      </p:sp>
    </p:spTree>
    <p:extLst>
      <p:ext uri="{BB962C8B-B14F-4D97-AF65-F5344CB8AC3E}">
        <p14:creationId xmlns:p14="http://schemas.microsoft.com/office/powerpoint/2010/main" val="45709347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9050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40767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1028"/>
          <p:cNvSpPr>
            <a:spLocks noGrp="1" noChangeArrowheads="1"/>
          </p:cNvSpPr>
          <p:nvPr>
            <p:ph type="dt" sz="half" idx="10"/>
          </p:nvPr>
        </p:nvSpPr>
        <p:spPr>
          <a:ln/>
        </p:spPr>
        <p:txBody>
          <a:bodyPr/>
          <a:lstStyle>
            <a:lvl1pPr>
              <a:defRPr/>
            </a:lvl1pPr>
          </a:lstStyle>
          <a:p>
            <a:pPr>
              <a:defRPr/>
            </a:pPr>
            <a:endParaRPr lang="pt-BR"/>
          </a:p>
        </p:txBody>
      </p:sp>
      <p:sp>
        <p:nvSpPr>
          <p:cNvPr id="7" name="Rectangle 1029"/>
          <p:cNvSpPr>
            <a:spLocks noGrp="1" noChangeArrowheads="1"/>
          </p:cNvSpPr>
          <p:nvPr>
            <p:ph type="ftr" sz="quarter" idx="11"/>
          </p:nvPr>
        </p:nvSpPr>
        <p:spPr>
          <a:ln/>
        </p:spPr>
        <p:txBody>
          <a:bodyPr/>
          <a:lstStyle>
            <a:lvl1pPr>
              <a:defRPr/>
            </a:lvl1pPr>
          </a:lstStyle>
          <a:p>
            <a:pPr>
              <a:defRPr/>
            </a:pPr>
            <a:endParaRPr lang="pt-BR"/>
          </a:p>
        </p:txBody>
      </p:sp>
      <p:sp>
        <p:nvSpPr>
          <p:cNvPr id="8" name="Rectangle 1033" descr="Large confetti"/>
          <p:cNvSpPr>
            <a:spLocks noGrp="1" noChangeArrowheads="1"/>
          </p:cNvSpPr>
          <p:nvPr>
            <p:ph type="sldNum" sz="quarter" idx="12"/>
          </p:nvPr>
        </p:nvSpPr>
        <p:spPr>
          <a:ln/>
        </p:spPr>
        <p:txBody>
          <a:bodyPr/>
          <a:lstStyle>
            <a:lvl1pPr>
              <a:defRPr/>
            </a:lvl1pPr>
          </a:lstStyle>
          <a:p>
            <a:pPr>
              <a:defRPr/>
            </a:pPr>
            <a:fld id="{B83BB156-45B8-4770-BD96-FCE96A683478}" type="slidenum">
              <a:rPr lang="pt-BR" altLang="pt-BR"/>
              <a:pPr>
                <a:defRPr/>
              </a:pPr>
              <a:t>‹nº›</a:t>
            </a:fld>
            <a:endParaRPr lang="pt-BR" altLang="pt-BR"/>
          </a:p>
        </p:txBody>
      </p:sp>
    </p:spTree>
    <p:extLst>
      <p:ext uri="{BB962C8B-B14F-4D97-AF65-F5344CB8AC3E}">
        <p14:creationId xmlns:p14="http://schemas.microsoft.com/office/powerpoint/2010/main" val="7610829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F22BF2B9-5490-4727-86C8-479ED27E6AA8}" type="slidenum">
              <a:rPr lang="pt-BR" altLang="pt-BR"/>
              <a:pPr>
                <a:defRPr/>
              </a:pPr>
              <a:t>‹nº›</a:t>
            </a:fld>
            <a:endParaRPr lang="pt-BR" altLang="pt-BR"/>
          </a:p>
        </p:txBody>
      </p:sp>
    </p:spTree>
    <p:extLst>
      <p:ext uri="{BB962C8B-B14F-4D97-AF65-F5344CB8AC3E}">
        <p14:creationId xmlns:p14="http://schemas.microsoft.com/office/powerpoint/2010/main" val="119149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09531668-6905-4CD2-9D3B-281C2E689B01}" type="slidenum">
              <a:rPr lang="pt-BR" altLang="pt-BR"/>
              <a:pPr>
                <a:defRPr/>
              </a:pPr>
              <a:t>‹nº›</a:t>
            </a:fld>
            <a:endParaRPr lang="pt-BR" altLang="pt-BR"/>
          </a:p>
        </p:txBody>
      </p:sp>
    </p:spTree>
    <p:extLst>
      <p:ext uri="{BB962C8B-B14F-4D97-AF65-F5344CB8AC3E}">
        <p14:creationId xmlns:p14="http://schemas.microsoft.com/office/powerpoint/2010/main" val="341725669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A38399F0-CF5D-457B-AB0C-562A979E70EC}" type="slidenum">
              <a:rPr lang="pt-BR" altLang="pt-BR"/>
              <a:pPr>
                <a:defRPr/>
              </a:pPr>
              <a:t>‹nº›</a:t>
            </a:fld>
            <a:endParaRPr lang="pt-BR" altLang="pt-BR"/>
          </a:p>
        </p:txBody>
      </p:sp>
    </p:spTree>
    <p:extLst>
      <p:ext uri="{BB962C8B-B14F-4D97-AF65-F5344CB8AC3E}">
        <p14:creationId xmlns:p14="http://schemas.microsoft.com/office/powerpoint/2010/main" val="115880568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0AED91F6-7E77-4B63-830A-ED7E95271C88}" type="slidenum">
              <a:rPr lang="pt-BR" altLang="pt-BR"/>
              <a:pPr>
                <a:defRPr/>
              </a:pPr>
              <a:t>‹nº›</a:t>
            </a:fld>
            <a:endParaRPr lang="pt-BR" altLang="pt-BR"/>
          </a:p>
        </p:txBody>
      </p:sp>
    </p:spTree>
    <p:extLst>
      <p:ext uri="{BB962C8B-B14F-4D97-AF65-F5344CB8AC3E}">
        <p14:creationId xmlns:p14="http://schemas.microsoft.com/office/powerpoint/2010/main" val="278367190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28"/>
          <p:cNvSpPr>
            <a:spLocks noGrp="1" noChangeArrowheads="1"/>
          </p:cNvSpPr>
          <p:nvPr>
            <p:ph type="dt" sz="half" idx="10"/>
          </p:nvPr>
        </p:nvSpPr>
        <p:spPr>
          <a:ln/>
        </p:spPr>
        <p:txBody>
          <a:bodyPr/>
          <a:lstStyle>
            <a:lvl1pPr>
              <a:defRPr/>
            </a:lvl1pPr>
          </a:lstStyle>
          <a:p>
            <a:pPr>
              <a:defRPr/>
            </a:pPr>
            <a:endParaRPr lang="pt-BR"/>
          </a:p>
        </p:txBody>
      </p:sp>
      <p:sp>
        <p:nvSpPr>
          <p:cNvPr id="8" name="Rectangle 1029"/>
          <p:cNvSpPr>
            <a:spLocks noGrp="1" noChangeArrowheads="1"/>
          </p:cNvSpPr>
          <p:nvPr>
            <p:ph type="ftr" sz="quarter" idx="11"/>
          </p:nvPr>
        </p:nvSpPr>
        <p:spPr>
          <a:ln/>
        </p:spPr>
        <p:txBody>
          <a:bodyPr/>
          <a:lstStyle>
            <a:lvl1pPr>
              <a:defRPr/>
            </a:lvl1pPr>
          </a:lstStyle>
          <a:p>
            <a:pPr>
              <a:defRPr/>
            </a:pPr>
            <a:endParaRPr lang="pt-BR"/>
          </a:p>
        </p:txBody>
      </p:sp>
      <p:sp>
        <p:nvSpPr>
          <p:cNvPr id="9" name="Rectangle 1033" descr="Large confetti"/>
          <p:cNvSpPr>
            <a:spLocks noGrp="1" noChangeArrowheads="1"/>
          </p:cNvSpPr>
          <p:nvPr>
            <p:ph type="sldNum" sz="quarter" idx="12"/>
          </p:nvPr>
        </p:nvSpPr>
        <p:spPr>
          <a:ln/>
        </p:spPr>
        <p:txBody>
          <a:bodyPr/>
          <a:lstStyle>
            <a:lvl1pPr>
              <a:defRPr/>
            </a:lvl1pPr>
          </a:lstStyle>
          <a:p>
            <a:pPr>
              <a:defRPr/>
            </a:pPr>
            <a:fld id="{AB7887BE-91E8-4F2B-A915-A840BA7D8C3B}" type="slidenum">
              <a:rPr lang="pt-BR" altLang="pt-BR"/>
              <a:pPr>
                <a:defRPr/>
              </a:pPr>
              <a:t>‹nº›</a:t>
            </a:fld>
            <a:endParaRPr lang="pt-BR" altLang="pt-BR"/>
          </a:p>
        </p:txBody>
      </p:sp>
    </p:spTree>
    <p:extLst>
      <p:ext uri="{BB962C8B-B14F-4D97-AF65-F5344CB8AC3E}">
        <p14:creationId xmlns:p14="http://schemas.microsoft.com/office/powerpoint/2010/main" val="360573062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28"/>
          <p:cNvSpPr>
            <a:spLocks noGrp="1" noChangeArrowheads="1"/>
          </p:cNvSpPr>
          <p:nvPr>
            <p:ph type="dt" sz="half" idx="10"/>
          </p:nvPr>
        </p:nvSpPr>
        <p:spPr>
          <a:ln/>
        </p:spPr>
        <p:txBody>
          <a:bodyPr/>
          <a:lstStyle>
            <a:lvl1pPr>
              <a:defRPr/>
            </a:lvl1pPr>
          </a:lstStyle>
          <a:p>
            <a:pPr>
              <a:defRPr/>
            </a:pPr>
            <a:endParaRPr lang="pt-BR"/>
          </a:p>
        </p:txBody>
      </p:sp>
      <p:sp>
        <p:nvSpPr>
          <p:cNvPr id="4" name="Rectangle 1029"/>
          <p:cNvSpPr>
            <a:spLocks noGrp="1" noChangeArrowheads="1"/>
          </p:cNvSpPr>
          <p:nvPr>
            <p:ph type="ftr" sz="quarter" idx="11"/>
          </p:nvPr>
        </p:nvSpPr>
        <p:spPr>
          <a:ln/>
        </p:spPr>
        <p:txBody>
          <a:bodyPr/>
          <a:lstStyle>
            <a:lvl1pPr>
              <a:defRPr/>
            </a:lvl1pPr>
          </a:lstStyle>
          <a:p>
            <a:pPr>
              <a:defRPr/>
            </a:pPr>
            <a:endParaRPr lang="pt-BR"/>
          </a:p>
        </p:txBody>
      </p:sp>
      <p:sp>
        <p:nvSpPr>
          <p:cNvPr id="5" name="Rectangle 1033" descr="Large confetti"/>
          <p:cNvSpPr>
            <a:spLocks noGrp="1" noChangeArrowheads="1"/>
          </p:cNvSpPr>
          <p:nvPr>
            <p:ph type="sldNum" sz="quarter" idx="12"/>
          </p:nvPr>
        </p:nvSpPr>
        <p:spPr>
          <a:ln/>
        </p:spPr>
        <p:txBody>
          <a:bodyPr/>
          <a:lstStyle>
            <a:lvl1pPr>
              <a:defRPr/>
            </a:lvl1pPr>
          </a:lstStyle>
          <a:p>
            <a:pPr>
              <a:defRPr/>
            </a:pPr>
            <a:fld id="{0B63685D-1D19-4B47-9E96-0C4BD6C7098F}" type="slidenum">
              <a:rPr lang="pt-BR" altLang="pt-BR"/>
              <a:pPr>
                <a:defRPr/>
              </a:pPr>
              <a:t>‹nº›</a:t>
            </a:fld>
            <a:endParaRPr lang="pt-BR" altLang="pt-BR"/>
          </a:p>
        </p:txBody>
      </p:sp>
    </p:spTree>
    <p:extLst>
      <p:ext uri="{BB962C8B-B14F-4D97-AF65-F5344CB8AC3E}">
        <p14:creationId xmlns:p14="http://schemas.microsoft.com/office/powerpoint/2010/main" val="327646679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pt-BR"/>
          </a:p>
        </p:txBody>
      </p:sp>
      <p:sp>
        <p:nvSpPr>
          <p:cNvPr id="3" name="Rectangle 1029"/>
          <p:cNvSpPr>
            <a:spLocks noGrp="1" noChangeArrowheads="1"/>
          </p:cNvSpPr>
          <p:nvPr>
            <p:ph type="ftr" sz="quarter" idx="11"/>
          </p:nvPr>
        </p:nvSpPr>
        <p:spPr>
          <a:ln/>
        </p:spPr>
        <p:txBody>
          <a:bodyPr/>
          <a:lstStyle>
            <a:lvl1pPr>
              <a:defRPr/>
            </a:lvl1pPr>
          </a:lstStyle>
          <a:p>
            <a:pPr>
              <a:defRPr/>
            </a:pPr>
            <a:endParaRPr lang="pt-BR"/>
          </a:p>
        </p:txBody>
      </p:sp>
      <p:sp>
        <p:nvSpPr>
          <p:cNvPr id="4" name="Rectangle 1033" descr="Large confetti"/>
          <p:cNvSpPr>
            <a:spLocks noGrp="1" noChangeArrowheads="1"/>
          </p:cNvSpPr>
          <p:nvPr>
            <p:ph type="sldNum" sz="quarter" idx="12"/>
          </p:nvPr>
        </p:nvSpPr>
        <p:spPr>
          <a:ln/>
        </p:spPr>
        <p:txBody>
          <a:bodyPr/>
          <a:lstStyle>
            <a:lvl1pPr>
              <a:defRPr/>
            </a:lvl1pPr>
          </a:lstStyle>
          <a:p>
            <a:pPr>
              <a:defRPr/>
            </a:pPr>
            <a:fld id="{97CAA19B-BDA9-4723-A2A7-63C48652879D}" type="slidenum">
              <a:rPr lang="pt-BR" altLang="pt-BR"/>
              <a:pPr>
                <a:defRPr/>
              </a:pPr>
              <a:t>‹nº›</a:t>
            </a:fld>
            <a:endParaRPr lang="pt-BR" altLang="pt-BR"/>
          </a:p>
        </p:txBody>
      </p:sp>
    </p:spTree>
    <p:extLst>
      <p:ext uri="{BB962C8B-B14F-4D97-AF65-F5344CB8AC3E}">
        <p14:creationId xmlns:p14="http://schemas.microsoft.com/office/powerpoint/2010/main" val="421606437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27E39BE9-51D7-446E-8C84-56F39705B479}" type="slidenum">
              <a:rPr lang="pt-BR" altLang="pt-BR"/>
              <a:pPr>
                <a:defRPr/>
              </a:pPr>
              <a:t>‹nº›</a:t>
            </a:fld>
            <a:endParaRPr lang="pt-BR" altLang="pt-BR"/>
          </a:p>
        </p:txBody>
      </p:sp>
    </p:spTree>
    <p:extLst>
      <p:ext uri="{BB962C8B-B14F-4D97-AF65-F5344CB8AC3E}">
        <p14:creationId xmlns:p14="http://schemas.microsoft.com/office/powerpoint/2010/main" val="91781044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59791F8B-F9DF-4BF3-AFEC-53DFFB4533E3}" type="slidenum">
              <a:rPr lang="pt-BR" altLang="pt-BR"/>
              <a:pPr>
                <a:defRPr/>
              </a:pPr>
              <a:t>‹nº›</a:t>
            </a:fld>
            <a:endParaRPr lang="pt-BR" altLang="pt-BR"/>
          </a:p>
        </p:txBody>
      </p:sp>
    </p:spTree>
    <p:extLst>
      <p:ext uri="{BB962C8B-B14F-4D97-AF65-F5344CB8AC3E}">
        <p14:creationId xmlns:p14="http://schemas.microsoft.com/office/powerpoint/2010/main" val="58370326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1026"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smtClean="0"/>
              <a:t>Clique para editar o estilo do título mestre</a:t>
            </a:r>
          </a:p>
        </p:txBody>
      </p:sp>
      <p:sp>
        <p:nvSpPr>
          <p:cNvPr id="1027" name="Rectangle 1027"/>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pt-BR"/>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pt-BR"/>
          </a:p>
        </p:txBody>
      </p:sp>
      <p:sp>
        <p:nvSpPr>
          <p:cNvPr id="1030" name="Rectangle 1030"/>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1" name="Rectangle 1031"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2" name="Rectangle 1032"/>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3081" name="Rectangle 1033"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solidFill>
                  <a:schemeClr val="bg1"/>
                </a:solidFill>
              </a:defRPr>
            </a:lvl1pPr>
          </a:lstStyle>
          <a:p>
            <a:pPr>
              <a:defRPr/>
            </a:pPr>
            <a:fld id="{3B9D7844-15D7-4541-97B2-B524CD8A13DE}"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4720"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Lst>
  <p:transition spd="slow"/>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images.google.com.br/imgres?imgurl=http://www.jhu.edu/~phil/kant-hegelconference/kant.jpeg&amp;imgrefurl=http://www.jhu.edu/~phil/kant-hegelconference/main.htm&amp;h=851&amp;w=686&amp;sz=319&amp;tbnid=8Aa-HkaG4x4J:&amp;tbnh=143&amp;tbnw=116&amp;start=1&amp;prev=/images?q=kant&amp;hl=pt-BR&amp;lr=&amp;ie=UTF-8&amp;sa=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hyperlink" Target="http://images.google.com.br/imgres?imgurl=http://napoleon.gery.pl/odkrycia/oersted.jpg&amp;imgrefurl=http://napoleon.gery.pl/odkrycia/oersted.php&amp;h=254&amp;w=175&amp;sz=7&amp;tbnid=HSDxvSuEHccJ:&amp;tbnh=105&amp;tbnw=73&amp;start=4&amp;prev=/images?q=oersted&amp;hl=pt-BR&amp;lr=&amp;ie=UTF-8&amp;sa=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images.google.com.br/imgres?imgurl=http://www.allthesky.com/atmosphere/big/lightning-b.jpg&amp;imgrefurl=http://www.allthesky.com/atmosphere/lightning.html&amp;h=1024&amp;w=675&amp;sz=124&amp;tbnid=4YaKyuspfJcJ:&amp;tbnh=148&amp;tbnw=98&amp;start=7&amp;prev=/images?q=lightning&amp;hl=pt-BR&amp;lr=&amp;ie=UTF-8&amp;sa=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C:\Users\juliana\Desktop\02.08.2016%20-%20Pasta%20Daniel%20-%2012.08.2015\Doutorado%20-%2011.09.2014\Drake_Adam_FOP_Podcast%20Galvanometerm4v%20-%201.50-2.25%20-%202.40-3.10.mp4" TargetMode="External"/><Relationship Id="rId1" Type="http://schemas.openxmlformats.org/officeDocument/2006/relationships/video" Target="NULL" TargetMode="External"/><Relationship Id="rId5" Type="http://schemas.openxmlformats.org/officeDocument/2006/relationships/image" Target="../media/image2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5.bin"/><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2.bin"/><Relationship Id="rId10" Type="http://schemas.openxmlformats.org/officeDocument/2006/relationships/image" Target="../media/image10.wmf"/><Relationship Id="rId4" Type="http://schemas.openxmlformats.org/officeDocument/2006/relationships/image" Target="../media/image2.png"/><Relationship Id="rId9"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75B6F83-2EBD-495C-A2A9-DED538DC244D}" type="slidenum">
              <a:rPr lang="pt-BR" altLang="pt-BR" sz="1400" smtClean="0">
                <a:solidFill>
                  <a:schemeClr val="bg1"/>
                </a:solidFill>
              </a:rPr>
              <a:pPr>
                <a:spcBef>
                  <a:spcPct val="0"/>
                </a:spcBef>
                <a:buSzTx/>
                <a:buFontTx/>
                <a:buNone/>
              </a:pPr>
              <a:t>1</a:t>
            </a:fld>
            <a:endParaRPr lang="pt-BR" altLang="pt-BR" sz="1400" smtClean="0">
              <a:solidFill>
                <a:schemeClr val="bg1"/>
              </a:solidFill>
            </a:endParaRPr>
          </a:p>
        </p:txBody>
      </p:sp>
      <p:sp>
        <p:nvSpPr>
          <p:cNvPr id="5123" name="Rectangle 5"/>
          <p:cNvSpPr>
            <a:spLocks noGrp="1" noChangeArrowheads="1"/>
          </p:cNvSpPr>
          <p:nvPr>
            <p:ph type="body" sz="half" idx="2"/>
          </p:nvPr>
        </p:nvSpPr>
        <p:spPr>
          <a:xfrm>
            <a:off x="34925" y="6246813"/>
            <a:ext cx="2809875" cy="444500"/>
          </a:xfrm>
        </p:spPr>
        <p:txBody>
          <a:bodyPr/>
          <a:lstStyle/>
          <a:p>
            <a:pPr algn="ctr" eaLnBrk="1" hangingPunct="1">
              <a:lnSpc>
                <a:spcPct val="80000"/>
              </a:lnSpc>
              <a:spcBef>
                <a:spcPct val="0"/>
              </a:spcBef>
              <a:buClr>
                <a:schemeClr val="bg1"/>
              </a:buClr>
              <a:buSzTx/>
              <a:buFontTx/>
              <a:buNone/>
            </a:pPr>
            <a:r>
              <a:rPr lang="pt-BR" altLang="pt-BR" sz="2000" b="1" smtClean="0"/>
              <a:t>Prof. Daniel Gardelli</a:t>
            </a:r>
          </a:p>
        </p:txBody>
      </p:sp>
      <p:sp>
        <p:nvSpPr>
          <p:cNvPr id="5124" name="Text Box 7"/>
          <p:cNvSpPr txBox="1">
            <a:spLocks noChangeArrowheads="1"/>
          </p:cNvSpPr>
          <p:nvPr/>
        </p:nvSpPr>
        <p:spPr bwMode="auto">
          <a:xfrm>
            <a:off x="1042988" y="257175"/>
            <a:ext cx="6913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SzTx/>
              <a:buFontTx/>
              <a:buNone/>
            </a:pPr>
            <a:r>
              <a:rPr lang="pt-BR" altLang="pt-BR" sz="2400" b="1"/>
              <a:t>UNIVERSIDADE ESTADUAL DE MARINGÁ</a:t>
            </a:r>
          </a:p>
          <a:p>
            <a:pPr algn="ctr" eaLnBrk="1" hangingPunct="1">
              <a:lnSpc>
                <a:spcPct val="120000"/>
              </a:lnSpc>
              <a:spcBef>
                <a:spcPct val="0"/>
              </a:spcBef>
              <a:buSzTx/>
              <a:buFontTx/>
              <a:buNone/>
            </a:pPr>
            <a:r>
              <a:rPr lang="pt-BR" altLang="pt-BR" sz="2400" b="1"/>
              <a:t>DEPARTAMENTO DE FÍSICA</a:t>
            </a:r>
          </a:p>
        </p:txBody>
      </p:sp>
      <p:sp>
        <p:nvSpPr>
          <p:cNvPr id="5125" name="Rectangle 9"/>
          <p:cNvSpPr>
            <a:spLocks noChangeArrowheads="1"/>
          </p:cNvSpPr>
          <p:nvPr/>
        </p:nvSpPr>
        <p:spPr bwMode="auto">
          <a:xfrm>
            <a:off x="0" y="3028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5126" name="Text Box 11"/>
          <p:cNvSpPr txBox="1">
            <a:spLocks noChangeArrowheads="1"/>
          </p:cNvSpPr>
          <p:nvPr/>
        </p:nvSpPr>
        <p:spPr bwMode="auto">
          <a:xfrm>
            <a:off x="179388" y="1844675"/>
            <a:ext cx="8785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600" b="1"/>
              <a:t>A ORIGEM DO ELETROMAGNETISMO</a:t>
            </a:r>
          </a:p>
          <a:p>
            <a:pPr algn="ctr" eaLnBrk="1" hangingPunct="1">
              <a:spcBef>
                <a:spcPct val="0"/>
              </a:spcBef>
              <a:buSzTx/>
              <a:buFontTx/>
              <a:buNone/>
            </a:pPr>
            <a:r>
              <a:rPr lang="pt-BR" altLang="pt-BR" sz="2600" b="1"/>
              <a:t>E SUAS INTERPRETAÇÕES</a:t>
            </a:r>
            <a:endParaRPr lang="pt-BR" altLang="pt-BR" sz="2800" b="1"/>
          </a:p>
        </p:txBody>
      </p:sp>
      <p:graphicFrame>
        <p:nvGraphicFramePr>
          <p:cNvPr id="5127" name="Object 14"/>
          <p:cNvGraphicFramePr>
            <a:graphicFrameLocks noGrp="1" noChangeAspect="1"/>
          </p:cNvGraphicFramePr>
          <p:nvPr>
            <p:ph sz="half" idx="1"/>
          </p:nvPr>
        </p:nvGraphicFramePr>
        <p:xfrm>
          <a:off x="7902575" y="333375"/>
          <a:ext cx="917575" cy="903288"/>
        </p:xfrm>
        <a:graphic>
          <a:graphicData uri="http://schemas.openxmlformats.org/presentationml/2006/ole">
            <mc:AlternateContent xmlns:mc="http://schemas.openxmlformats.org/markup-compatibility/2006">
              <mc:Choice xmlns:v="urn:schemas-microsoft-com:vml" Requires="v">
                <p:oleObj spid="_x0000_s5154" r:id="rId5" imgW="2199132" imgH="2164385" progId="CDraw5">
                  <p:embed/>
                </p:oleObj>
              </mc:Choice>
              <mc:Fallback>
                <p:oleObj r:id="rId5" imgW="2199132" imgH="2164385" progId="CDraw5">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575" y="333375"/>
                        <a:ext cx="917575"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8" name="Imagem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2852738"/>
            <a:ext cx="4824413" cy="3167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815B486-2C5A-44BD-9B8B-CC164494D7DA}" type="slidenum">
              <a:rPr lang="pt-BR" altLang="pt-BR" sz="1400" smtClean="0">
                <a:solidFill>
                  <a:schemeClr val="bg1"/>
                </a:solidFill>
              </a:rPr>
              <a:pPr>
                <a:spcBef>
                  <a:spcPct val="0"/>
                </a:spcBef>
                <a:buSzTx/>
                <a:buFontTx/>
                <a:buNone/>
              </a:pPr>
              <a:t>10</a:t>
            </a:fld>
            <a:endParaRPr lang="pt-BR" altLang="pt-BR" sz="1400" smtClean="0">
              <a:solidFill>
                <a:schemeClr val="bg1"/>
              </a:solidFill>
            </a:endParaRPr>
          </a:p>
        </p:txBody>
      </p:sp>
      <p:sp>
        <p:nvSpPr>
          <p:cNvPr id="23555" name="Retângulo 2"/>
          <p:cNvSpPr>
            <a:spLocks noChangeArrowheads="1"/>
          </p:cNvSpPr>
          <p:nvPr/>
        </p:nvSpPr>
        <p:spPr bwMode="auto">
          <a:xfrm>
            <a:off x="1331913" y="52070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O PROGRAMA DE PESQUISA LAPLACIANO</a:t>
            </a:r>
          </a:p>
        </p:txBody>
      </p:sp>
      <p:sp>
        <p:nvSpPr>
          <p:cNvPr id="5" name="CaixaDeTexto 3"/>
          <p:cNvSpPr txBox="1">
            <a:spLocks noChangeArrowheads="1"/>
          </p:cNvSpPr>
          <p:nvPr/>
        </p:nvSpPr>
        <p:spPr bwMode="auto">
          <a:xfrm>
            <a:off x="107950" y="4852988"/>
            <a:ext cx="892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Em particular, para Laplace, haveria um equilíbrio, em nível molecular, entre forças atrativas de natureza gravitacional e forças repulsivas associadas ao calor.</a:t>
            </a:r>
          </a:p>
        </p:txBody>
      </p:sp>
      <p:sp>
        <p:nvSpPr>
          <p:cNvPr id="23557" name="CaixaDeTexto 3"/>
          <p:cNvSpPr txBox="1">
            <a:spLocks noChangeArrowheads="1"/>
          </p:cNvSpPr>
          <p:nvPr/>
        </p:nvSpPr>
        <p:spPr bwMode="auto">
          <a:xfrm>
            <a:off x="107950" y="3125788"/>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Acreditava-se que as moléculas constituintes de cada fluido repeliam-se mutuamente, mas que eram atraídas pela matéria ponderável. No entanto, </a:t>
            </a:r>
            <a:r>
              <a:rPr lang="pt-BR" altLang="pt-BR" sz="2800" i="1"/>
              <a:t>não poderia haver qualquer interação entre dois fluidos imponderáveis diferentes</a:t>
            </a:r>
            <a:r>
              <a:rPr lang="pt-BR" altLang="pt-BR" sz="2800"/>
              <a:t>.</a:t>
            </a:r>
          </a:p>
        </p:txBody>
      </p:sp>
      <p:sp>
        <p:nvSpPr>
          <p:cNvPr id="23558" name="CaixaDeTexto 3"/>
          <p:cNvSpPr txBox="1">
            <a:spLocks noChangeArrowheads="1"/>
          </p:cNvSpPr>
          <p:nvPr/>
        </p:nvSpPr>
        <p:spPr bwMode="auto">
          <a:xfrm>
            <a:off x="107950" y="1827213"/>
            <a:ext cx="89281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Pressupunha-se a existência de forças intermoleculares agindo entre as partículas constituintes dos corpos e as partículas constituintes dos fluidos imponderáveis.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100BEB6-6086-4435-938A-0D29DAE078AC}" type="slidenum">
              <a:rPr lang="pt-BR" altLang="pt-BR" sz="1400" smtClean="0">
                <a:solidFill>
                  <a:schemeClr val="bg1"/>
                </a:solidFill>
              </a:rPr>
              <a:pPr>
                <a:spcBef>
                  <a:spcPct val="0"/>
                </a:spcBef>
                <a:buSzTx/>
                <a:buFontTx/>
                <a:buNone/>
              </a:pPr>
              <a:t>11</a:t>
            </a:fld>
            <a:endParaRPr lang="pt-BR" altLang="pt-BR" sz="1400" smtClean="0">
              <a:solidFill>
                <a:schemeClr val="bg1"/>
              </a:solidFill>
            </a:endParaRPr>
          </a:p>
        </p:txBody>
      </p:sp>
      <p:sp>
        <p:nvSpPr>
          <p:cNvPr id="24579" name="Retângulo 2"/>
          <p:cNvSpPr>
            <a:spLocks noChangeArrowheads="1"/>
          </p:cNvSpPr>
          <p:nvPr/>
        </p:nvSpPr>
        <p:spPr bwMode="auto">
          <a:xfrm>
            <a:off x="1709738" y="530225"/>
            <a:ext cx="595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INFLUÊNCIA NEWTONIANA</a:t>
            </a:r>
          </a:p>
        </p:txBody>
      </p:sp>
      <p:sp>
        <p:nvSpPr>
          <p:cNvPr id="95237" name="CaixaDeTexto 4"/>
          <p:cNvSpPr txBox="1">
            <a:spLocks noChangeArrowheads="1"/>
          </p:cNvSpPr>
          <p:nvPr/>
        </p:nvSpPr>
        <p:spPr bwMode="auto">
          <a:xfrm>
            <a:off x="468313" y="3063875"/>
            <a:ext cx="85185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 agora poderíamos acrescentar alguma coisa concernente a um certo espírito muito sutil que penetra e fica escondido em todos os corpos grandes, por cuja força e ação as partículas dos corpos atraem-se umas às outras quando se encontram a distâncias próximas e se unem se estão contíguas.</a:t>
            </a:r>
            <a:endParaRPr lang="pt-BR" altLang="pt-BR" sz="2600" u="sng"/>
          </a:p>
        </p:txBody>
      </p:sp>
      <p:sp>
        <p:nvSpPr>
          <p:cNvPr id="5" name="CaixaDeTexto 4"/>
          <p:cNvSpPr txBox="1">
            <a:spLocks noChangeArrowheads="1"/>
          </p:cNvSpPr>
          <p:nvPr/>
        </p:nvSpPr>
        <p:spPr bwMode="auto">
          <a:xfrm>
            <a:off x="468313" y="5013325"/>
            <a:ext cx="8518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 os corpos elétricos operam a distâncias maiores, tanto repelindo quanto atraindo os corpúsculos vizinhos.</a:t>
            </a:r>
            <a:endParaRPr lang="pt-BR" altLang="pt-BR" sz="2600" u="sng"/>
          </a:p>
        </p:txBody>
      </p:sp>
      <p:sp>
        <p:nvSpPr>
          <p:cNvPr id="6" name="CaixaDeTexto 5"/>
          <p:cNvSpPr txBox="1">
            <a:spLocks noChangeArrowheads="1"/>
          </p:cNvSpPr>
          <p:nvPr/>
        </p:nvSpPr>
        <p:spPr bwMode="auto">
          <a:xfrm>
            <a:off x="468313" y="5776913"/>
            <a:ext cx="8518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 a luz é emitida, refletida, refratada, infletida e aquece os corpos.” [</a:t>
            </a:r>
            <a:r>
              <a:rPr lang="pt-BR" altLang="pt-BR" sz="2600" i="1"/>
              <a:t>cont.</a:t>
            </a:r>
            <a:r>
              <a:rPr lang="pt-BR" altLang="pt-BR" sz="2600"/>
              <a:t>] </a:t>
            </a:r>
            <a:endParaRPr lang="pt-BR" altLang="pt-BR" sz="2600" u="sng"/>
          </a:p>
        </p:txBody>
      </p:sp>
      <p:sp>
        <p:nvSpPr>
          <p:cNvPr id="7" name="CaixaDeTexto 3"/>
          <p:cNvSpPr txBox="1">
            <a:spLocks noChangeArrowheads="1"/>
          </p:cNvSpPr>
          <p:nvPr/>
        </p:nvSpPr>
        <p:spPr bwMode="auto">
          <a:xfrm>
            <a:off x="179388" y="1755775"/>
            <a:ext cx="87852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 próprio Newton já havia sugerido a ideia central do programa laplaciano. No escólio geral do livro III do </a:t>
            </a:r>
            <a:r>
              <a:rPr lang="pt-BR" altLang="pt-BR" sz="2800" i="1"/>
              <a:t>Principia</a:t>
            </a:r>
            <a:r>
              <a:rPr lang="pt-BR" altLang="pt-BR" sz="2800"/>
              <a:t>, pode-se ler: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D790E89-9778-43F6-9B36-7C19CBE67CBA}" type="slidenum">
              <a:rPr lang="pt-BR" altLang="pt-BR" sz="1400" smtClean="0">
                <a:solidFill>
                  <a:schemeClr val="bg1"/>
                </a:solidFill>
              </a:rPr>
              <a:pPr>
                <a:spcBef>
                  <a:spcPct val="0"/>
                </a:spcBef>
                <a:buSzTx/>
                <a:buFontTx/>
                <a:buNone/>
              </a:pPr>
              <a:t>12</a:t>
            </a:fld>
            <a:endParaRPr lang="pt-BR" altLang="pt-BR" sz="1400" smtClean="0">
              <a:solidFill>
                <a:schemeClr val="bg1"/>
              </a:solidFill>
            </a:endParaRPr>
          </a:p>
        </p:txBody>
      </p:sp>
      <p:sp>
        <p:nvSpPr>
          <p:cNvPr id="26627" name="Retângulo 2"/>
          <p:cNvSpPr>
            <a:spLocks noChangeArrowheads="1"/>
          </p:cNvSpPr>
          <p:nvPr/>
        </p:nvSpPr>
        <p:spPr bwMode="auto">
          <a:xfrm>
            <a:off x="1709738" y="530225"/>
            <a:ext cx="595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INFLUÊNCIA NEWTONIANA</a:t>
            </a:r>
          </a:p>
        </p:txBody>
      </p:sp>
      <p:sp>
        <p:nvSpPr>
          <p:cNvPr id="26628" name="CaixaDeTexto 4"/>
          <p:cNvSpPr txBox="1">
            <a:spLocks noChangeArrowheads="1"/>
          </p:cNvSpPr>
          <p:nvPr/>
        </p:nvSpPr>
        <p:spPr bwMode="auto">
          <a:xfrm>
            <a:off x="407988" y="1773238"/>
            <a:ext cx="85566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 toda sensação é excitada e os membros dos corpos animais movem-se ao comando da vontade, propagada pelas vibrações deste espírito ao longo dos filamentos sólidos dos nervos, a partir dos órgãos sensoriais externos até o cérebro e do cérebro aos músculos.</a:t>
            </a:r>
          </a:p>
        </p:txBody>
      </p:sp>
      <p:sp>
        <p:nvSpPr>
          <p:cNvPr id="6" name="CaixaDeTexto 4"/>
          <p:cNvSpPr txBox="1">
            <a:spLocks noChangeArrowheads="1"/>
          </p:cNvSpPr>
          <p:nvPr/>
        </p:nvSpPr>
        <p:spPr bwMode="auto">
          <a:xfrm>
            <a:off x="407988" y="3716338"/>
            <a:ext cx="85566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Mas estas são coisas que não podem ser explicadas em poucas palavras.</a:t>
            </a:r>
          </a:p>
        </p:txBody>
      </p:sp>
      <p:sp>
        <p:nvSpPr>
          <p:cNvPr id="7" name="CaixaDeTexto 4"/>
          <p:cNvSpPr txBox="1">
            <a:spLocks noChangeArrowheads="1"/>
          </p:cNvSpPr>
          <p:nvPr/>
        </p:nvSpPr>
        <p:spPr bwMode="auto">
          <a:xfrm>
            <a:off x="407988" y="4503738"/>
            <a:ext cx="855662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Também não dispomos de uma quantidade suficiente de experiências que é necessária para determinar com precisão e demonstrar mediante que leis opera este espírito elétrico e elástico.” (NEWTON, </a:t>
            </a:r>
            <a:r>
              <a:rPr lang="pt-BR" altLang="pt-BR" sz="2600" i="1"/>
              <a:t>Principia</a:t>
            </a:r>
            <a:r>
              <a:rPr lang="pt-BR" altLang="pt-BR" sz="2600"/>
              <a:t>, Livro III, Escólio Geral, p. 331-332).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900F7AC-9DA6-41B7-ACB2-7EC475B04790}" type="slidenum">
              <a:rPr lang="pt-BR" altLang="pt-BR" sz="1400" smtClean="0">
                <a:solidFill>
                  <a:schemeClr val="bg1"/>
                </a:solidFill>
              </a:rPr>
              <a:pPr>
                <a:spcBef>
                  <a:spcPct val="0"/>
                </a:spcBef>
                <a:buSzTx/>
                <a:buFontTx/>
                <a:buNone/>
              </a:pPr>
              <a:t>13</a:t>
            </a:fld>
            <a:endParaRPr lang="pt-BR" altLang="pt-BR" sz="1400" smtClean="0">
              <a:solidFill>
                <a:schemeClr val="bg1"/>
              </a:solidFill>
            </a:endParaRPr>
          </a:p>
        </p:txBody>
      </p:sp>
      <p:sp>
        <p:nvSpPr>
          <p:cNvPr id="28675" name="Rectangle 2" descr="Large confetti"/>
          <p:cNvSpPr>
            <a:spLocks noGrp="1" noChangeArrowheads="1"/>
          </p:cNvSpPr>
          <p:nvPr>
            <p:ph type="title"/>
          </p:nvPr>
        </p:nvSpPr>
        <p:spPr>
          <a:xfrm>
            <a:off x="1476375" y="188913"/>
            <a:ext cx="5832475" cy="1152525"/>
          </a:xfrm>
        </p:spPr>
        <p:txBody>
          <a:bodyPr/>
          <a:lstStyle/>
          <a:p>
            <a:pPr algn="ctr"/>
            <a:r>
              <a:rPr lang="pt-BR" altLang="pt-BR" sz="2400" b="1" smtClean="0"/>
              <a:t>KANT E AS</a:t>
            </a:r>
            <a:br>
              <a:rPr lang="pt-BR" altLang="pt-BR" sz="2400" b="1" smtClean="0"/>
            </a:br>
            <a:r>
              <a:rPr lang="pt-BR" altLang="pt-BR" sz="2400" b="1" smtClean="0"/>
              <a:t> FORÇAS FUNDAMENTAIS</a:t>
            </a:r>
            <a:br>
              <a:rPr lang="pt-BR" altLang="pt-BR" sz="2400" b="1" smtClean="0"/>
            </a:br>
            <a:r>
              <a:rPr lang="pt-BR" altLang="pt-BR" sz="2400" b="1" smtClean="0"/>
              <a:t>1786</a:t>
            </a:r>
          </a:p>
        </p:txBody>
      </p:sp>
      <p:pic>
        <p:nvPicPr>
          <p:cNvPr id="28676" name="Picture 5" descr="kan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438" y="44450"/>
            <a:ext cx="11461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ixaDeTexto 5"/>
          <p:cNvSpPr txBox="1">
            <a:spLocks noChangeArrowheads="1"/>
          </p:cNvSpPr>
          <p:nvPr/>
        </p:nvSpPr>
        <p:spPr bwMode="auto">
          <a:xfrm>
            <a:off x="107950" y="1844675"/>
            <a:ext cx="89281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t>
            </a:r>
            <a:r>
              <a:rPr lang="pt-BR" altLang="pt-BR" sz="2400"/>
              <a:t>No final do século XVIII, Immanuel Kant (1724-1804) havia sugerido a ideia de que a força deve se manifestar na matéria basicamente de duas formas:</a:t>
            </a:r>
          </a:p>
        </p:txBody>
      </p:sp>
      <p:sp>
        <p:nvSpPr>
          <p:cNvPr id="6" name="CaixaDeTexto 5"/>
          <p:cNvSpPr txBox="1">
            <a:spLocks noChangeArrowheads="1"/>
          </p:cNvSpPr>
          <p:nvPr/>
        </p:nvSpPr>
        <p:spPr bwMode="auto">
          <a:xfrm>
            <a:off x="107950" y="3068638"/>
            <a:ext cx="8928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400"/>
              <a:t> Como </a:t>
            </a:r>
            <a:r>
              <a:rPr lang="pt-BR" altLang="pt-BR" sz="2400" b="1" i="1"/>
              <a:t>força de repulsão</a:t>
            </a:r>
            <a:r>
              <a:rPr lang="pt-BR" altLang="pt-BR" sz="2400"/>
              <a:t>, o que explicaria a impenetrabilidade dos corpos, assim como sua própria existência, ao impedir sua aniquilação.</a:t>
            </a:r>
          </a:p>
        </p:txBody>
      </p:sp>
      <p:sp>
        <p:nvSpPr>
          <p:cNvPr id="7" name="CaixaDeTexto 6"/>
          <p:cNvSpPr txBox="1">
            <a:spLocks noChangeArrowheads="1"/>
          </p:cNvSpPr>
          <p:nvPr/>
        </p:nvSpPr>
        <p:spPr bwMode="auto">
          <a:xfrm>
            <a:off x="107950" y="3903663"/>
            <a:ext cx="8928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400"/>
              <a:t> Como </a:t>
            </a:r>
            <a:r>
              <a:rPr lang="pt-BR" altLang="pt-BR" sz="2400" b="1" i="1"/>
              <a:t>força de atração</a:t>
            </a:r>
            <a:r>
              <a:rPr lang="pt-BR" altLang="pt-BR" sz="2400"/>
              <a:t>, o que definiria os limites de um corpo.</a:t>
            </a:r>
          </a:p>
        </p:txBody>
      </p:sp>
      <p:sp>
        <p:nvSpPr>
          <p:cNvPr id="8" name="CaixaDeTexto 7"/>
          <p:cNvSpPr txBox="1">
            <a:spLocks noChangeArrowheads="1"/>
          </p:cNvSpPr>
          <p:nvPr/>
        </p:nvSpPr>
        <p:spPr bwMode="auto">
          <a:xfrm>
            <a:off x="107950" y="44513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 filósofo alemão as chamou de </a:t>
            </a:r>
            <a:r>
              <a:rPr lang="pt-BR" altLang="pt-BR" sz="2400" b="1" i="1"/>
              <a:t>forças fundamentais</a:t>
            </a:r>
            <a:r>
              <a:rPr lang="pt-BR" altLang="pt-BR" sz="2400" i="1"/>
              <a:t>.</a:t>
            </a:r>
            <a:endParaRPr lang="pt-BR" altLang="pt-BR" sz="2400"/>
          </a:p>
        </p:txBody>
      </p:sp>
      <p:sp>
        <p:nvSpPr>
          <p:cNvPr id="9" name="CaixaDeTexto 8"/>
          <p:cNvSpPr txBox="1">
            <a:spLocks noChangeArrowheads="1"/>
          </p:cNvSpPr>
          <p:nvPr/>
        </p:nvSpPr>
        <p:spPr bwMode="auto">
          <a:xfrm>
            <a:off x="107950" y="479742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Outras forças, tais como as elétricas e magnéticas, ele sugeriu que fossem meramente modificações das duas forças fundamentais sob diferentes condições.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6EE7873-9715-40AD-BB96-1992F9B1FEFA}" type="slidenum">
              <a:rPr lang="pt-BR" altLang="pt-BR" sz="1400" smtClean="0">
                <a:solidFill>
                  <a:schemeClr val="bg1"/>
                </a:solidFill>
              </a:rPr>
              <a:pPr>
                <a:spcBef>
                  <a:spcPct val="0"/>
                </a:spcBef>
                <a:buSzTx/>
                <a:buFontTx/>
                <a:buNone/>
              </a:pPr>
              <a:t>14</a:t>
            </a:fld>
            <a:endParaRPr lang="pt-BR" altLang="pt-BR" sz="1400" smtClean="0">
              <a:solidFill>
                <a:schemeClr val="bg1"/>
              </a:solidFill>
            </a:endParaRPr>
          </a:p>
        </p:txBody>
      </p:sp>
      <p:sp>
        <p:nvSpPr>
          <p:cNvPr id="30723" name="Rectangle 2" descr="Large confetti"/>
          <p:cNvSpPr>
            <a:spLocks noGrp="1" noChangeArrowheads="1"/>
          </p:cNvSpPr>
          <p:nvPr>
            <p:ph type="title"/>
          </p:nvPr>
        </p:nvSpPr>
        <p:spPr>
          <a:xfrm>
            <a:off x="1187450" y="271463"/>
            <a:ext cx="7056438" cy="925512"/>
          </a:xfrm>
        </p:spPr>
        <p:txBody>
          <a:bodyPr/>
          <a:lstStyle/>
          <a:p>
            <a:pPr algn="ctr"/>
            <a:r>
              <a:rPr lang="pt-BR" altLang="pt-BR" sz="2400" b="1" smtClean="0"/>
              <a:t>A ESCOLA FILOSÓFICA ALEMÃ </a:t>
            </a:r>
            <a:r>
              <a:rPr lang="pt-BR" altLang="pt-BR" sz="2400" b="1" i="1" smtClean="0"/>
              <a:t>NATURPHILOSOPHIE</a:t>
            </a:r>
          </a:p>
        </p:txBody>
      </p:sp>
      <p:sp>
        <p:nvSpPr>
          <p:cNvPr id="15364" name="CaixaDeTexto 4"/>
          <p:cNvSpPr txBox="1">
            <a:spLocks noChangeArrowheads="1"/>
          </p:cNvSpPr>
          <p:nvPr/>
        </p:nvSpPr>
        <p:spPr bwMode="auto">
          <a:xfrm>
            <a:off x="107950" y="1835150"/>
            <a:ext cx="89281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0"/>
              </a:spcBef>
              <a:buSzTx/>
              <a:buFontTx/>
              <a:buNone/>
            </a:pPr>
            <a:r>
              <a:rPr lang="pt-BR" altLang="pt-BR" sz="2400"/>
              <a:t>     As ideias kantianas sobre a possibilidade de um tipo de força se transformar em outro foram desenvolvidas pelos filósofos da </a:t>
            </a:r>
            <a:r>
              <a:rPr lang="pt-BR" altLang="pt-BR" sz="2400" i="1"/>
              <a:t>Naturphilosophie:</a:t>
            </a:r>
            <a:endParaRPr lang="pt-BR" altLang="pt-BR" sz="2800"/>
          </a:p>
        </p:txBody>
      </p:sp>
      <p:pic>
        <p:nvPicPr>
          <p:cNvPr id="15365" name="Picture 7" descr="https://encrypted-tbn1.gstatic.com/images?q=tbn:ANd9GcQtEkqJB7uJ5cl8pE9rtRv9l1jNHbuig4MT6xSki1Vt72Tbg-e6"/>
          <p:cNvPicPr>
            <a:picLocks noChangeAspect="1" noChangeArrowheads="1"/>
          </p:cNvPicPr>
          <p:nvPr/>
        </p:nvPicPr>
        <p:blipFill>
          <a:blip r:embed="rId4">
            <a:extLst>
              <a:ext uri="{28A0092B-C50C-407E-A947-70E740481C1C}">
                <a14:useLocalDpi xmlns:a14="http://schemas.microsoft.com/office/drawing/2010/main" val="0"/>
              </a:ext>
            </a:extLst>
          </a:blip>
          <a:srcRect l="3894"/>
          <a:stretch>
            <a:fillRect/>
          </a:stretch>
        </p:blipFill>
        <p:spPr bwMode="auto">
          <a:xfrm>
            <a:off x="4930775" y="2924175"/>
            <a:ext cx="1512888" cy="1901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9" descr="http://jettandjahn.com/wp-content/uploads/2012/10/fich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3" y="2924175"/>
            <a:ext cx="1428750" cy="1901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11" descr="http://www.oel-bild.de/Bilder/Georg-Wilhelm-Friedrich-Hegel.jpg"/>
          <p:cNvPicPr>
            <a:picLocks noChangeAspect="1" noChangeArrowheads="1"/>
          </p:cNvPicPr>
          <p:nvPr/>
        </p:nvPicPr>
        <p:blipFill>
          <a:blip r:embed="rId6">
            <a:extLst>
              <a:ext uri="{28A0092B-C50C-407E-A947-70E740481C1C}">
                <a14:useLocalDpi xmlns:a14="http://schemas.microsoft.com/office/drawing/2010/main" val="0"/>
              </a:ext>
            </a:extLst>
          </a:blip>
          <a:srcRect l="4077"/>
          <a:stretch>
            <a:fillRect/>
          </a:stretch>
        </p:blipFill>
        <p:spPr bwMode="auto">
          <a:xfrm>
            <a:off x="2700338" y="2924175"/>
            <a:ext cx="1477962" cy="1901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13" descr="http://upload.wikimedia.org/wikipedia/commons/thumb/c/cc/Johann_Wilhelm_Ritter.jpg/200px-Johann_Wilhelm_Rit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2924175"/>
            <a:ext cx="1471613" cy="190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4"/>
          <p:cNvSpPr txBox="1">
            <a:spLocks noChangeArrowheads="1"/>
          </p:cNvSpPr>
          <p:nvPr/>
        </p:nvSpPr>
        <p:spPr bwMode="auto">
          <a:xfrm>
            <a:off x="107950" y="5445224"/>
            <a:ext cx="8928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0"/>
              </a:spcBef>
              <a:buSzTx/>
              <a:buFontTx/>
              <a:buNone/>
            </a:pPr>
            <a:r>
              <a:rPr lang="pt-BR" altLang="pt-BR" sz="2400" dirty="0"/>
              <a:t>     Estes pensadores passaram a acreditar</a:t>
            </a:r>
            <a:r>
              <a:rPr lang="pt-BR" altLang="pt-BR" sz="2400" i="1" dirty="0"/>
              <a:t> </a:t>
            </a:r>
            <a:r>
              <a:rPr lang="pt-BR" altLang="pt-BR" sz="2400" dirty="0"/>
              <a:t>na unidade de todas as forças,  e procuraram estabelecer uma relação entre os fenômenos térmicos, luminosos, químicos, elétricos e magnéticos.</a:t>
            </a:r>
            <a:endParaRPr lang="pt-BR" altLang="pt-BR" sz="2800" dirty="0"/>
          </a:p>
        </p:txBody>
      </p:sp>
      <p:sp>
        <p:nvSpPr>
          <p:cNvPr id="2" name="CaixaDeTexto 1"/>
          <p:cNvSpPr txBox="1">
            <a:spLocks noChangeArrowheads="1"/>
          </p:cNvSpPr>
          <p:nvPr/>
        </p:nvSpPr>
        <p:spPr bwMode="auto">
          <a:xfrm>
            <a:off x="323850" y="4868863"/>
            <a:ext cx="1839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1800"/>
              <a:t>Johann G. Fichte</a:t>
            </a:r>
          </a:p>
          <a:p>
            <a:pPr algn="ctr">
              <a:spcBef>
                <a:spcPct val="0"/>
              </a:spcBef>
              <a:buSzTx/>
              <a:buFontTx/>
              <a:buNone/>
            </a:pPr>
            <a:r>
              <a:rPr lang="pt-BR" altLang="pt-BR" sz="1800"/>
              <a:t>(1762-1814)</a:t>
            </a:r>
          </a:p>
        </p:txBody>
      </p:sp>
      <p:sp>
        <p:nvSpPr>
          <p:cNvPr id="11" name="CaixaDeTexto 10"/>
          <p:cNvSpPr txBox="1">
            <a:spLocks noChangeArrowheads="1"/>
          </p:cNvSpPr>
          <p:nvPr/>
        </p:nvSpPr>
        <p:spPr bwMode="auto">
          <a:xfrm>
            <a:off x="2484438" y="4868863"/>
            <a:ext cx="191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1800"/>
              <a:t>Georg W. F. Hegel</a:t>
            </a:r>
          </a:p>
          <a:p>
            <a:pPr algn="ctr">
              <a:spcBef>
                <a:spcPct val="0"/>
              </a:spcBef>
              <a:buSzTx/>
              <a:buFontTx/>
              <a:buNone/>
            </a:pPr>
            <a:r>
              <a:rPr lang="pt-BR" altLang="pt-BR" sz="1800"/>
              <a:t>(1770-1831)</a:t>
            </a:r>
          </a:p>
        </p:txBody>
      </p:sp>
      <p:sp>
        <p:nvSpPr>
          <p:cNvPr id="12" name="CaixaDeTexto 11"/>
          <p:cNvSpPr txBox="1">
            <a:spLocks noChangeArrowheads="1"/>
          </p:cNvSpPr>
          <p:nvPr/>
        </p:nvSpPr>
        <p:spPr bwMode="auto">
          <a:xfrm>
            <a:off x="4643438" y="4868863"/>
            <a:ext cx="2089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de-DE" altLang="pt-BR" sz="1800"/>
              <a:t>Friedrich Schelling</a:t>
            </a:r>
            <a:r>
              <a:rPr lang="pt-BR" altLang="pt-BR" sz="1800"/>
              <a:t> (1775-1854)</a:t>
            </a:r>
          </a:p>
        </p:txBody>
      </p:sp>
      <p:sp>
        <p:nvSpPr>
          <p:cNvPr id="13" name="CaixaDeTexto 12"/>
          <p:cNvSpPr txBox="1">
            <a:spLocks noChangeArrowheads="1"/>
          </p:cNvSpPr>
          <p:nvPr/>
        </p:nvSpPr>
        <p:spPr bwMode="auto">
          <a:xfrm>
            <a:off x="6732588" y="4868863"/>
            <a:ext cx="208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de-DE" altLang="pt-BR" sz="1800"/>
              <a:t>Johann W. Ritter</a:t>
            </a:r>
            <a:r>
              <a:rPr lang="pt-BR" altLang="pt-BR" sz="1800"/>
              <a:t> (1776-1810)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3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3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9" grpId="0"/>
      <p:bldP spid="2"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05FE4D0-6336-497E-9B70-1A4F8B7221B4}" type="slidenum">
              <a:rPr lang="pt-BR" altLang="pt-BR" sz="1400" smtClean="0">
                <a:solidFill>
                  <a:schemeClr val="bg1"/>
                </a:solidFill>
              </a:rPr>
              <a:pPr>
                <a:spcBef>
                  <a:spcPct val="0"/>
                </a:spcBef>
                <a:buSzTx/>
                <a:buFontTx/>
                <a:buNone/>
              </a:pPr>
              <a:t>15</a:t>
            </a:fld>
            <a:endParaRPr lang="pt-BR" altLang="pt-BR" sz="1400" smtClean="0">
              <a:solidFill>
                <a:schemeClr val="bg1"/>
              </a:solidFill>
            </a:endParaRPr>
          </a:p>
        </p:txBody>
      </p:sp>
      <p:sp>
        <p:nvSpPr>
          <p:cNvPr id="32771" name="Retângulo 2"/>
          <p:cNvSpPr>
            <a:spLocks noChangeArrowheads="1"/>
          </p:cNvSpPr>
          <p:nvPr/>
        </p:nvSpPr>
        <p:spPr bwMode="auto">
          <a:xfrm>
            <a:off x="2555875" y="293688"/>
            <a:ext cx="4032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IDEIA CENTRAL DA</a:t>
            </a:r>
          </a:p>
          <a:p>
            <a:pPr algn="ctr" eaLnBrk="1" hangingPunct="1">
              <a:spcBef>
                <a:spcPct val="0"/>
              </a:spcBef>
              <a:buSzTx/>
              <a:buFontTx/>
              <a:buNone/>
            </a:pPr>
            <a:r>
              <a:rPr lang="pt-BR" altLang="pt-BR" sz="2400" b="1" i="1"/>
              <a:t>NATURPHILOSOPHIE</a:t>
            </a:r>
            <a:endParaRPr lang="pt-BR" altLang="pt-BR" sz="2400"/>
          </a:p>
        </p:txBody>
      </p:sp>
      <p:sp>
        <p:nvSpPr>
          <p:cNvPr id="17412" name="Retângulo 3"/>
          <p:cNvSpPr>
            <a:spLocks noChangeArrowheads="1"/>
          </p:cNvSpPr>
          <p:nvPr/>
        </p:nvSpPr>
        <p:spPr bwMode="auto">
          <a:xfrm>
            <a:off x="107950" y="1900238"/>
            <a:ext cx="892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cs typeface="Arial" panose="020B0604020202020204" pitchFamily="34" charset="0"/>
              </a:rPr>
              <a:t>     Os membros da </a:t>
            </a:r>
            <a:r>
              <a:rPr lang="pt-BR" altLang="pt-BR" sz="2800" i="1">
                <a:cs typeface="Arial" panose="020B0604020202020204" pitchFamily="34" charset="0"/>
              </a:rPr>
              <a:t>Naturphilosophie</a:t>
            </a:r>
            <a:r>
              <a:rPr lang="pt-BR" altLang="pt-BR" sz="2800">
                <a:cs typeface="Arial" panose="020B0604020202020204" pitchFamily="34" charset="0"/>
              </a:rPr>
              <a:t> acreditavam que todo o universo funcionava como um organismo dotado de uma alma vital que produzia todas as forças naturais.</a:t>
            </a:r>
          </a:p>
        </p:txBody>
      </p:sp>
      <p:sp>
        <p:nvSpPr>
          <p:cNvPr id="5" name="Retângulo 3"/>
          <p:cNvSpPr>
            <a:spLocks noChangeArrowheads="1"/>
          </p:cNvSpPr>
          <p:nvPr/>
        </p:nvSpPr>
        <p:spPr bwMode="auto">
          <a:xfrm>
            <a:off x="107950" y="3124200"/>
            <a:ext cx="892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cs typeface="Arial" panose="020B0604020202020204" pitchFamily="34" charset="0"/>
              </a:rPr>
              <a:t>     Gravidade, eletricidade, magnetismo, luz, calor, afinidade química e outras forças da natureza seriam manifestações do mesmo poder universal.</a:t>
            </a:r>
          </a:p>
        </p:txBody>
      </p:sp>
      <p:sp>
        <p:nvSpPr>
          <p:cNvPr id="6" name="Retângulo 3"/>
          <p:cNvSpPr>
            <a:spLocks noChangeArrowheads="1"/>
          </p:cNvSpPr>
          <p:nvPr/>
        </p:nvSpPr>
        <p:spPr bwMode="auto">
          <a:xfrm>
            <a:off x="107950" y="4346575"/>
            <a:ext cx="8928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cs typeface="Arial" panose="020B0604020202020204" pitchFamily="34" charset="0"/>
              </a:rPr>
              <a:t>     Assim, todas essas forças deveriam estar intimamente relacionadas umas com as outras.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7D780D7-59EF-42F7-A244-64E003FAEF43}" type="slidenum">
              <a:rPr lang="pt-BR" altLang="pt-BR" sz="1400" smtClean="0">
                <a:solidFill>
                  <a:schemeClr val="bg1"/>
                </a:solidFill>
              </a:rPr>
              <a:pPr>
                <a:spcBef>
                  <a:spcPct val="0"/>
                </a:spcBef>
                <a:buSzTx/>
                <a:buFontTx/>
                <a:buNone/>
              </a:pPr>
              <a:t>16</a:t>
            </a:fld>
            <a:endParaRPr lang="pt-BR" altLang="pt-BR" sz="1400" smtClean="0">
              <a:solidFill>
                <a:schemeClr val="bg1"/>
              </a:solidFill>
            </a:endParaRPr>
          </a:p>
        </p:txBody>
      </p:sp>
      <p:sp>
        <p:nvSpPr>
          <p:cNvPr id="3" name="Rectangle 2" descr="Large confetti"/>
          <p:cNvSpPr txBox="1">
            <a:spLocks noChangeArrowheads="1"/>
          </p:cNvSpPr>
          <p:nvPr/>
        </p:nvSpPr>
        <p:spPr>
          <a:xfrm>
            <a:off x="1527175" y="188913"/>
            <a:ext cx="5781675" cy="1296987"/>
          </a:xfrm>
          <a:prstGeom prst="rect">
            <a:avLst/>
          </a:prstGeom>
        </p:spPr>
        <p:txBody>
          <a:bodyPr/>
          <a:lstStyle/>
          <a:p>
            <a:pPr algn="ctr">
              <a:defRPr/>
            </a:pPr>
            <a:r>
              <a:rPr lang="pt-BR" sz="2400" b="1" kern="0" dirty="0">
                <a:solidFill>
                  <a:schemeClr val="tx2"/>
                </a:solidFill>
                <a:latin typeface="+mj-lt"/>
                <a:ea typeface="+mj-ea"/>
                <a:cs typeface="+mj-cs"/>
              </a:rPr>
              <a:t>A CRENÇA DE ØRSTED NAS</a:t>
            </a:r>
          </a:p>
          <a:p>
            <a:pPr algn="ctr">
              <a:defRPr/>
            </a:pPr>
            <a:r>
              <a:rPr lang="pt-BR" sz="2400" b="1" kern="0" dirty="0">
                <a:solidFill>
                  <a:schemeClr val="tx2"/>
                </a:solidFill>
                <a:latin typeface="+mj-lt"/>
                <a:ea typeface="+mj-ea"/>
                <a:cs typeface="+mj-cs"/>
              </a:rPr>
              <a:t>FORÇAS FUNDAMENTAIS DE KANT</a:t>
            </a:r>
          </a:p>
          <a:p>
            <a:pPr algn="ctr">
              <a:defRPr/>
            </a:pPr>
            <a:r>
              <a:rPr lang="pt-BR" sz="2400" b="1" kern="0" dirty="0">
                <a:solidFill>
                  <a:schemeClr val="tx2"/>
                </a:solidFill>
                <a:latin typeface="+mj-lt"/>
                <a:ea typeface="+mj-ea"/>
                <a:cs typeface="+mj-cs"/>
              </a:rPr>
              <a:t>(1799)</a:t>
            </a:r>
          </a:p>
        </p:txBody>
      </p:sp>
      <p:sp>
        <p:nvSpPr>
          <p:cNvPr id="19460" name="CaixaDeTexto 4"/>
          <p:cNvSpPr txBox="1">
            <a:spLocks noChangeArrowheads="1"/>
          </p:cNvSpPr>
          <p:nvPr/>
        </p:nvSpPr>
        <p:spPr bwMode="auto">
          <a:xfrm>
            <a:off x="107950" y="1773238"/>
            <a:ext cx="89281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a:t>
            </a:r>
            <a:r>
              <a:rPr lang="pt-BR" altLang="pt-BR" sz="2600"/>
              <a:t>Em seu trabalho de 1799, intitulado </a:t>
            </a:r>
            <a:r>
              <a:rPr lang="pt-BR" altLang="pt-BR" sz="2600" i="1"/>
              <a:t>Fundamentos da metafísica da natureza</a:t>
            </a:r>
            <a:r>
              <a:rPr lang="pt-BR" altLang="pt-BR" sz="2600"/>
              <a:t>, Ørsted seguiu Kant em relação à sua ideia sobre as forças básicas da natureza (atração e repulsão) como condições necessárias para a existência da matéria de tamanho finito:</a:t>
            </a:r>
          </a:p>
        </p:txBody>
      </p:sp>
      <p:sp>
        <p:nvSpPr>
          <p:cNvPr id="19461" name="CaixaDeTexto 5"/>
          <p:cNvSpPr txBox="1">
            <a:spLocks noChangeArrowheads="1"/>
          </p:cNvSpPr>
          <p:nvPr/>
        </p:nvSpPr>
        <p:spPr bwMode="auto">
          <a:xfrm>
            <a:off x="684213" y="3645024"/>
            <a:ext cx="83518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 força expansiva evita que a força atrativa reduza a extensão da matéria a zero, e a força atrativa evita que a força expansiva dê à matéria uma extensão infinitamente grande.</a:t>
            </a:r>
          </a:p>
        </p:txBody>
      </p:sp>
      <p:sp>
        <p:nvSpPr>
          <p:cNvPr id="34822" name="AutoShape 8" descr="data:image/jpeg;base64,/9j/4AAQSkZJRgABAQAAAQABAAD/2wCEAAkGBxMTEhUUExQWFhQXGBcYGRgXGBgYGRgeGx0bGBgaFx8eHCggHh0mHhkYIzEiKCkrLi4uGCAzODMsNygtLisBCgoKBQUFDgUFDisZExkrKysrKysrKysrKysrKysrKysrKysrKysrKysrKysrKysrKysrKysrKysrKysrKysrK//AABEIAMkAowMBIgACEQEDEQH/xAAcAAABBQEBAQAAAAAAAAAAAAADAQIEBQYABwj/xAA+EAABAgQEBAQEAwgBBAMBAAABAhEAAyExEkFRYQRxgZEFBiKhMrHB8BNC0RQjUnKCsuHxYhUzksI0Q6IH/8QAFAEBAAAAAAAAAAAAAAAAAAAAAP/EABQRAQAAAAAAAAAAAAAAAAAAAAD/2gAMAwEAAhEDEQA/AKIi4AazfRueu0OCQLmn0AvHIIF2AuQXdhb75w8Ah9XA9z+lIDsJLO9eVzf5c4evejACx9LaPzJhJZAyFGIuab2pmekIkgWYnfU8qP00gHlwABowqbi1NK9yYU1LGwNrZv2q7avCE1c2udTpXWg+2hWGdGATazXbv9vAOAo2bk6119r7VyiQhTDMktXUNUdXrzEARsN6m7Z30LnnB0pcMQzsBR3yo3QvygOZy5Be5ZjelOoBc6QVPQuSA/3dj84PLlGo1HqAqc9OvtBFcIaqIJYOfzXcNQ0q/wA9IAIBpcCgzrdyPasOATZqi4bOx6PcZawXhEOAzu+H+pIBAtZm94NJ4ZV0u1nzsWIcitL65mAjpmZAsCBShbKurH5xxRpQtUNbn7fYgq5BDOkgu1ajNsmu/RoYxOwDg9Wydjf3gECWAyxEUs1WHPLSECq7ZaNduRJLw9SSzgs29zcBu1dYVaKUY3rlk3+toBE55PQ1parc7Qiy5LsSr4v5RccqGm0PCbM1ib6HIdPeGo1Izpm9v9b1gGhTgvlajDM25h+sNGEKpZ3ydxU+wG9BCzEUAqpiTzoxBr/LAlpxUoXcPlW4PvvU6QCqQ5ozbx0MKEm4HvHQFIkgg0o4+RbvfKhh2d6Fndh1bvA1Ko4exF60o3OzQ8pqQWuH7wBDMDA5jctUk05NChyD6SXZ77vXT4feGSzZqD5i9dnJ7QQqFTUJLtle7NzfdtIDgRWmb83NK9AIKGcAl7AnfU5Ve20P4aSpZwgHOw5EntrF94Vw2F6uoC2FLA5MPzZ30gKqT4epQBCThtlS5L8qxLks4JAIBHqBru1Kh/lnD1IMwmWSmWn4cnrpqrlrYxK4xaFJZACQSUIxbBwVcg5bSAgI8QFAlhbFkpVST1duV4cjiOIWWYhiclJZ7hLZAW5m8MPA/gzgCHSrWxLli4yIN+Uaz8FH4TlfqTZ2yyU1r0V7QGV/Y5kpSSQQFEthFCc2IzYtWrGJv7YsFygnQJLJOrm5Oxzi3n+JBaMDDAWcZgixSRnS8V0jiSr0mWVBT1SHd7Gnwq+esAzhOMJUxSADkCqo0IL15RJmeGBgU6EjE6S3UN/uB8XwmJNQUqT+YuMjQ+wYZ8xDpCUlJClKCaNUltQXvtraAjT5RlkO+IMBz/R3rk0NwNWtCB0O+WdoMl2KFkKAPpVzoRb+X368EtQjTWgL15DXeAjTFEUVr8sh0HcwhtW9xfN7DmzVygi0ioaiq25BT9rXjg7uq4c9sSi3QdwICOprMWcmjVao5sACecDmSC9ahgGarG4TqRU9tIItNTUMBk2hTTZgO4hZkwioNLsL5E86Yu8BBmBblmbcF46DKmEUb2WfkWhYDPFRprZg9HcAdWqOUETLo/S1aN9Ia2tLvnp737RylV1vfV3p7DqIB2IXp/p6mtrdo5Qo1wzc2L9qw6goWNWvyFR2hwmZOaDW5e3SAsvCjhUpWgI52zyf/wBYPw6glKJpaqlBj8IfIjP/ADELhnV6QR6qYu7noCfaLvwrgCuahK2Z3IdzhTkNipn2aAn+F+HftExK1AplgHCmyi4qpZZg+QDUN40afLkvCoAYVO4Vdrs21WbOJfDSGfmLWrl0+UWspBgM3M8vqUfUnY4WKTqWNUvsYgeIeWpgT+6fNhfkBUEEc43IEIsQGD8J8IUE0MtSQKhSSlQJuFOSXH1vF3/0xIFg7XAamkWPGyUm78xf5Q1Utk0c6PAZ7jPDAo3BAoywSBlq9784puIXLlvLXLTLBUCcAJKjZipSmb6Rp59Sz8+sQOOlpmJSk1cKYkfwmo53gKDiOCA9SXSALOSogE1Yfd46WoMxLUxXNu+whnG8HYOoBnTfCXulQ13jpKQwNwxDioSR+UNyfWAetfTFezjI00D9nhq5hGEgs4L6CmdKCj8wIMEnTUsz7AfMGGKRQilCwbMPl79oAAYKrmcTWsqj7lukIKWG7X3p2HvChIFy5AyvWxbM37CBTpmF2DNrtb6dCIB6ZYb4R/8AmOjhMJzPtHQGXUphQAt76XypXpCINM7Vbk4Jeg5b8oYUhwMq3rzcDke1M2IHUzg117dag6WgHqDA9aHoNeXcQqUPcChZiRTIj9TCkEvl0ci7A01hqU2IHpuz6tfOz125wEmSpQBNrknMM9tzQP8AONN5Sk4Jp3S5JJLkkO2wYd4zEqacVdxo/O/aNL4DxCjxKqv6H9V6KY0/K5KmGjQHoHDqsRFhIXSK/hBSJ8s9IAyVQkxcOaBrIgI00AkPEfxGayd2hyphKsI1z0zMQfH0lKXoR/g94Crnz01Y1NGz5QEyyWCTnjA0VmORhfwCZSiD6kjTSxg3ETkoUFCzhWbpCrWy/QwAOKkAoUsA0dRGlK4Xzz6GKXgWSpYDEKKZgbKhQo8iC8ariykpJf03LWIUClQG2nOMlwklSFqQdkpfMPiUrUhm7wB1jC7ElyCRnlS9c+8R5iQLKL5HMdWpS3LaJc9JGTB6E8/zH9IBMSWLC7tt1erXgBKvTT2fToptzDJqh32dg/xcviPIGHITVw2WtKn3esMcv7M7JNWYHcO24gAMn81+fb2joVc9iR9HjoDPLQ72FdDS98g9KbRwGRYYnY06Ebl1aw9CQ9RfDTu1+sCw2LuKtz2HY9IB6La5trqD95iHgNd9DXocshDgCPo1RuxtZ++0cpIxM76Vb7GsAiFWJOV+Wn3pGg8uz8PEEkUwLoKlzgADCxBeKGUDmMueXu1O8aDwCY00FKT6UsSPzEsokbMB7wGnneaDLSkGThoXck2oHpc/TOIPDeY+MmtM/CSZdT6WxcwlyTm8NmjiFcMVokVAAImIUsl0u6UvRAJCaOWJiR4Z4NxKkof9ziHqKXRhY0ZKnoQTTaA0HiHHKTJxgE0oQD3jP+KyeKIln9pZZCSmWgF93a+5NBFz4/MErhQkWwtFR5N8KTMlqM1SiUzC6XotLDAC9cN6UgDcN4dxKU4lKS4c0xOM6sS/aATfFZwACvw5iCWoTbY2JiX4l5PxzjMlqMof8XBTZ8JSQMrkFsRg/hnliWErxLKySTiLGmQowLatWABwBBRQ4gXv2vkWyjP8UoghZGJjhWA45+zEdYtgpMolAqASK03oMhEfi5QUlTFTipw3pUEZ0aA6WVIQmYkpVLD0JYFJqpJGRoGOvOHzziYMqgBBZqO1D0FLRWDxE1kkY0liGNC+dNnpSsWnAS0q9OMOnEySsGgyIdxp1gInE5HYkAirijfeo6CSHBYWIeulT0YRNXKZx3Dvlk+f6xFWAC+Z0q7lvkICP+Gxe7NX69nptuIGpbGqQGqdHsa6UNdoN+G7gMxa+5NDvaBcRKoCojN2rQa6UJPKAEEa+946HfikUPyeOgM6TUGtNBV8nbce8BSBlQAg3zt1o99BAysBsJJYVdrjS+QD84ekN6S4s9xsLde8AdJIAqHCSU12Pe3vCpLBt6PkKAPV3fOAFSak3tffsf0AzeCBVSRVjT6tAOQR2sC1f92prGp8BITNkm5Lk0zKSO/pPRIjO8InEvliLAs7EBh7kCLjh5wTxEpQdIC0ghTMxBGIHSuUB6eyiXABexh0xOFCibtfOtDFdwHH70h3i3ELMsmWgrYgkJZ9m11O0BT+b1EYUkac+UR/LGMTAGI2zI13A1in86+JTfxU/iDAQHSCWcD3b7eIfhfmCaJ8laakFlJFQUn4hzOUB6oeHSoMXD5AwzjThSAkU3hOLmekKD2ds7O3P9IpeK8RJ+I5ZfWAquNWCsJp9175RC4rjkpdOKpZ7UozHOt8s47iC74QDexrfv8AfKKjifD5hIAQpS8QNCVA1AYkULtnrASfDeBmKVimUHoJWWSAxdTVu3zi04Lh0IIWAQDiUA5zbCRSgpvEbzF4v+zyMISr8RTpdQNLgkuGeMrJ80cQCPWCzCqU5ZCmsBtJ0xyDe9W0OedwHhk4BwTqSKhjdvm/U7RE8G8VRPSaYVp+IO4AaixtzietVCDQEOQDQPrkBl0EABZpRw1SXrQPlR70ryiPNk0IqHfRxkGrnSmtIlqpa5LPcgjMPeht+sDKRl8Tg+2IAHnQHcQEJSNQp+UdBvxkiiqHZTDtHQGKEvOw1a32Hh2PtcYa/rZwaQ5KqPcjpmQR8m5mBAUqaC7C2Q5UekAmu9u2++UHBqRqRmKmpq9bZfVobU5aOzMNaXdmglASzUDBn1NNRRgHgCoW3qBepNRV9e/yh07iFkA4mYAhxUMXFcwABAUVGZ50oakQ6havNT6lieTfWA33BTFEBYdl+pg9HuDGkkTsICW6DfWKBBMqYuUxZGHDulgHGtveLMyZcxaDM/KCcIpXUtU0gJHH+HyZwJnYCyWBLel9K7CIsmRIlJdJRY5pfp+m8N/6bw6XJBbULWFBuREV3FcNw5Wky5LqOa8SgkPVSsRcnN4C44TjBPCSgugghxtTk8VvjUtMv1YndiLUEXfC8IUJaSlgxpYPqYh8X5fxpxcQtkCyEH5qveAy3h6VzJuGWK1BIsNTo0accP8AhhpavWaO1nIsbYRU2cwsmQkNLlJCU5gfNX1MGM0PhAdg+5yc/wDF8tngMt5x4PHw6/UVFIxY1mq8DqISMrGoHePOuD4crVoAQ/6e0emeYPEAHSCFLNFNVKXyGTsw6xieKCUhkMw1ytfR6iAd4PxYRxCXoiY6C5aivSk9wOkbZBxUoDQV/tORz7mPNJqa/dNOsb3wfjRMkImUKqgubkU+b+0AcpajOLb3q7f77QmEtiNKPqTUkuBzJhZlA5NM3FQQ7n9OsDJUAx+HUUYFq9K9oBv7KDckdoWBzVFzXPMmOgMaSQKUNLmzN2F+8MKWo/Ma1ftSFM0VbQtqSznrqe0PxkkCgZznk+hfW0AoBYZ5lqNY10e0IsFRNKZMKFndn/pvrDwttLZjnRhQHV4ap3YXJer5sALXpTnANJNqEv75fP2gcyZhye7A9K8q+0PEwAPWjHR3dhTlACCXzsH3qQw0qYC68A8wFBEucslILy1qqZZsQrMy1Z6Xj0DhFy1KqGVsfYNQ/WPH5tL/AC1vGx8hTVziuRjZaUhUsqDilChWeEekgguKi0B6RK4aWoVfI/e0FmcFLuBUfbRUSOJmIBExCpag7gpJHNBFFA/7gXFeNYEFQBJ7d/0gNWVpSlzziq47xETBhSDcmugzOzxVy582ZLlmYcIwJJcVch2Au8SJCkISSSEoTUlRyFSpRH9usAaYEy0F7M6jrmEjbfeMpxfjZL4C2N3VrRkhAuANdy0RvGPHjOxBLiW5wjNVaFe20Z6dPf6E0pa5tlAF4nii2FNna9jl7lJirVdvu7nK7P7UMOCizPUDKtNXtSphpXlWts8iICPOTRjsRvvGh8ncWxmSlPUlVMqFJGxtFBPNCdvp9fpE3ynNP7ZLYtiJBrqCpt64YDcT0Bv6iWvYBrljQPe5GsRVhyebOWtQW0LmhibOln4WDKoNXoMtiO0RyGJo4IerD7sRWAAgU/NWtxnWOgMzhXL/AKR0BjRMcMwc0zehAGdB9vHKvRgxb81MsrgfbwMqDNfMb/ZglNs82OW7h655QD0HapOJzppS/wDjlBgkk0TXJi++dAb122iLLnanrrnzv9IJjJUwzuBkBANLkvVqM1jufvOGzaZb0yfMCn1iUzM7WamR+62HtEPjFgnYdPb7vACmKrTQsLNTSLryJPUjxCThPxkoO4IJ+YEUuK5qHoNg2fOG8HxZlTUTE/EhaVj+ku3KA+jpM5/0MdxEhKhYcwz9DAeG4hM1CVpDFSQrCQxqxY9xCzpqZaVLWQlCQSS59oCl8Q4cSklalBKRUl/YntHn/j/jBnemqZYIIS4reqtTS0E8zeY1cVMoMElL4Ui5P8S9bhhzjPTX9VyX5fecAdSz3FrXpT7zhiiTQF7XYXNB3I77CGlmyf00tWrZ5tCoD1bu2Y+YvTSAGS5fIiv+Bs/sOrFZtq16l7t0+cGNWuzg1to/39IErWuQtTO4z07wESct+ho+bW+tokeEcWiTPQuY5CXtU+oNi3FfaIs4NzOhy1O0MTwxzcakfOA9Pk8VLmoCkTAcnSz6nccj9YcpN/o1BmRHncqSpBCkKKWdlOQXzYjaLfhfM01DBbLSLsPUBzzavJ4DQBZzl4jq4D9MUdEBPmSS1QoHRnhYDIgZ2udjy56Q4Zp1ZiwpAUkjnbt93gqfTYWvuQaCna+cA4K0yJa2bEUbMG0SZHD9S9xuaPDUhjyLW1oCeQ1g5buMhTqLtUQAZhYMDSn1qTvX2iuWgKJ0GYz2Gwg/EkqJAyqo6AO5f2feBlsLAaJGZe5+gfeAAvpb/cbPyX5EVxP72eCmT+UGhmb6tHeTPJMziFpmz0FPD3Y/FMsQG01MewolAWswDflA2FhAQENKlUIaUGe3oGTk5fSPN/NnmY8WrCnEmSmwAbEf4jsKtFl5/wDH/wAVX7PJU6AWWQaKVYI5CMSVElxUX6a+3SsA9DO1nB9v8YqQgAY7A5ir0Ps46QMgpIWzjOlNweYMPUlqO4s+1aje0A0itMs25juWHQ7Qigwc6Fs+vSt61h8xQSHNqWBJoAasHz+8o44uWSkVDli+WQJLtn0zgDPctnlTllrS0R501mN3cgCrkG52tEmYoBybA11yoBqae8JJkEMtbYzRsk2ASOQz94APCcHmoup9Oob3iQoNfkQddveDLmsCrMfez1JpDkIUVJBFcKlHMDIdf1gIU1LpC/ykkFIyf4Tv/iHlIaugsXyf2DRLl2IIuPk5D8sJgE1VQPVkGFzqeXQlqwEJmox946JISdH3joCua+duW7v26QWTLYYjr6X0q5OmkJJlYlBLs+fMP8yX5iDzFu1GYMBcUy+kB0mZ/wCtev33ELxXEMnQkWFOXaOQNc+/3fvDOLkBU1IXRBclrlg6hzygBpSpKEykB1zSCsC5ylI9yojcaR6h5R8hJlYZvEgKWAMMu6Ze5/iU9T0jF+SFBfEqmqAxY0YdEuS46AACPbpYpWAQzACExlPPHmX8JP4Mo/vFhiof/WnXnQ9osPMXi4lpWXYSwHY1Wo/DLS2eZOQ5x5LxcxSllSyHUok1pyPRxpABmLxMKvT9LPt9vCcNLxrSlLOo6M1L9nr7QxBYmpyy3y+84dKUpJCkEpWlylQunc89ID1nw7wKXLkiWuXiC0pegOECtRqakka7RW+NeT+EW6pahKIuwJS5okBOr1YanWKfwnz7xKP+9LTNSW9SfQutbWjvMfmlXEsiSFyX+IlgoCj4cJJJILPkHs8Bl58gpUoFvS6abMMju0dLJNE6VplR8n36w6TPRiEuXUmjZC9712FyRA/GZS0TUywohCkg+kYC7kVz0zsRAdNnoBAUlBLvhwhR1rmBnfLcw38QqW+BMtIBoAxUNwKPDZUoJDAaWAc/ppA+L4k2c/f6fWAJIUFzAHon1G4Jaw7xYTZt619y1T+v+oieHyEpllSrrqWdwMuZr9tBVzDQgXAZhbfavuSIAYVW93Iz5e9NgIFxCam1y2W9PpBw1CXA03+/7jAJwuSRYWzvcZCttxAMxp2PWOhFHdX/AJH9Y6ADwY9YuWBNOmrVtBZ6Xu4vtyte57VgXDSy5LGzAA11La2g8xLsatehBpX4TtnzgBIV6tapvsSfeOnMJko5FShU6gD593ggS4TptnWo5kUfJjAfEF+hBJqFA6Wa3t2gJ/lIEGc10lBbX4vf0x7lwfGImJSpKncPvHz34P4p+BNWSCUlwQKuxdHau9YueG818TNH4aCJaMyh8ZBoBioz/ZgLrzh4r+JNKQ5QhSmr8SnAKtqBh/mM44Lfwuaa2Z9rws6aDm4IBBbehbL832Y5Krta4LAHYjSvzgBqQx1PQPUhv8wOUplM5ZhQZ/bGJCUE1A1fe3sb8i0Q+K4kA2NjT5cga2gJ8sfl+I2whsRZq1ydhezxWzJi5isKnQkUKcw731vG48m+EFClK4qv4qSpKW9XodQwkZM9AKU1ig8f8OmImGeR+6mFOEgBIBb0oAzDBNd4Cb5G8HZf4ysIlfCQX/eBTBk1cEECu28T/PfhRx/jSQky5DpWASVixUsvSjAAf8TrEjyV4phR+zhWBZWCnEnFjJPqSgCzBIqc1RL86eMGWidwy/UqaohCUgBQSUuFkv6gFPuYDFKlYiGVe2lGNKZg94p+JTiUBqQn7ruItx6QEmhZD379K2vFYB+9lgVdQGv2ae0Bc8UsBsLBsLf8W25sYGU0JqALWG6fk/SOmkAFQNyWrUnX9YjywqY5J9AsxqbCnt3gCKIrm18tqfJ9YSR6riup+HkQL3NN4KSAqlQQKG7ChpYln7GBzFmj2ZyzWow5UNLM+ZgB/gk/mbYkv8oSGqS9Skx0AimRh/hSPyuSzMWfOg6wSZU/ItXYhswHpDeKt/4/OETdH3nAIoNdwGuK7OOjw9C2YEDC9iA1aZ3FPeBKt/SIL+c8j8jAVvHcEWxIoD+U3F2bahib4dKwosApTq5AUSPmYPxdj9/xR3EW/wDH+2AHia1BYDbfoRDhU96dQzm1jAj8J+9IIM/5j8kwDZigKUdwwB5X2p3J5xE4eU6lOTdnz75adYcv4j0h3AWHP9ID1byj4uqekISQPw5ZBSzlLghBJN3wv1YxlfOXj/7QESgATKOMqS4YgFKkkNcmoa0aT/8AmtuI/ml/2xifMP8A8zif5x9IBnhvGqkrxy2K0vhxB2NnA1Y+5g/jfikziVS1zAjFLdIUkFJY5HVlMYizM+Z/9YTi/wAv9XzEAGb6rFjSx7/QRDc45agKhaLc2+sIjLmPpCD/ALiP50f3CAsp6cSyLBJIapsCVN95RIW4tty6w2TdX86oen4T/Kf7UwAiMwC70c0yIBet27CIy5ZYNUbP05GHz/8Aun+VHzVAOIsn+mAYS+XvCxMk27/OOgP/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34823" name="AutoShape 10" descr="data:image/jpeg;base64,/9j/4AAQSkZJRgABAQAAAQABAAD/2wCEAAkGBxMTEhUUExQWFhQXGBcYGRgXGBgYGRgeGx0bGBgaFx8eHCggHh0mHhkYIzEiKCkrLi4uGCAzODMsNygtLisBCgoKBQUFDgUFDisZExkrKysrKysrKysrKysrKysrKysrKysrKysrKysrKysrKysrKysrKysrKysrKysrKysrK//AABEIAMkAowMBIgACEQEDEQH/xAAcAAABBQEBAQAAAAAAAAAAAAADAQIEBQYABwj/xAA+EAABAgQEBAQEAwgBBAMBAAABAhEAAyExEkFRYQRxgZEFBiKhMrHB8BNC0RQjUnKCsuHxYhUzksI0Q6IH/8QAFAEBAAAAAAAAAAAAAAAAAAAAAP/EABQRAQAAAAAAAAAAAAAAAAAAAAD/2gAMAwEAAhEDEQA/AKIi4AazfRueu0OCQLmn0AvHIIF2AuQXdhb75w8Ah9XA9z+lIDsJLO9eVzf5c4evejACx9LaPzJhJZAyFGIuab2pmekIkgWYnfU8qP00gHlwABowqbi1NK9yYU1LGwNrZv2q7avCE1c2udTpXWg+2hWGdGATazXbv9vAOAo2bk6119r7VyiQhTDMktXUNUdXrzEARsN6m7Z30LnnB0pcMQzsBR3yo3QvygOZy5Be5ZjelOoBc6QVPQuSA/3dj84PLlGo1HqAqc9OvtBFcIaqIJYOfzXcNQ0q/wA9IAIBpcCgzrdyPasOATZqi4bOx6PcZawXhEOAzu+H+pIBAtZm94NJ4ZV0u1nzsWIcitL65mAjpmZAsCBShbKurH5xxRpQtUNbn7fYgq5BDOkgu1ajNsmu/RoYxOwDg9Wydjf3gECWAyxEUs1WHPLSECq7ZaNduRJLw9SSzgs29zcBu1dYVaKUY3rlk3+toBE55PQ1parc7Qiy5LsSr4v5RccqGm0PCbM1ib6HIdPeGo1Izpm9v9b1gGhTgvlajDM25h+sNGEKpZ3ydxU+wG9BCzEUAqpiTzoxBr/LAlpxUoXcPlW4PvvU6QCqQ5ozbx0MKEm4HvHQFIkgg0o4+RbvfKhh2d6Fndh1bvA1Ko4exF60o3OzQ8pqQWuH7wBDMDA5jctUk05NChyD6SXZ77vXT4feGSzZqD5i9dnJ7QQqFTUJLtle7NzfdtIDgRWmb83NK9AIKGcAl7AnfU5Ve20P4aSpZwgHOw5EntrF94Vw2F6uoC2FLA5MPzZ30gKqT4epQBCThtlS5L8qxLks4JAIBHqBru1Kh/lnD1IMwmWSmWn4cnrpqrlrYxK4xaFJZACQSUIxbBwVcg5bSAgI8QFAlhbFkpVST1duV4cjiOIWWYhiclJZ7hLZAW5m8MPA/gzgCHSrWxLli4yIN+Uaz8FH4TlfqTZ2yyU1r0V7QGV/Y5kpSSQQFEthFCc2IzYtWrGJv7YsFygnQJLJOrm5Oxzi3n+JBaMDDAWcZgixSRnS8V0jiSr0mWVBT1SHd7Gnwq+esAzhOMJUxSADkCqo0IL15RJmeGBgU6EjE6S3UN/uB8XwmJNQUqT+YuMjQ+wYZ8xDpCUlJClKCaNUltQXvtraAjT5RlkO+IMBz/R3rk0NwNWtCB0O+WdoMl2KFkKAPpVzoRb+X368EtQjTWgL15DXeAjTFEUVr8sh0HcwhtW9xfN7DmzVygi0ioaiq25BT9rXjg7uq4c9sSi3QdwICOprMWcmjVao5sACecDmSC9ahgGarG4TqRU9tIItNTUMBk2hTTZgO4hZkwioNLsL5E86Yu8BBmBblmbcF46DKmEUb2WfkWhYDPFRprZg9HcAdWqOUETLo/S1aN9Ia2tLvnp737RylV1vfV3p7DqIB2IXp/p6mtrdo5Qo1wzc2L9qw6goWNWvyFR2hwmZOaDW5e3SAsvCjhUpWgI52zyf/wBYPw6glKJpaqlBj8IfIjP/ADELhnV6QR6qYu7noCfaLvwrgCuahK2Z3IdzhTkNipn2aAn+F+HftExK1AplgHCmyi4qpZZg+QDUN40afLkvCoAYVO4Vdrs21WbOJfDSGfmLWrl0+UWspBgM3M8vqUfUnY4WKTqWNUvsYgeIeWpgT+6fNhfkBUEEc43IEIsQGD8J8IUE0MtSQKhSSlQJuFOSXH1vF3/0xIFg7XAamkWPGyUm78xf5Q1Utk0c6PAZ7jPDAo3BAoywSBlq9784puIXLlvLXLTLBUCcAJKjZipSmb6Rp59Sz8+sQOOlpmJSk1cKYkfwmo53gKDiOCA9SXSALOSogE1Yfd46WoMxLUxXNu+whnG8HYOoBnTfCXulQ13jpKQwNwxDioSR+UNyfWAetfTFezjI00D9nhq5hGEgs4L6CmdKCj8wIMEnTUsz7AfMGGKRQilCwbMPl79oAAYKrmcTWsqj7lukIKWG7X3p2HvChIFy5AyvWxbM37CBTpmF2DNrtb6dCIB6ZYb4R/8AmOjhMJzPtHQGXUphQAt76XypXpCINM7Vbk4Jeg5b8oYUhwMq3rzcDke1M2IHUzg117dag6WgHqDA9aHoNeXcQqUPcChZiRTIj9TCkEvl0ci7A01hqU2IHpuz6tfOz125wEmSpQBNrknMM9tzQP8AONN5Sk4Jp3S5JJLkkO2wYd4zEqacVdxo/O/aNL4DxCjxKqv6H9V6KY0/K5KmGjQHoHDqsRFhIXSK/hBSJ8s9IAyVQkxcOaBrIgI00AkPEfxGayd2hyphKsI1z0zMQfH0lKXoR/g94Crnz01Y1NGz5QEyyWCTnjA0VmORhfwCZSiD6kjTSxg3ETkoUFCzhWbpCrWy/QwAOKkAoUsA0dRGlK4Xzz6GKXgWSpYDEKKZgbKhQo8iC8ariykpJf03LWIUClQG2nOMlwklSFqQdkpfMPiUrUhm7wB1jC7ElyCRnlS9c+8R5iQLKL5HMdWpS3LaJc9JGTB6E8/zH9IBMSWLC7tt1erXgBKvTT2fToptzDJqh32dg/xcviPIGHITVw2WtKn3esMcv7M7JNWYHcO24gAMn81+fb2joVc9iR9HjoDPLQ72FdDS98g9KbRwGRYYnY06Ebl1aw9CQ9RfDTu1+sCw2LuKtz2HY9IB6La5trqD95iHgNd9DXocshDgCPo1RuxtZ++0cpIxM76Vb7GsAiFWJOV+Wn3pGg8uz8PEEkUwLoKlzgADCxBeKGUDmMueXu1O8aDwCY00FKT6UsSPzEsokbMB7wGnneaDLSkGThoXck2oHpc/TOIPDeY+MmtM/CSZdT6WxcwlyTm8NmjiFcMVokVAAImIUsl0u6UvRAJCaOWJiR4Z4NxKkof9ziHqKXRhY0ZKnoQTTaA0HiHHKTJxgE0oQD3jP+KyeKIln9pZZCSmWgF93a+5NBFz4/MErhQkWwtFR5N8KTMlqM1SiUzC6XotLDAC9cN6UgDcN4dxKU4lKS4c0xOM6sS/aATfFZwACvw5iCWoTbY2JiX4l5PxzjMlqMof8XBTZ8JSQMrkFsRg/hnliWErxLKySTiLGmQowLatWABwBBRQ4gXv2vkWyjP8UoghZGJjhWA45+zEdYtgpMolAqASK03oMhEfi5QUlTFTipw3pUEZ0aA6WVIQmYkpVLD0JYFJqpJGRoGOvOHzziYMqgBBZqO1D0FLRWDxE1kkY0liGNC+dNnpSsWnAS0q9OMOnEySsGgyIdxp1gInE5HYkAirijfeo6CSHBYWIeulT0YRNXKZx3Dvlk+f6xFWAC+Z0q7lvkICP+Gxe7NX69nptuIGpbGqQGqdHsa6UNdoN+G7gMxa+5NDvaBcRKoCojN2rQa6UJPKAEEa+946HfikUPyeOgM6TUGtNBV8nbce8BSBlQAg3zt1o99BAysBsJJYVdrjS+QD84ekN6S4s9xsLde8AdJIAqHCSU12Pe3vCpLBt6PkKAPV3fOAFSak3tffsf0AzeCBVSRVjT6tAOQR2sC1f92prGp8BITNkm5Lk0zKSO/pPRIjO8InEvliLAs7EBh7kCLjh5wTxEpQdIC0ghTMxBGIHSuUB6eyiXABexh0xOFCibtfOtDFdwHH70h3i3ELMsmWgrYgkJZ9m11O0BT+b1EYUkac+UR/LGMTAGI2zI13A1in86+JTfxU/iDAQHSCWcD3b7eIfhfmCaJ8laakFlJFQUn4hzOUB6oeHSoMXD5AwzjThSAkU3hOLmekKD2ds7O3P9IpeK8RJ+I5ZfWAquNWCsJp9175RC4rjkpdOKpZ7UozHOt8s47iC74QDexrfv8AfKKjifD5hIAQpS8QNCVA1AYkULtnrASfDeBmKVimUHoJWWSAxdTVu3zi04Lh0IIWAQDiUA5zbCRSgpvEbzF4v+zyMISr8RTpdQNLgkuGeMrJ80cQCPWCzCqU5ZCmsBtJ0xyDe9W0OedwHhk4BwTqSKhjdvm/U7RE8G8VRPSaYVp+IO4AaixtzietVCDQEOQDQPrkBl0EABZpRw1SXrQPlR70ryiPNk0IqHfRxkGrnSmtIlqpa5LPcgjMPeht+sDKRl8Tg+2IAHnQHcQEJSNQp+UdBvxkiiqHZTDtHQGKEvOw1a32Hh2PtcYa/rZwaQ5KqPcjpmQR8m5mBAUqaC7C2Q5UekAmu9u2++UHBqRqRmKmpq9bZfVobU5aOzMNaXdmglASzUDBn1NNRRgHgCoW3qBepNRV9e/yh07iFkA4mYAhxUMXFcwABAUVGZ50oakQ6havNT6lieTfWA33BTFEBYdl+pg9HuDGkkTsICW6DfWKBBMqYuUxZGHDulgHGtveLMyZcxaDM/KCcIpXUtU0gJHH+HyZwJnYCyWBLel9K7CIsmRIlJdJRY5pfp+m8N/6bw6XJBbULWFBuREV3FcNw5Wky5LqOa8SgkPVSsRcnN4C44TjBPCSgugghxtTk8VvjUtMv1YndiLUEXfC8IUJaSlgxpYPqYh8X5fxpxcQtkCyEH5qveAy3h6VzJuGWK1BIsNTo0accP8AhhpavWaO1nIsbYRU2cwsmQkNLlJCU5gfNX1MGM0PhAdg+5yc/wDF8tngMt5x4PHw6/UVFIxY1mq8DqISMrGoHePOuD4crVoAQ/6e0emeYPEAHSCFLNFNVKXyGTsw6xieKCUhkMw1ytfR6iAd4PxYRxCXoiY6C5aivSk9wOkbZBxUoDQV/tORz7mPNJqa/dNOsb3wfjRMkImUKqgubkU+b+0AcpajOLb3q7f77QmEtiNKPqTUkuBzJhZlA5NM3FQQ7n9OsDJUAx+HUUYFq9K9oBv7KDckdoWBzVFzXPMmOgMaSQKUNLmzN2F+8MKWo/Ma1ftSFM0VbQtqSznrqe0PxkkCgZznk+hfW0AoBYZ5lqNY10e0IsFRNKZMKFndn/pvrDwttLZjnRhQHV4ap3YXJer5sALXpTnANJNqEv75fP2gcyZhye7A9K8q+0PEwAPWjHR3dhTlACCXzsH3qQw0qYC68A8wFBEucslILy1qqZZsQrMy1Z6Xj0DhFy1KqGVsfYNQ/WPH5tL/AC1vGx8hTVziuRjZaUhUsqDilChWeEekgguKi0B6RK4aWoVfI/e0FmcFLuBUfbRUSOJmIBExCpag7gpJHNBFFA/7gXFeNYEFQBJ7d/0gNWVpSlzziq47xETBhSDcmugzOzxVy582ZLlmYcIwJJcVch2Au8SJCkISSSEoTUlRyFSpRH9usAaYEy0F7M6jrmEjbfeMpxfjZL4C2N3VrRkhAuANdy0RvGPHjOxBLiW5wjNVaFe20Z6dPf6E0pa5tlAF4nii2FNna9jl7lJirVdvu7nK7P7UMOCizPUDKtNXtSphpXlWts8iICPOTRjsRvvGh8ncWxmSlPUlVMqFJGxtFBPNCdvp9fpE3ynNP7ZLYtiJBrqCpt64YDcT0Bv6iWvYBrljQPe5GsRVhyebOWtQW0LmhibOln4WDKoNXoMtiO0RyGJo4IerD7sRWAAgU/NWtxnWOgMzhXL/AKR0BjRMcMwc0zehAGdB9vHKvRgxb81MsrgfbwMqDNfMb/ZglNs82OW7h655QD0HapOJzppS/wDjlBgkk0TXJi++dAb122iLLnanrrnzv9IJjJUwzuBkBANLkvVqM1jufvOGzaZb0yfMCn1iUzM7WamR+62HtEPjFgnYdPb7vACmKrTQsLNTSLryJPUjxCThPxkoO4IJ+YEUuK5qHoNg2fOG8HxZlTUTE/EhaVj+ku3KA+jpM5/0MdxEhKhYcwz9DAeG4hM1CVpDFSQrCQxqxY9xCzpqZaVLWQlCQSS59oCl8Q4cSklalBKRUl/YntHn/j/jBnemqZYIIS4reqtTS0E8zeY1cVMoMElL4Ui5P8S9bhhzjPTX9VyX5fecAdSz3FrXpT7zhiiTQF7XYXNB3I77CGlmyf00tWrZ5tCoD1bu2Y+YvTSAGS5fIiv+Bs/sOrFZtq16l7t0+cGNWuzg1to/39IErWuQtTO4z07wESct+ho+bW+tokeEcWiTPQuY5CXtU+oNi3FfaIs4NzOhy1O0MTwxzcakfOA9Pk8VLmoCkTAcnSz6nccj9YcpN/o1BmRHncqSpBCkKKWdlOQXzYjaLfhfM01DBbLSLsPUBzzavJ4DQBZzl4jq4D9MUdEBPmSS1QoHRnhYDIgZ2udjy56Q4Zp1ZiwpAUkjnbt93gqfTYWvuQaCna+cA4K0yJa2bEUbMG0SZHD9S9xuaPDUhjyLW1oCeQ1g5buMhTqLtUQAZhYMDSn1qTvX2iuWgKJ0GYz2Gwg/EkqJAyqo6AO5f2feBlsLAaJGZe5+gfeAAvpb/cbPyX5EVxP72eCmT+UGhmb6tHeTPJMziFpmz0FPD3Y/FMsQG01MewolAWswDflA2FhAQENKlUIaUGe3oGTk5fSPN/NnmY8WrCnEmSmwAbEf4jsKtFl5/wDH/wAVX7PJU6AWWQaKVYI5CMSVElxUX6a+3SsA9DO1nB9v8YqQgAY7A5ir0Ps46QMgpIWzjOlNweYMPUlqO4s+1aje0A0itMs25juWHQ7Qigwc6Fs+vSt61h8xQSHNqWBJoAasHz+8o44uWSkVDli+WQJLtn0zgDPctnlTllrS0R501mN3cgCrkG52tEmYoBybA11yoBqae8JJkEMtbYzRsk2ASOQz94APCcHmoup9Oob3iQoNfkQddveDLmsCrMfez1JpDkIUVJBFcKlHMDIdf1gIU1LpC/ykkFIyf4Tv/iHlIaugsXyf2DRLl2IIuPk5D8sJgE1VQPVkGFzqeXQlqwEJmox946JISdH3joCua+duW7v26QWTLYYjr6X0q5OmkJJlYlBLs+fMP8yX5iDzFu1GYMBcUy+kB0mZ/wCtev33ELxXEMnQkWFOXaOQNc+/3fvDOLkBU1IXRBclrlg6hzygBpSpKEykB1zSCsC5ylI9yojcaR6h5R8hJlYZvEgKWAMMu6Ze5/iU9T0jF+SFBfEqmqAxY0YdEuS46AACPbpYpWAQzACExlPPHmX8JP4Mo/vFhiof/WnXnQ9osPMXi4lpWXYSwHY1Wo/DLS2eZOQ5x5LxcxSllSyHUok1pyPRxpABmLxMKvT9LPt9vCcNLxrSlLOo6M1L9nr7QxBYmpyy3y+84dKUpJCkEpWlylQunc89ID1nw7wKXLkiWuXiC0pegOECtRqakka7RW+NeT+EW6pahKIuwJS5okBOr1YanWKfwnz7xKP+9LTNSW9SfQutbWjvMfmlXEsiSFyX+IlgoCj4cJJJILPkHs8Bl58gpUoFvS6abMMju0dLJNE6VplR8n36w6TPRiEuXUmjZC9712FyRA/GZS0TUywohCkg+kYC7kVz0zsRAdNnoBAUlBLvhwhR1rmBnfLcw38QqW+BMtIBoAxUNwKPDZUoJDAaWAc/ppA+L4k2c/f6fWAJIUFzAHon1G4Jaw7xYTZt619y1T+v+oieHyEpllSrrqWdwMuZr9tBVzDQgXAZhbfavuSIAYVW93Iz5e9NgIFxCam1y2W9PpBw1CXA03+/7jAJwuSRYWzvcZCttxAMxp2PWOhFHdX/AJH9Y6ADwY9YuWBNOmrVtBZ6Xu4vtyte57VgXDSy5LGzAA11La2g8xLsatehBpX4TtnzgBIV6tapvsSfeOnMJko5FShU6gD593ggS4TptnWo5kUfJjAfEF+hBJqFA6Wa3t2gJ/lIEGc10lBbX4vf0x7lwfGImJSpKncPvHz34P4p+BNWSCUlwQKuxdHau9YueG818TNH4aCJaMyh8ZBoBioz/ZgLrzh4r+JNKQ5QhSmr8SnAKtqBh/mM44Lfwuaa2Z9rws6aDm4IBBbehbL832Y5Krta4LAHYjSvzgBqQx1PQPUhv8wOUplM5ZhQZ/bGJCUE1A1fe3sb8i0Q+K4kA2NjT5cga2gJ8sfl+I2whsRZq1ydhezxWzJi5isKnQkUKcw731vG48m+EFClK4qv4qSpKW9XodQwkZM9AKU1ig8f8OmImGeR+6mFOEgBIBb0oAzDBNd4Cb5G8HZf4ysIlfCQX/eBTBk1cEECu28T/PfhRx/jSQky5DpWASVixUsvSjAAf8TrEjyV4phR+zhWBZWCnEnFjJPqSgCzBIqc1RL86eMGWidwy/UqaohCUgBQSUuFkv6gFPuYDFKlYiGVe2lGNKZg94p+JTiUBqQn7ruItx6QEmhZD379K2vFYB+9lgVdQGv2ae0Bc8UsBsLBsLf8W25sYGU0JqALWG6fk/SOmkAFQNyWrUnX9YjywqY5J9AsxqbCnt3gCKIrm18tqfJ9YSR6riup+HkQL3NN4KSAqlQQKG7ChpYln7GBzFmj2ZyzWow5UNLM+ZgB/gk/mbYkv8oSGqS9Skx0AimRh/hSPyuSzMWfOg6wSZU/ItXYhswHpDeKt/4/OETdH3nAIoNdwGuK7OOjw9C2YEDC9iA1aZ3FPeBKt/SIL+c8j8jAVvHcEWxIoD+U3F2bahib4dKwosApTq5AUSPmYPxdj9/xR3EW/wDH+2AHia1BYDbfoRDhU96dQzm1jAj8J+9IIM/5j8kwDZigKUdwwB5X2p3J5xE4eU6lOTdnz75adYcv4j0h3AWHP9ID1byj4uqekISQPw5ZBSzlLghBJN3wv1YxlfOXj/7QESgATKOMqS4YgFKkkNcmoa0aT/8AmtuI/ml/2xifMP8A8zif5x9IBnhvGqkrxy2K0vhxB2NnA1Y+5g/jfikziVS1zAjFLdIUkFJY5HVlMYizM+Z/9YTi/wAv9XzEAGb6rFjSx7/QRDc45agKhaLc2+sIjLmPpCD/ALiP50f3CAsp6cSyLBJIapsCVN95RIW4tty6w2TdX86oen4T/Kf7UwAiMwC70c0yIBet27CIy5ZYNUbP05GHz/8Aun+VHzVAOIsn+mAYS+XvCxMk27/OOgP/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pic>
        <p:nvPicPr>
          <p:cNvPr id="34824" name="Picture 7" descr="http://upload.wikimedia.org/wikipedia/commons/thumb/7/79/%C3%98rsted.jpg/200px-%C3%98rs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44450"/>
            <a:ext cx="1116013" cy="143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5"/>
          <p:cNvSpPr txBox="1">
            <a:spLocks noChangeArrowheads="1"/>
          </p:cNvSpPr>
          <p:nvPr/>
        </p:nvSpPr>
        <p:spPr bwMode="auto">
          <a:xfrm>
            <a:off x="684213" y="4725144"/>
            <a:ext cx="83518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a:t>     </a:t>
            </a:r>
            <a:r>
              <a:rPr lang="pt-BR" altLang="pt-BR" sz="2400" dirty="0"/>
              <a:t>Elas trabalham em oposição uma à outra e produzem movimentos em direções opostas de modo que uma pode ser considerada como </a:t>
            </a:r>
            <a:r>
              <a:rPr lang="pt-BR" altLang="pt-BR" sz="2400" i="1" dirty="0"/>
              <a:t>negativa</a:t>
            </a:r>
            <a:r>
              <a:rPr lang="pt-BR" altLang="pt-BR" sz="2400" dirty="0"/>
              <a:t> enquanto a outra pode ser considerada como </a:t>
            </a:r>
            <a:r>
              <a:rPr lang="pt-BR" altLang="pt-BR" sz="2400" i="1" dirty="0"/>
              <a:t>positiva.</a:t>
            </a:r>
            <a:r>
              <a:rPr lang="pt-BR" altLang="pt-BR" sz="2400" dirty="0"/>
              <a:t>” (ØRSTED, </a:t>
            </a:r>
            <a:r>
              <a:rPr lang="pt-BR" altLang="pt-BR" sz="2400" i="1" dirty="0"/>
              <a:t>Fundamentals </a:t>
            </a:r>
            <a:r>
              <a:rPr lang="pt-BR" altLang="pt-BR" sz="2400" i="1" dirty="0" err="1"/>
              <a:t>of</a:t>
            </a:r>
            <a:r>
              <a:rPr lang="pt-BR" altLang="pt-BR" sz="2400" i="1" dirty="0"/>
              <a:t> </a:t>
            </a:r>
            <a:r>
              <a:rPr lang="pt-BR" altLang="pt-BR" sz="2400" i="1" dirty="0" err="1"/>
              <a:t>the</a:t>
            </a:r>
            <a:r>
              <a:rPr lang="pt-BR" altLang="pt-BR" sz="2400" i="1" dirty="0"/>
              <a:t> </a:t>
            </a:r>
            <a:r>
              <a:rPr lang="pt-BR" altLang="pt-BR" sz="2400" i="1" dirty="0" err="1"/>
              <a:t>metaphysics</a:t>
            </a:r>
            <a:r>
              <a:rPr lang="pt-BR" altLang="pt-BR" sz="2400" i="1" dirty="0"/>
              <a:t> </a:t>
            </a:r>
            <a:r>
              <a:rPr lang="pt-BR" altLang="pt-BR" sz="2400" i="1" dirty="0" err="1"/>
              <a:t>of</a:t>
            </a:r>
            <a:r>
              <a:rPr lang="pt-BR" altLang="pt-BR" sz="2400" i="1" dirty="0"/>
              <a:t> </a:t>
            </a:r>
            <a:r>
              <a:rPr lang="pt-BR" altLang="pt-BR" sz="2400" i="1" dirty="0" err="1"/>
              <a:t>nature</a:t>
            </a:r>
            <a:r>
              <a:rPr lang="pt-BR" altLang="pt-BR" sz="2400" i="1" dirty="0"/>
              <a:t>, </a:t>
            </a:r>
            <a:r>
              <a:rPr lang="pt-BR" altLang="pt-BR" sz="2400" dirty="0"/>
              <a:t>§39, 1799).</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descr="Large confetti"/>
          <p:cNvSpPr>
            <a:spLocks noGrp="1"/>
          </p:cNvSpPr>
          <p:nvPr>
            <p:ph type="title"/>
          </p:nvPr>
        </p:nvSpPr>
        <p:spPr>
          <a:xfrm>
            <a:off x="1187450" y="332656"/>
            <a:ext cx="7007225" cy="806450"/>
          </a:xfrm>
        </p:spPr>
        <p:txBody>
          <a:bodyPr/>
          <a:lstStyle/>
          <a:p>
            <a:pPr algn="ctr"/>
            <a:r>
              <a:rPr lang="pt-BR" altLang="pt-BR" sz="2400" b="1" dirty="0" smtClean="0"/>
              <a:t>SEMELHANÇAS ENTRE OS</a:t>
            </a:r>
            <a:br>
              <a:rPr lang="pt-BR" altLang="pt-BR" sz="2400" b="1" dirty="0" smtClean="0"/>
            </a:br>
            <a:r>
              <a:rPr lang="pt-BR" altLang="pt-BR" sz="2400" b="1" dirty="0" smtClean="0"/>
              <a:t>FLUIDOS ELÉTRICOS E MAGNÉTICOS</a:t>
            </a:r>
          </a:p>
        </p:txBody>
      </p:sp>
      <p:sp>
        <p:nvSpPr>
          <p:cNvPr id="36867" name="Espaço Reservado para Número de Slide 4"/>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0F1047D-71FB-4717-88CD-8CD1943CF9A1}" type="slidenum">
              <a:rPr lang="pt-BR" altLang="pt-BR" sz="1400" smtClean="0">
                <a:solidFill>
                  <a:schemeClr val="bg1"/>
                </a:solidFill>
              </a:rPr>
              <a:pPr>
                <a:spcBef>
                  <a:spcPct val="0"/>
                </a:spcBef>
                <a:buSzTx/>
                <a:buFontTx/>
                <a:buNone/>
              </a:pPr>
              <a:t>17</a:t>
            </a:fld>
            <a:endParaRPr lang="pt-BR" altLang="pt-BR" sz="1400" smtClean="0">
              <a:solidFill>
                <a:schemeClr val="bg1"/>
              </a:solidFill>
            </a:endParaRPr>
          </a:p>
        </p:txBody>
      </p:sp>
      <p:sp>
        <p:nvSpPr>
          <p:cNvPr id="21508" name="CaixaDeTexto 5"/>
          <p:cNvSpPr txBox="1">
            <a:spLocks noChangeArrowheads="1"/>
          </p:cNvSpPr>
          <p:nvPr/>
        </p:nvSpPr>
        <p:spPr bwMode="auto">
          <a:xfrm>
            <a:off x="107950" y="1827213"/>
            <a:ext cx="89074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 busca por uma relação entre eletricidade e magnetismo guiava-se pelas semelhanças apresentadas pelos fluidos elétricos e magnéticos:</a:t>
            </a:r>
          </a:p>
        </p:txBody>
      </p:sp>
      <p:sp>
        <p:nvSpPr>
          <p:cNvPr id="5" name="CaixaDeTexto 5"/>
          <p:cNvSpPr txBox="1">
            <a:spLocks noChangeArrowheads="1"/>
          </p:cNvSpPr>
          <p:nvPr/>
        </p:nvSpPr>
        <p:spPr bwMode="auto">
          <a:xfrm>
            <a:off x="107950" y="3195638"/>
            <a:ext cx="8907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Fluidos vítreo e resinoso são análogos aos fluidos austral e boreal.</a:t>
            </a:r>
          </a:p>
        </p:txBody>
      </p:sp>
      <p:sp>
        <p:nvSpPr>
          <p:cNvPr id="6" name="CaixaDeTexto 5"/>
          <p:cNvSpPr txBox="1">
            <a:spLocks noChangeArrowheads="1"/>
          </p:cNvSpPr>
          <p:nvPr/>
        </p:nvSpPr>
        <p:spPr bwMode="auto">
          <a:xfrm>
            <a:off x="107950" y="4130675"/>
            <a:ext cx="8907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Fluidos de mesma natureza se repelem e fluidos de natureza diferente se atraem.</a:t>
            </a:r>
          </a:p>
        </p:txBody>
      </p:sp>
      <p:sp>
        <p:nvSpPr>
          <p:cNvPr id="7" name="CaixaDeTexto 6"/>
          <p:cNvSpPr txBox="1">
            <a:spLocks noChangeArrowheads="1"/>
          </p:cNvSpPr>
          <p:nvPr/>
        </p:nvSpPr>
        <p:spPr bwMode="auto">
          <a:xfrm>
            <a:off x="107950" y="5068888"/>
            <a:ext cx="8907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Força entre fluidos elétricos é análoga à força entre fluidos magnéticos, ou seja, são inversamente proporcionais ao quadrado da distância.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descr="Large confetti"/>
          <p:cNvSpPr>
            <a:spLocks noGrp="1"/>
          </p:cNvSpPr>
          <p:nvPr>
            <p:ph type="title"/>
          </p:nvPr>
        </p:nvSpPr>
        <p:spPr>
          <a:xfrm>
            <a:off x="1525588" y="476250"/>
            <a:ext cx="7007225" cy="519113"/>
          </a:xfrm>
        </p:spPr>
        <p:txBody>
          <a:bodyPr/>
          <a:lstStyle/>
          <a:p>
            <a:r>
              <a:rPr lang="pt-BR" altLang="pt-BR" sz="2400" b="1" smtClean="0"/>
              <a:t>ANALOGIA ENTRE PILHA VOLTAICA E ÍMÃ </a:t>
            </a:r>
          </a:p>
        </p:txBody>
      </p:sp>
      <p:sp>
        <p:nvSpPr>
          <p:cNvPr id="38915" name="Espaço Reservado para Número de Slide 4"/>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995A1AC-3755-48CF-A74E-3B3FFE9F0B9B}" type="slidenum">
              <a:rPr lang="pt-BR" altLang="pt-BR" sz="1400" smtClean="0">
                <a:solidFill>
                  <a:schemeClr val="bg1"/>
                </a:solidFill>
              </a:rPr>
              <a:pPr>
                <a:spcBef>
                  <a:spcPct val="0"/>
                </a:spcBef>
                <a:buSzTx/>
                <a:buFontTx/>
                <a:buNone/>
              </a:pPr>
              <a:t>18</a:t>
            </a:fld>
            <a:endParaRPr lang="pt-BR" altLang="pt-BR" sz="1400" smtClean="0">
              <a:solidFill>
                <a:schemeClr val="bg1"/>
              </a:solidFill>
            </a:endParaRPr>
          </a:p>
        </p:txBody>
      </p:sp>
      <p:sp>
        <p:nvSpPr>
          <p:cNvPr id="21508" name="CaixaDeTexto 5"/>
          <p:cNvSpPr txBox="1">
            <a:spLocks noChangeArrowheads="1"/>
          </p:cNvSpPr>
          <p:nvPr/>
        </p:nvSpPr>
        <p:spPr bwMode="auto">
          <a:xfrm>
            <a:off x="107950" y="1844675"/>
            <a:ext cx="89074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Assim, tornou-se natural associar uma pilha voltaica a um ímã e a procurar-se não só interações entre os mesmos, mas também gerar com um deles os efeitos produzidos pelo outro.</a:t>
            </a:r>
          </a:p>
        </p:txBody>
      </p:sp>
      <p:sp>
        <p:nvSpPr>
          <p:cNvPr id="5" name="CaixaDeTexto 5"/>
          <p:cNvSpPr txBox="1">
            <a:spLocks noChangeArrowheads="1"/>
          </p:cNvSpPr>
          <p:nvPr/>
        </p:nvSpPr>
        <p:spPr bwMode="auto">
          <a:xfrm>
            <a:off x="107950" y="3500438"/>
            <a:ext cx="89074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Em 1805, por exemplo, os cientistas Hachette e Désormes procuraram observar se uma pilha voltaica, ao ser colocada para boiar, era capaz de se orientar pelo magnetismo terrestre como uma bússola fazia.</a:t>
            </a:r>
          </a:p>
        </p:txBody>
      </p:sp>
      <p:sp>
        <p:nvSpPr>
          <p:cNvPr id="6" name="CaixaDeTexto 5"/>
          <p:cNvSpPr txBox="1">
            <a:spLocks noChangeArrowheads="1"/>
          </p:cNvSpPr>
          <p:nvPr/>
        </p:nvSpPr>
        <p:spPr bwMode="auto">
          <a:xfrm>
            <a:off x="107950" y="5157788"/>
            <a:ext cx="8907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 Ritter tentou produzir eletrólise usando um ímã no lugar de uma bateria.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553B85-CD82-4F9E-AA9F-0159843887D0}" type="slidenum">
              <a:rPr lang="pt-BR" altLang="pt-BR" sz="1400" smtClean="0">
                <a:solidFill>
                  <a:schemeClr val="bg1"/>
                </a:solidFill>
              </a:rPr>
              <a:pPr>
                <a:spcBef>
                  <a:spcPct val="0"/>
                </a:spcBef>
                <a:buSzTx/>
                <a:buFontTx/>
                <a:buNone/>
              </a:pPr>
              <a:t>19</a:t>
            </a:fld>
            <a:endParaRPr lang="pt-BR" altLang="pt-BR" sz="1400" smtClean="0">
              <a:solidFill>
                <a:schemeClr val="bg1"/>
              </a:solidFill>
            </a:endParaRPr>
          </a:p>
        </p:txBody>
      </p:sp>
      <p:sp>
        <p:nvSpPr>
          <p:cNvPr id="40963" name="Rectangle 2" descr="Large confetti"/>
          <p:cNvSpPr>
            <a:spLocks noGrp="1" noChangeArrowheads="1"/>
          </p:cNvSpPr>
          <p:nvPr>
            <p:ph type="title"/>
          </p:nvPr>
        </p:nvSpPr>
        <p:spPr>
          <a:xfrm>
            <a:off x="1598613" y="44450"/>
            <a:ext cx="5565775" cy="1296988"/>
          </a:xfrm>
        </p:spPr>
        <p:txBody>
          <a:bodyPr/>
          <a:lstStyle/>
          <a:p>
            <a:pPr algn="ctr"/>
            <a:r>
              <a:rPr lang="pt-BR" altLang="pt-BR" sz="2400" b="1" smtClean="0"/>
              <a:t>A CRENÇA DE ØRSTED</a:t>
            </a:r>
            <a:br>
              <a:rPr lang="pt-BR" altLang="pt-BR" sz="2400" b="1" smtClean="0"/>
            </a:br>
            <a:r>
              <a:rPr lang="pt-BR" altLang="pt-BR" sz="2400" b="1" smtClean="0"/>
              <a:t>NA UNIDADE DAS “FORÇAS”</a:t>
            </a:r>
            <a:br>
              <a:rPr lang="pt-BR" altLang="pt-BR" sz="2400" b="1" smtClean="0"/>
            </a:br>
            <a:r>
              <a:rPr lang="pt-BR" altLang="pt-BR" sz="2400" b="1" smtClean="0"/>
              <a:t>(1812)</a:t>
            </a:r>
          </a:p>
        </p:txBody>
      </p:sp>
      <p:sp>
        <p:nvSpPr>
          <p:cNvPr id="23556" name="CaixaDeTexto 6"/>
          <p:cNvSpPr txBox="1">
            <a:spLocks noChangeArrowheads="1"/>
          </p:cNvSpPr>
          <p:nvPr/>
        </p:nvSpPr>
        <p:spPr bwMode="auto">
          <a:xfrm>
            <a:off x="107950" y="1773238"/>
            <a:ext cx="89281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As ideias de Kant e da </a:t>
            </a:r>
            <a:r>
              <a:rPr lang="pt-BR" altLang="pt-BR" sz="2600" i="1"/>
              <a:t>Naturphilosophie</a:t>
            </a:r>
            <a:r>
              <a:rPr lang="pt-BR" altLang="pt-BR" sz="2600"/>
              <a:t> acabaram direcionando as investigações de Ørsted, que passou a acreditar profundamente na unicidade e na possibilidade de conversão das forças naturais, ou seja, na relação íntima entre eletricidade, calor, luz e magnetismo.</a:t>
            </a:r>
          </a:p>
        </p:txBody>
      </p:sp>
      <p:pic>
        <p:nvPicPr>
          <p:cNvPr id="40965" name="Picture 4" descr="oerste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34925"/>
            <a:ext cx="1008062" cy="1449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aixaDeTexto 6"/>
          <p:cNvSpPr txBox="1">
            <a:spLocks noChangeArrowheads="1"/>
          </p:cNvSpPr>
          <p:nvPr/>
        </p:nvSpPr>
        <p:spPr bwMode="auto">
          <a:xfrm>
            <a:off x="107950" y="3716338"/>
            <a:ext cx="8928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Faltava descobrir as condições sob as quais essas conversões deveriam ocorrer.</a:t>
            </a:r>
          </a:p>
        </p:txBody>
      </p:sp>
      <p:sp>
        <p:nvSpPr>
          <p:cNvPr id="7" name="CaixaDeTexto 6"/>
          <p:cNvSpPr txBox="1">
            <a:spLocks noChangeArrowheads="1"/>
          </p:cNvSpPr>
          <p:nvPr/>
        </p:nvSpPr>
        <p:spPr bwMode="auto">
          <a:xfrm>
            <a:off x="107950" y="4508500"/>
            <a:ext cx="89281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Em 1812, Ørsted começou a falar sobre as diferentes “formas de ação” nas quais as forças fundamentais de atração e repulsão poderiam se manifestar.</a:t>
            </a:r>
          </a:p>
        </p:txBody>
      </p:sp>
      <p:sp>
        <p:nvSpPr>
          <p:cNvPr id="8" name="CaixaDeTexto 7"/>
          <p:cNvSpPr txBox="1">
            <a:spLocks noChangeArrowheads="1"/>
          </p:cNvSpPr>
          <p:nvPr/>
        </p:nvSpPr>
        <p:spPr bwMode="auto">
          <a:xfrm>
            <a:off x="107950" y="5661025"/>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Foi a busca por estas especulações que o levaram à observação da interação eletromagnética. (CANEVA, 2001, p. 3).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BBC60F1-DFAF-42CB-AA08-91010991A17F}" type="slidenum">
              <a:rPr lang="pt-BR" altLang="pt-BR" sz="1400" smtClean="0">
                <a:solidFill>
                  <a:schemeClr val="bg1"/>
                </a:solidFill>
              </a:rPr>
              <a:pPr>
                <a:spcBef>
                  <a:spcPct val="0"/>
                </a:spcBef>
                <a:buSzTx/>
                <a:buFontTx/>
                <a:buNone/>
              </a:pPr>
              <a:t>2</a:t>
            </a:fld>
            <a:endParaRPr lang="pt-BR" altLang="pt-BR" sz="1400" smtClean="0">
              <a:solidFill>
                <a:schemeClr val="bg1"/>
              </a:solidFill>
            </a:endParaRPr>
          </a:p>
        </p:txBody>
      </p:sp>
      <p:sp>
        <p:nvSpPr>
          <p:cNvPr id="7171" name="CaixaDeTexto 2"/>
          <p:cNvSpPr txBox="1">
            <a:spLocks noChangeArrowheads="1"/>
          </p:cNvSpPr>
          <p:nvPr/>
        </p:nvSpPr>
        <p:spPr bwMode="auto">
          <a:xfrm>
            <a:off x="323850" y="1989138"/>
            <a:ext cx="8351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É POSSÍVEL HAVER INTERAÇÃO ENTRE ELETRICIDADE E MAGNETISMO?</a:t>
            </a:r>
            <a:endParaRPr lang="pt-BR" altLang="pt-BR" sz="2400"/>
          </a:p>
        </p:txBody>
      </p:sp>
      <p:sp>
        <p:nvSpPr>
          <p:cNvPr id="4" name="Rectangle 2" descr="Large confetti"/>
          <p:cNvSpPr txBox="1">
            <a:spLocks noChangeArrowheads="1"/>
          </p:cNvSpPr>
          <p:nvPr/>
        </p:nvSpPr>
        <p:spPr>
          <a:xfrm>
            <a:off x="1258888" y="188913"/>
            <a:ext cx="6840537" cy="1152525"/>
          </a:xfrm>
          <a:prstGeom prst="rect">
            <a:avLst/>
          </a:prstGeom>
        </p:spPr>
        <p:txBody>
          <a:bodyPr/>
          <a:lstStyle/>
          <a:p>
            <a:pPr algn="ctr">
              <a:defRPr/>
            </a:pPr>
            <a:r>
              <a:rPr lang="pt-BR" sz="2400" b="1" kern="0" dirty="0">
                <a:solidFill>
                  <a:schemeClr val="tx2"/>
                </a:solidFill>
                <a:latin typeface="+mj-lt"/>
                <a:ea typeface="+mj-ea"/>
                <a:cs typeface="+mj-cs"/>
              </a:rPr>
              <a:t>FLUIDOS ELÉTRICOS</a:t>
            </a:r>
          </a:p>
          <a:p>
            <a:pPr algn="ctr">
              <a:defRPr/>
            </a:pPr>
            <a:r>
              <a:rPr lang="pt-BR" sz="2400" b="1" kern="0" dirty="0">
                <a:solidFill>
                  <a:schemeClr val="tx2"/>
                </a:solidFill>
                <a:latin typeface="+mj-lt"/>
                <a:ea typeface="+mj-ea"/>
                <a:cs typeface="+mj-cs"/>
              </a:rPr>
              <a:t>VERSUS</a:t>
            </a:r>
          </a:p>
          <a:p>
            <a:pPr algn="ctr">
              <a:defRPr/>
            </a:pPr>
            <a:r>
              <a:rPr lang="pt-BR" sz="2400" b="1" kern="0" dirty="0">
                <a:solidFill>
                  <a:schemeClr val="tx2"/>
                </a:solidFill>
                <a:latin typeface="+mj-lt"/>
                <a:ea typeface="+mj-ea"/>
                <a:cs typeface="+mj-cs"/>
              </a:rPr>
              <a:t>FLUIDOS MAGNÉTICOS</a:t>
            </a:r>
          </a:p>
        </p:txBody>
      </p:sp>
      <p:pic>
        <p:nvPicPr>
          <p:cNvPr id="7173" name="Picture 2" descr="https://encrypted-tbn3.gstatic.com/images?q=tbn:ANd9GcR-8jY1Kz0H9ZjK5tp45wKnJRTnD2YjwA52ZGy8q-1xfQNtw--H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213100"/>
            <a:ext cx="3895725" cy="2592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4" descr="http://www.rc.unesp.br/showdefisica/99_Explor_Eletrizacao/Imagens/canudinho%2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975" y="3213100"/>
            <a:ext cx="3451225" cy="2592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3EF8AB1-A4F8-4D97-BAC5-3B45206AE38C}" type="slidenum">
              <a:rPr lang="pt-BR" altLang="pt-BR" sz="1400" smtClean="0">
                <a:solidFill>
                  <a:schemeClr val="bg1"/>
                </a:solidFill>
              </a:rPr>
              <a:pPr>
                <a:spcBef>
                  <a:spcPct val="0"/>
                </a:spcBef>
                <a:buSzTx/>
                <a:buFontTx/>
                <a:buNone/>
              </a:pPr>
              <a:t>20</a:t>
            </a:fld>
            <a:endParaRPr lang="pt-BR" altLang="pt-BR" sz="1400" smtClean="0">
              <a:solidFill>
                <a:schemeClr val="bg1"/>
              </a:solidFill>
            </a:endParaRPr>
          </a:p>
        </p:txBody>
      </p:sp>
      <p:sp>
        <p:nvSpPr>
          <p:cNvPr id="43011" name="Rectangle 59"/>
          <p:cNvSpPr>
            <a:spLocks noChangeArrowheads="1"/>
          </p:cNvSpPr>
          <p:nvPr/>
        </p:nvSpPr>
        <p:spPr bwMode="auto">
          <a:xfrm>
            <a:off x="7667625" y="1700213"/>
            <a:ext cx="1008063" cy="4464050"/>
          </a:xfrm>
          <a:prstGeom prst="rect">
            <a:avLst/>
          </a:prstGeom>
          <a:solidFill>
            <a:schemeClr val="bg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43012" name="Rectangle 57"/>
          <p:cNvSpPr>
            <a:spLocks noChangeArrowheads="1"/>
          </p:cNvSpPr>
          <p:nvPr/>
        </p:nvSpPr>
        <p:spPr bwMode="auto">
          <a:xfrm>
            <a:off x="6300788" y="1700213"/>
            <a:ext cx="1008062" cy="4464050"/>
          </a:xfrm>
          <a:prstGeom prst="rect">
            <a:avLst/>
          </a:prstGeom>
          <a:solidFill>
            <a:schemeClr val="bg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43013" name="Rectangle 36"/>
          <p:cNvSpPr>
            <a:spLocks noChangeArrowheads="1"/>
          </p:cNvSpPr>
          <p:nvPr/>
        </p:nvSpPr>
        <p:spPr bwMode="auto">
          <a:xfrm>
            <a:off x="4932363" y="1700213"/>
            <a:ext cx="1008062" cy="4464050"/>
          </a:xfrm>
          <a:prstGeom prst="rect">
            <a:avLst/>
          </a:prstGeom>
          <a:solidFill>
            <a:schemeClr val="bg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43014" name="Rectangle 2" descr="Large confetti"/>
          <p:cNvSpPr>
            <a:spLocks noGrp="1" noChangeArrowheads="1"/>
          </p:cNvSpPr>
          <p:nvPr>
            <p:ph type="title"/>
          </p:nvPr>
        </p:nvSpPr>
        <p:spPr>
          <a:xfrm>
            <a:off x="900113" y="404813"/>
            <a:ext cx="7056437" cy="792162"/>
          </a:xfrm>
        </p:spPr>
        <p:txBody>
          <a:bodyPr/>
          <a:lstStyle/>
          <a:p>
            <a:pPr algn="ctr"/>
            <a:r>
              <a:rPr lang="pt-BR" altLang="pt-BR" sz="2400" b="1" smtClean="0"/>
              <a:t>A CONCEPÇÃO DE CORRENTE ELÉTRICA ØRSTEDIANA</a:t>
            </a:r>
          </a:p>
        </p:txBody>
      </p:sp>
      <p:sp>
        <p:nvSpPr>
          <p:cNvPr id="43015" name="Line 25"/>
          <p:cNvSpPr>
            <a:spLocks noChangeShapeType="1"/>
          </p:cNvSpPr>
          <p:nvPr/>
        </p:nvSpPr>
        <p:spPr bwMode="auto">
          <a:xfrm>
            <a:off x="5437188" y="24923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16" name="Line 26"/>
          <p:cNvSpPr>
            <a:spLocks noChangeShapeType="1"/>
          </p:cNvSpPr>
          <p:nvPr/>
        </p:nvSpPr>
        <p:spPr bwMode="auto">
          <a:xfrm flipV="1">
            <a:off x="5437188" y="2924175"/>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17" name="Line 31"/>
          <p:cNvSpPr>
            <a:spLocks noChangeShapeType="1"/>
          </p:cNvSpPr>
          <p:nvPr/>
        </p:nvSpPr>
        <p:spPr bwMode="auto">
          <a:xfrm>
            <a:off x="5437188" y="4652963"/>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18" name="Line 32"/>
          <p:cNvSpPr>
            <a:spLocks noChangeShapeType="1"/>
          </p:cNvSpPr>
          <p:nvPr/>
        </p:nvSpPr>
        <p:spPr bwMode="auto">
          <a:xfrm flipV="1">
            <a:off x="5437188" y="50847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19" name="Line 38"/>
          <p:cNvSpPr>
            <a:spLocks noChangeShapeType="1"/>
          </p:cNvSpPr>
          <p:nvPr/>
        </p:nvSpPr>
        <p:spPr bwMode="auto">
          <a:xfrm>
            <a:off x="6804025" y="31400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0" name="Line 39"/>
          <p:cNvSpPr>
            <a:spLocks noChangeShapeType="1"/>
          </p:cNvSpPr>
          <p:nvPr/>
        </p:nvSpPr>
        <p:spPr bwMode="auto">
          <a:xfrm flipV="1">
            <a:off x="6804025" y="22780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1" name="Line 42"/>
          <p:cNvSpPr>
            <a:spLocks noChangeShapeType="1"/>
          </p:cNvSpPr>
          <p:nvPr/>
        </p:nvSpPr>
        <p:spPr bwMode="auto">
          <a:xfrm>
            <a:off x="6804025" y="5300663"/>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2" name="Line 43"/>
          <p:cNvSpPr>
            <a:spLocks noChangeShapeType="1"/>
          </p:cNvSpPr>
          <p:nvPr/>
        </p:nvSpPr>
        <p:spPr bwMode="auto">
          <a:xfrm flipV="1">
            <a:off x="6804025" y="44370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3" name="Line 45"/>
          <p:cNvSpPr>
            <a:spLocks noChangeShapeType="1"/>
          </p:cNvSpPr>
          <p:nvPr/>
        </p:nvSpPr>
        <p:spPr bwMode="auto">
          <a:xfrm flipV="1">
            <a:off x="8172450" y="18462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4" name="Line 47"/>
          <p:cNvSpPr>
            <a:spLocks noChangeShapeType="1"/>
          </p:cNvSpPr>
          <p:nvPr/>
        </p:nvSpPr>
        <p:spPr bwMode="auto">
          <a:xfrm>
            <a:off x="8172450" y="3573463"/>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5" name="Line 49"/>
          <p:cNvSpPr>
            <a:spLocks noChangeShapeType="1"/>
          </p:cNvSpPr>
          <p:nvPr/>
        </p:nvSpPr>
        <p:spPr bwMode="auto">
          <a:xfrm flipV="1">
            <a:off x="8172450" y="4076700"/>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6" name="Line 51"/>
          <p:cNvSpPr>
            <a:spLocks noChangeShapeType="1"/>
          </p:cNvSpPr>
          <p:nvPr/>
        </p:nvSpPr>
        <p:spPr bwMode="auto">
          <a:xfrm>
            <a:off x="8172450" y="5805488"/>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7" name="Rectangle 52"/>
          <p:cNvSpPr>
            <a:spLocks noChangeArrowheads="1"/>
          </p:cNvSpPr>
          <p:nvPr/>
        </p:nvSpPr>
        <p:spPr bwMode="auto">
          <a:xfrm>
            <a:off x="5149850" y="4076700"/>
            <a:ext cx="576263" cy="574675"/>
          </a:xfrm>
          <a:prstGeom prst="rect">
            <a:avLst/>
          </a:prstGeom>
          <a:solidFill>
            <a:srgbClr val="ED261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28" name="Rectangle 53"/>
          <p:cNvSpPr>
            <a:spLocks noChangeArrowheads="1"/>
          </p:cNvSpPr>
          <p:nvPr/>
        </p:nvSpPr>
        <p:spPr bwMode="auto">
          <a:xfrm>
            <a:off x="5149850" y="3213100"/>
            <a:ext cx="576263" cy="574675"/>
          </a:xfrm>
          <a:prstGeom prst="rect">
            <a:avLst/>
          </a:prstGeom>
          <a:solidFill>
            <a:srgbClr val="E6FD3B"/>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29" name="Rectangle 54"/>
          <p:cNvSpPr>
            <a:spLocks noChangeArrowheads="1"/>
          </p:cNvSpPr>
          <p:nvPr/>
        </p:nvSpPr>
        <p:spPr bwMode="auto">
          <a:xfrm>
            <a:off x="5149850" y="5373688"/>
            <a:ext cx="576263" cy="574675"/>
          </a:xfrm>
          <a:prstGeom prst="rect">
            <a:avLst/>
          </a:prstGeom>
          <a:solidFill>
            <a:srgbClr val="E6FD3B"/>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0" name="Rectangle 55"/>
          <p:cNvSpPr>
            <a:spLocks noChangeArrowheads="1"/>
          </p:cNvSpPr>
          <p:nvPr/>
        </p:nvSpPr>
        <p:spPr bwMode="auto">
          <a:xfrm>
            <a:off x="5148263" y="1916113"/>
            <a:ext cx="576262" cy="574675"/>
          </a:xfrm>
          <a:prstGeom prst="rect">
            <a:avLst/>
          </a:prstGeom>
          <a:solidFill>
            <a:srgbClr val="ED261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1" name="Rectangle 56"/>
          <p:cNvSpPr>
            <a:spLocks noChangeArrowheads="1"/>
          </p:cNvSpPr>
          <p:nvPr/>
        </p:nvSpPr>
        <p:spPr bwMode="auto">
          <a:xfrm>
            <a:off x="6516688" y="2566988"/>
            <a:ext cx="576262" cy="574675"/>
          </a:xfrm>
          <a:prstGeom prst="rect">
            <a:avLst/>
          </a:prstGeom>
          <a:solidFill>
            <a:srgbClr val="FFC639"/>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2" name="Rectangle 58"/>
          <p:cNvSpPr>
            <a:spLocks noChangeArrowheads="1"/>
          </p:cNvSpPr>
          <p:nvPr/>
        </p:nvSpPr>
        <p:spPr bwMode="auto">
          <a:xfrm>
            <a:off x="6516688" y="4725988"/>
            <a:ext cx="576262" cy="574675"/>
          </a:xfrm>
          <a:prstGeom prst="rect">
            <a:avLst/>
          </a:prstGeom>
          <a:solidFill>
            <a:srgbClr val="FFC639"/>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3" name="Rectangle 60"/>
          <p:cNvSpPr>
            <a:spLocks noChangeArrowheads="1"/>
          </p:cNvSpPr>
          <p:nvPr/>
        </p:nvSpPr>
        <p:spPr bwMode="auto">
          <a:xfrm>
            <a:off x="7885113" y="2133600"/>
            <a:ext cx="576262" cy="574675"/>
          </a:xfrm>
          <a:prstGeom prst="rect">
            <a:avLst/>
          </a:prstGeom>
          <a:solidFill>
            <a:srgbClr val="E6FD3B"/>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4" name="Rectangle 61"/>
          <p:cNvSpPr>
            <a:spLocks noChangeArrowheads="1"/>
          </p:cNvSpPr>
          <p:nvPr/>
        </p:nvSpPr>
        <p:spPr bwMode="auto">
          <a:xfrm>
            <a:off x="7883525" y="2997200"/>
            <a:ext cx="576263" cy="574675"/>
          </a:xfrm>
          <a:prstGeom prst="rect">
            <a:avLst/>
          </a:prstGeom>
          <a:solidFill>
            <a:srgbClr val="ED261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5" name="Rectangle 62"/>
          <p:cNvSpPr>
            <a:spLocks noChangeArrowheads="1"/>
          </p:cNvSpPr>
          <p:nvPr/>
        </p:nvSpPr>
        <p:spPr bwMode="auto">
          <a:xfrm>
            <a:off x="7883525" y="4365625"/>
            <a:ext cx="576263" cy="574675"/>
          </a:xfrm>
          <a:prstGeom prst="rect">
            <a:avLst/>
          </a:prstGeom>
          <a:solidFill>
            <a:srgbClr val="E6FD3B"/>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43036" name="Rectangle 63"/>
          <p:cNvSpPr>
            <a:spLocks noChangeArrowheads="1"/>
          </p:cNvSpPr>
          <p:nvPr/>
        </p:nvSpPr>
        <p:spPr bwMode="auto">
          <a:xfrm>
            <a:off x="7883525" y="5230813"/>
            <a:ext cx="576263" cy="574675"/>
          </a:xfrm>
          <a:prstGeom prst="rect">
            <a:avLst/>
          </a:prstGeom>
          <a:solidFill>
            <a:srgbClr val="ED261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a:t>+</a:t>
            </a:r>
          </a:p>
        </p:txBody>
      </p:sp>
      <p:sp>
        <p:nvSpPr>
          <p:cNvPr id="32797" name="CaixaDeTexto 30"/>
          <p:cNvSpPr txBox="1">
            <a:spLocks noChangeArrowheads="1"/>
          </p:cNvSpPr>
          <p:nvPr/>
        </p:nvSpPr>
        <p:spPr bwMode="auto">
          <a:xfrm>
            <a:off x="180975" y="1844675"/>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Ørsted acreditava na existência de dois fluidos elétricos, que entravam em ‘conflito’ ao tentarem se movimentar em sentidos opostos dentro do fio condutor de corrente elétrica.</a:t>
            </a:r>
            <a:endParaRPr lang="pt-BR" altLang="pt-BR" sz="2800"/>
          </a:p>
        </p:txBody>
      </p:sp>
      <p:sp>
        <p:nvSpPr>
          <p:cNvPr id="43038" name="AutoShape 31" descr="data:image/jpeg;base64,/9j/4AAQSkZJRgABAQAAAQABAAD/2wCEAAkGBxMTEhUUExQWFhQXGBcYGRgXGBgYGRgeGx0bGBgaFx8eHCggHh0mHhkYIzEiKCkrLi4uGCAzODMsNygtLisBCgoKBQUFDgUFDisZExkrKysrKysrKysrKysrKysrKysrKysrKysrKysrKysrKysrKysrKysrKysrKysrKysrK//AABEIAMkAowMBIgACEQEDEQH/xAAcAAABBQEBAQAAAAAAAAAAAAADAQIEBQYABwj/xAA+EAABAgQEBAQEAwgBBAMBAAABAhEAAyExEkFRYQRxgZEFBiKhMrHB8BNC0RQjUnKCsuHxYhUzksI0Q6IH/8QAFAEBAAAAAAAAAAAAAAAAAAAAAP/EABQRAQAAAAAAAAAAAAAAAAAAAAD/2gAMAwEAAhEDEQA/AKIi4AazfRueu0OCQLmn0AvHIIF2AuQXdhb75w8Ah9XA9z+lIDsJLO9eVzf5c4evejACx9LaPzJhJZAyFGIuab2pmekIkgWYnfU8qP00gHlwABowqbi1NK9yYU1LGwNrZv2q7avCE1c2udTpXWg+2hWGdGATazXbv9vAOAo2bk6119r7VyiQhTDMktXUNUdXrzEARsN6m7Z30LnnB0pcMQzsBR3yo3QvygOZy5Be5ZjelOoBc6QVPQuSA/3dj84PLlGo1HqAqc9OvtBFcIaqIJYOfzXcNQ0q/wA9IAIBpcCgzrdyPasOATZqi4bOx6PcZawXhEOAzu+H+pIBAtZm94NJ4ZV0u1nzsWIcitL65mAjpmZAsCBShbKurH5xxRpQtUNbn7fYgq5BDOkgu1ajNsmu/RoYxOwDg9Wydjf3gECWAyxEUs1WHPLSECq7ZaNduRJLw9SSzgs29zcBu1dYVaKUY3rlk3+toBE55PQ1parc7Qiy5LsSr4v5RccqGm0PCbM1ib6HIdPeGo1Izpm9v9b1gGhTgvlajDM25h+sNGEKpZ3ydxU+wG9BCzEUAqpiTzoxBr/LAlpxUoXcPlW4PvvU6QCqQ5ozbx0MKEm4HvHQFIkgg0o4+RbvfKhh2d6Fndh1bvA1Ko4exF60o3OzQ8pqQWuH7wBDMDA5jctUk05NChyD6SXZ77vXT4feGSzZqD5i9dnJ7QQqFTUJLtle7NzfdtIDgRWmb83NK9AIKGcAl7AnfU5Ve20P4aSpZwgHOw5EntrF94Vw2F6uoC2FLA5MPzZ30gKqT4epQBCThtlS5L8qxLks4JAIBHqBru1Kh/lnD1IMwmWSmWn4cnrpqrlrYxK4xaFJZACQSUIxbBwVcg5bSAgI8QFAlhbFkpVST1duV4cjiOIWWYhiclJZ7hLZAW5m8MPA/gzgCHSrWxLli4yIN+Uaz8FH4TlfqTZ2yyU1r0V7QGV/Y5kpSSQQFEthFCc2IzYtWrGJv7YsFygnQJLJOrm5Oxzi3n+JBaMDDAWcZgixSRnS8V0jiSr0mWVBT1SHd7Gnwq+esAzhOMJUxSADkCqo0IL15RJmeGBgU6EjE6S3UN/uB8XwmJNQUqT+YuMjQ+wYZ8xDpCUlJClKCaNUltQXvtraAjT5RlkO+IMBz/R3rk0NwNWtCB0O+WdoMl2KFkKAPpVzoRb+X368EtQjTWgL15DXeAjTFEUVr8sh0HcwhtW9xfN7DmzVygi0ioaiq25BT9rXjg7uq4c9sSi3QdwICOprMWcmjVao5sACecDmSC9ahgGarG4TqRU9tIItNTUMBk2hTTZgO4hZkwioNLsL5E86Yu8BBmBblmbcF46DKmEUb2WfkWhYDPFRprZg9HcAdWqOUETLo/S1aN9Ia2tLvnp737RylV1vfV3p7DqIB2IXp/p6mtrdo5Qo1wzc2L9qw6goWNWvyFR2hwmZOaDW5e3SAsvCjhUpWgI52zyf/wBYPw6glKJpaqlBj8IfIjP/ADELhnV6QR6qYu7noCfaLvwrgCuahK2Z3IdzhTkNipn2aAn+F+HftExK1AplgHCmyi4qpZZg+QDUN40afLkvCoAYVO4Vdrs21WbOJfDSGfmLWrl0+UWspBgM3M8vqUfUnY4WKTqWNUvsYgeIeWpgT+6fNhfkBUEEc43IEIsQGD8J8IUE0MtSQKhSSlQJuFOSXH1vF3/0xIFg7XAamkWPGyUm78xf5Q1Utk0c6PAZ7jPDAo3BAoywSBlq9784puIXLlvLXLTLBUCcAJKjZipSmb6Rp59Sz8+sQOOlpmJSk1cKYkfwmo53gKDiOCA9SXSALOSogE1Yfd46WoMxLUxXNu+whnG8HYOoBnTfCXulQ13jpKQwNwxDioSR+UNyfWAetfTFezjI00D9nhq5hGEgs4L6CmdKCj8wIMEnTUsz7AfMGGKRQilCwbMPl79oAAYKrmcTWsqj7lukIKWG7X3p2HvChIFy5AyvWxbM37CBTpmF2DNrtb6dCIB6ZYb4R/8AmOjhMJzPtHQGXUphQAt76XypXpCINM7Vbk4Jeg5b8oYUhwMq3rzcDke1M2IHUzg117dag6WgHqDA9aHoNeXcQqUPcChZiRTIj9TCkEvl0ci7A01hqU2IHpuz6tfOz125wEmSpQBNrknMM9tzQP8AONN5Sk4Jp3S5JJLkkO2wYd4zEqacVdxo/O/aNL4DxCjxKqv6H9V6KY0/K5KmGjQHoHDqsRFhIXSK/hBSJ8s9IAyVQkxcOaBrIgI00AkPEfxGayd2hyphKsI1z0zMQfH0lKXoR/g94Crnz01Y1NGz5QEyyWCTnjA0VmORhfwCZSiD6kjTSxg3ETkoUFCzhWbpCrWy/QwAOKkAoUsA0dRGlK4Xzz6GKXgWSpYDEKKZgbKhQo8iC8ariykpJf03LWIUClQG2nOMlwklSFqQdkpfMPiUrUhm7wB1jC7ElyCRnlS9c+8R5iQLKL5HMdWpS3LaJc9JGTB6E8/zH9IBMSWLC7tt1erXgBKvTT2fToptzDJqh32dg/xcviPIGHITVw2WtKn3esMcv7M7JNWYHcO24gAMn81+fb2joVc9iR9HjoDPLQ72FdDS98g9KbRwGRYYnY06Ebl1aw9CQ9RfDTu1+sCw2LuKtz2HY9IB6La5trqD95iHgNd9DXocshDgCPo1RuxtZ++0cpIxM76Vb7GsAiFWJOV+Wn3pGg8uz8PEEkUwLoKlzgADCxBeKGUDmMueXu1O8aDwCY00FKT6UsSPzEsokbMB7wGnneaDLSkGThoXck2oHpc/TOIPDeY+MmtM/CSZdT6WxcwlyTm8NmjiFcMVokVAAImIUsl0u6UvRAJCaOWJiR4Z4NxKkof9ziHqKXRhY0ZKnoQTTaA0HiHHKTJxgE0oQD3jP+KyeKIln9pZZCSmWgF93a+5NBFz4/MErhQkWwtFR5N8KTMlqM1SiUzC6XotLDAC9cN6UgDcN4dxKU4lKS4c0xOM6sS/aATfFZwACvw5iCWoTbY2JiX4l5PxzjMlqMof8XBTZ8JSQMrkFsRg/hnliWErxLKySTiLGmQowLatWABwBBRQ4gXv2vkWyjP8UoghZGJjhWA45+zEdYtgpMolAqASK03oMhEfi5QUlTFTipw3pUEZ0aA6WVIQmYkpVLD0JYFJqpJGRoGOvOHzziYMqgBBZqO1D0FLRWDxE1kkY0liGNC+dNnpSsWnAS0q9OMOnEySsGgyIdxp1gInE5HYkAirijfeo6CSHBYWIeulT0YRNXKZx3Dvlk+f6xFWAC+Z0q7lvkICP+Gxe7NX69nptuIGpbGqQGqdHsa6UNdoN+G7gMxa+5NDvaBcRKoCojN2rQa6UJPKAEEa+946HfikUPyeOgM6TUGtNBV8nbce8BSBlQAg3zt1o99BAysBsJJYVdrjS+QD84ekN6S4s9xsLde8AdJIAqHCSU12Pe3vCpLBt6PkKAPV3fOAFSak3tffsf0AzeCBVSRVjT6tAOQR2sC1f92prGp8BITNkm5Lk0zKSO/pPRIjO8InEvliLAs7EBh7kCLjh5wTxEpQdIC0ghTMxBGIHSuUB6eyiXABexh0xOFCibtfOtDFdwHH70h3i3ELMsmWgrYgkJZ9m11O0BT+b1EYUkac+UR/LGMTAGI2zI13A1in86+JTfxU/iDAQHSCWcD3b7eIfhfmCaJ8laakFlJFQUn4hzOUB6oeHSoMXD5AwzjThSAkU3hOLmekKD2ds7O3P9IpeK8RJ+I5ZfWAquNWCsJp9175RC4rjkpdOKpZ7UozHOt8s47iC74QDexrfv8AfKKjifD5hIAQpS8QNCVA1AYkULtnrASfDeBmKVimUHoJWWSAxdTVu3zi04Lh0IIWAQDiUA5zbCRSgpvEbzF4v+zyMISr8RTpdQNLgkuGeMrJ80cQCPWCzCqU5ZCmsBtJ0xyDe9W0OedwHhk4BwTqSKhjdvm/U7RE8G8VRPSaYVp+IO4AaixtzietVCDQEOQDQPrkBl0EABZpRw1SXrQPlR70ryiPNk0IqHfRxkGrnSmtIlqpa5LPcgjMPeht+sDKRl8Tg+2IAHnQHcQEJSNQp+UdBvxkiiqHZTDtHQGKEvOw1a32Hh2PtcYa/rZwaQ5KqPcjpmQR8m5mBAUqaC7C2Q5UekAmu9u2++UHBqRqRmKmpq9bZfVobU5aOzMNaXdmglASzUDBn1NNRRgHgCoW3qBepNRV9e/yh07iFkA4mYAhxUMXFcwABAUVGZ50oakQ6havNT6lieTfWA33BTFEBYdl+pg9HuDGkkTsICW6DfWKBBMqYuUxZGHDulgHGtveLMyZcxaDM/KCcIpXUtU0gJHH+HyZwJnYCyWBLel9K7CIsmRIlJdJRY5pfp+m8N/6bw6XJBbULWFBuREV3FcNw5Wky5LqOa8SgkPVSsRcnN4C44TjBPCSgugghxtTk8VvjUtMv1YndiLUEXfC8IUJaSlgxpYPqYh8X5fxpxcQtkCyEH5qveAy3h6VzJuGWK1BIsNTo0accP8AhhpavWaO1nIsbYRU2cwsmQkNLlJCU5gfNX1MGM0PhAdg+5yc/wDF8tngMt5x4PHw6/UVFIxY1mq8DqISMrGoHePOuD4crVoAQ/6e0emeYPEAHSCFLNFNVKXyGTsw6xieKCUhkMw1ytfR6iAd4PxYRxCXoiY6C5aivSk9wOkbZBxUoDQV/tORz7mPNJqa/dNOsb3wfjRMkImUKqgubkU+b+0AcpajOLb3q7f77QmEtiNKPqTUkuBzJhZlA5NM3FQQ7n9OsDJUAx+HUUYFq9K9oBv7KDckdoWBzVFzXPMmOgMaSQKUNLmzN2F+8MKWo/Ma1ftSFM0VbQtqSznrqe0PxkkCgZznk+hfW0AoBYZ5lqNY10e0IsFRNKZMKFndn/pvrDwttLZjnRhQHV4ap3YXJer5sALXpTnANJNqEv75fP2gcyZhye7A9K8q+0PEwAPWjHR3dhTlACCXzsH3qQw0qYC68A8wFBEucslILy1qqZZsQrMy1Z6Xj0DhFy1KqGVsfYNQ/WPH5tL/AC1vGx8hTVziuRjZaUhUsqDilChWeEekgguKi0B6RK4aWoVfI/e0FmcFLuBUfbRUSOJmIBExCpag7gpJHNBFFA/7gXFeNYEFQBJ7d/0gNWVpSlzziq47xETBhSDcmugzOzxVy582ZLlmYcIwJJcVch2Au8SJCkISSSEoTUlRyFSpRH9usAaYEy0F7M6jrmEjbfeMpxfjZL4C2N3VrRkhAuANdy0RvGPHjOxBLiW5wjNVaFe20Z6dPf6E0pa5tlAF4nii2FNna9jl7lJirVdvu7nK7P7UMOCizPUDKtNXtSphpXlWts8iICPOTRjsRvvGh8ncWxmSlPUlVMqFJGxtFBPNCdvp9fpE3ynNP7ZLYtiJBrqCpt64YDcT0Bv6iWvYBrljQPe5GsRVhyebOWtQW0LmhibOln4WDKoNXoMtiO0RyGJo4IerD7sRWAAgU/NWtxnWOgMzhXL/AKR0BjRMcMwc0zehAGdB9vHKvRgxb81MsrgfbwMqDNfMb/ZglNs82OW7h655QD0HapOJzppS/wDjlBgkk0TXJi++dAb122iLLnanrrnzv9IJjJUwzuBkBANLkvVqM1jufvOGzaZb0yfMCn1iUzM7WamR+62HtEPjFgnYdPb7vACmKrTQsLNTSLryJPUjxCThPxkoO4IJ+YEUuK5qHoNg2fOG8HxZlTUTE/EhaVj+ku3KA+jpM5/0MdxEhKhYcwz9DAeG4hM1CVpDFSQrCQxqxY9xCzpqZaVLWQlCQSS59oCl8Q4cSklalBKRUl/YntHn/j/jBnemqZYIIS4reqtTS0E8zeY1cVMoMElL4Ui5P8S9bhhzjPTX9VyX5fecAdSz3FrXpT7zhiiTQF7XYXNB3I77CGlmyf00tWrZ5tCoD1bu2Y+YvTSAGS5fIiv+Bs/sOrFZtq16l7t0+cGNWuzg1to/39IErWuQtTO4z07wESct+ho+bW+tokeEcWiTPQuY5CXtU+oNi3FfaIs4NzOhy1O0MTwxzcakfOA9Pk8VLmoCkTAcnSz6nccj9YcpN/o1BmRHncqSpBCkKKWdlOQXzYjaLfhfM01DBbLSLsPUBzzavJ4DQBZzl4jq4D9MUdEBPmSS1QoHRnhYDIgZ2udjy56Q4Zp1ZiwpAUkjnbt93gqfTYWvuQaCna+cA4K0yJa2bEUbMG0SZHD9S9xuaPDUhjyLW1oCeQ1g5buMhTqLtUQAZhYMDSn1qTvX2iuWgKJ0GYz2Gwg/EkqJAyqo6AO5f2feBlsLAaJGZe5+gfeAAvpb/cbPyX5EVxP72eCmT+UGhmb6tHeTPJMziFpmz0FPD3Y/FMsQG01MewolAWswDflA2FhAQENKlUIaUGe3oGTk5fSPN/NnmY8WrCnEmSmwAbEf4jsKtFl5/wDH/wAVX7PJU6AWWQaKVYI5CMSVElxUX6a+3SsA9DO1nB9v8YqQgAY7A5ir0Ps46QMgpIWzjOlNweYMPUlqO4s+1aje0A0itMs25juWHQ7Qigwc6Fs+vSt61h8xQSHNqWBJoAasHz+8o44uWSkVDli+WQJLtn0zgDPctnlTllrS0R501mN3cgCrkG52tEmYoBybA11yoBqae8JJkEMtbYzRsk2ASOQz94APCcHmoup9Oob3iQoNfkQddveDLmsCrMfez1JpDkIUVJBFcKlHMDIdf1gIU1LpC/ykkFIyf4Tv/iHlIaugsXyf2DRLl2IIuPk5D8sJgE1VQPVkGFzqeXQlqwEJmox946JISdH3joCua+duW7v26QWTLYYjr6X0q5OmkJJlYlBLs+fMP8yX5iDzFu1GYMBcUy+kB0mZ/wCtev33ELxXEMnQkWFOXaOQNc+/3fvDOLkBU1IXRBclrlg6hzygBpSpKEykB1zSCsC5ylI9yojcaR6h5R8hJlYZvEgKWAMMu6Ze5/iU9T0jF+SFBfEqmqAxY0YdEuS46AACPbpYpWAQzACExlPPHmX8JP4Mo/vFhiof/WnXnQ9osPMXi4lpWXYSwHY1Wo/DLS2eZOQ5x5LxcxSllSyHUok1pyPRxpABmLxMKvT9LPt9vCcNLxrSlLOo6M1L9nr7QxBYmpyy3y+84dKUpJCkEpWlylQunc89ID1nw7wKXLkiWuXiC0pegOECtRqakka7RW+NeT+EW6pahKIuwJS5okBOr1YanWKfwnz7xKP+9LTNSW9SfQutbWjvMfmlXEsiSFyX+IlgoCj4cJJJILPkHs8Bl58gpUoFvS6abMMju0dLJNE6VplR8n36w6TPRiEuXUmjZC9712FyRA/GZS0TUywohCkg+kYC7kVz0zsRAdNnoBAUlBLvhwhR1rmBnfLcw38QqW+BMtIBoAxUNwKPDZUoJDAaWAc/ppA+L4k2c/f6fWAJIUFzAHon1G4Jaw7xYTZt619y1T+v+oieHyEpllSrrqWdwMuZr9tBVzDQgXAZhbfavuSIAYVW93Iz5e9NgIFxCam1y2W9PpBw1CXA03+/7jAJwuSRYWzvcZCttxAMxp2PWOhFHdX/AJH9Y6ADwY9YuWBNOmrVtBZ6Xu4vtyte57VgXDSy5LGzAA11La2g8xLsatehBpX4TtnzgBIV6tapvsSfeOnMJko5FShU6gD593ggS4TptnWo5kUfJjAfEF+hBJqFA6Wa3t2gJ/lIEGc10lBbX4vf0x7lwfGImJSpKncPvHz34P4p+BNWSCUlwQKuxdHau9YueG818TNH4aCJaMyh8ZBoBioz/ZgLrzh4r+JNKQ5QhSmr8SnAKtqBh/mM44Lfwuaa2Z9rws6aDm4IBBbehbL832Y5Krta4LAHYjSvzgBqQx1PQPUhv8wOUplM5ZhQZ/bGJCUE1A1fe3sb8i0Q+K4kA2NjT5cga2gJ8sfl+I2whsRZq1ydhezxWzJi5isKnQkUKcw731vG48m+EFClK4qv4qSpKW9XodQwkZM9AKU1ig8f8OmImGeR+6mFOEgBIBb0oAzDBNd4Cb5G8HZf4ysIlfCQX/eBTBk1cEECu28T/PfhRx/jSQky5DpWASVixUsvSjAAf8TrEjyV4phR+zhWBZWCnEnFjJPqSgCzBIqc1RL86eMGWidwy/UqaohCUgBQSUuFkv6gFPuYDFKlYiGVe2lGNKZg94p+JTiUBqQn7ruItx6QEmhZD379K2vFYB+9lgVdQGv2ae0Bc8UsBsLBsLf8W25sYGU0JqALWG6fk/SOmkAFQNyWrUnX9YjywqY5J9AsxqbCnt3gCKIrm18tqfJ9YSR6riup+HkQL3NN4KSAqlQQKG7ChpYln7GBzFmj2ZyzWow5UNLM+ZgB/gk/mbYkv8oSGqS9Skx0AimRh/hSPyuSzMWfOg6wSZU/ItXYhswHpDeKt/4/OETdH3nAIoNdwGuK7OOjw9C2YEDC9iA1aZ3FPeBKt/SIL+c8j8jAVvHcEWxIoD+U3F2bahib4dKwosApTq5AUSPmYPxdj9/xR3EW/wDH+2AHia1BYDbfoRDhU96dQzm1jAj8J+9IIM/5j8kwDZigKUdwwB5X2p3J5xE4eU6lOTdnz75adYcv4j0h3AWHP9ID1byj4uqekISQPw5ZBSzlLghBJN3wv1YxlfOXj/7QESgATKOMqS4YgFKkkNcmoa0aT/8AmtuI/ml/2xifMP8A8zif5x9IBnhvGqkrxy2K0vhxB2NnA1Y+5g/jfikziVS1zAjFLdIUkFJY5HVlMYizM+Z/9YTi/wAv9XzEAGb6rFjSx7/QRDc45agKhaLc2+sIjLmPpCD/ALiP50f3CAsp6cSyLBJIapsCVN95RIW4tty6w2TdX86oen4T/Kf7UwAiMwC70c0yIBet27CIy5ZYNUbP05GHz/8Aun+VHzVAOIsn+mAYS+XvCxMk27/OOgP/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pic>
        <p:nvPicPr>
          <p:cNvPr id="43039" name="Picture 33" descr="https://encrypted-tbn0.gstatic.com/images?q=tbn:ANd9GcRuj9ZI_Io7EtdMoV-vsYb4dAaM-_Qg3lCdUBl8BYA1HO2B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7963" y="44450"/>
            <a:ext cx="1065212" cy="1428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CaixaDeTexto 30"/>
          <p:cNvSpPr txBox="1">
            <a:spLocks noChangeArrowheads="1"/>
          </p:cNvSpPr>
          <p:nvPr/>
        </p:nvSpPr>
        <p:spPr bwMode="auto">
          <a:xfrm>
            <a:off x="180975" y="4005263"/>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Esse conflito daria origem a uma sucessão de interrupções e restabelecimentos do equilíbrio, manifestando-se e difundindo-se através do espaço de um modo “ondulatório”.</a:t>
            </a:r>
            <a:endParaRPr lang="pt-BR" altLang="pt-BR" sz="28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EB34B15-BE39-49EB-9E93-34756B75B225}" type="slidenum">
              <a:rPr lang="pt-BR" altLang="pt-BR" sz="1400" smtClean="0">
                <a:solidFill>
                  <a:schemeClr val="bg1"/>
                </a:solidFill>
              </a:rPr>
              <a:pPr>
                <a:spcBef>
                  <a:spcPct val="0"/>
                </a:spcBef>
                <a:buSzTx/>
                <a:buFontTx/>
                <a:buNone/>
              </a:pPr>
              <a:t>21</a:t>
            </a:fld>
            <a:endParaRPr lang="pt-BR" altLang="pt-BR" sz="1400" smtClean="0">
              <a:solidFill>
                <a:schemeClr val="bg1"/>
              </a:solidFill>
            </a:endParaRPr>
          </a:p>
        </p:txBody>
      </p:sp>
      <p:sp>
        <p:nvSpPr>
          <p:cNvPr id="45059" name="Retângulo 2"/>
          <p:cNvSpPr>
            <a:spLocks noChangeArrowheads="1"/>
          </p:cNvSpPr>
          <p:nvPr/>
        </p:nvSpPr>
        <p:spPr bwMode="auto">
          <a:xfrm>
            <a:off x="1258888" y="333375"/>
            <a:ext cx="482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OS EQUÍVOCOS INICIAIS</a:t>
            </a:r>
          </a:p>
          <a:p>
            <a:pPr algn="ctr" eaLnBrk="1" hangingPunct="1">
              <a:spcBef>
                <a:spcPct val="0"/>
              </a:spcBef>
              <a:buSzTx/>
              <a:buFontTx/>
              <a:buNone/>
            </a:pPr>
            <a:r>
              <a:rPr lang="pt-BR" altLang="pt-BR" sz="2400" b="1"/>
              <a:t>DE ØRSTED</a:t>
            </a:r>
            <a:endParaRPr lang="pt-BR" altLang="pt-BR" sz="2400"/>
          </a:p>
        </p:txBody>
      </p:sp>
      <p:sp>
        <p:nvSpPr>
          <p:cNvPr id="14340" name="CaixaDeTexto 3"/>
          <p:cNvSpPr txBox="1">
            <a:spLocks noChangeArrowheads="1"/>
          </p:cNvSpPr>
          <p:nvPr/>
        </p:nvSpPr>
        <p:spPr bwMode="auto">
          <a:xfrm>
            <a:off x="107950" y="1772816"/>
            <a:ext cx="8928100" cy="892175"/>
          </a:xfrm>
          <a:prstGeom prst="rect">
            <a:avLst/>
          </a:prstGeom>
          <a:noFill/>
          <a:ln w="9525">
            <a:noFill/>
            <a:miter lim="800000"/>
            <a:headEnd/>
            <a:tailEnd/>
          </a:ln>
        </p:spPr>
        <p:txBody>
          <a:bodyPr>
            <a:spAutoFit/>
          </a:bodyPr>
          <a:lstStyle/>
          <a:p>
            <a:pPr algn="just" eaLnBrk="1" hangingPunct="1">
              <a:defRPr/>
            </a:pPr>
            <a:r>
              <a:rPr lang="pt-BR" sz="2600" dirty="0"/>
              <a:t>     Para </a:t>
            </a:r>
            <a:r>
              <a:rPr lang="pt-BR" sz="2600" dirty="0" err="1"/>
              <a:t>Ørsted</a:t>
            </a:r>
            <a:r>
              <a:rPr lang="pt-BR" sz="2600" dirty="0"/>
              <a:t>, o </a:t>
            </a:r>
            <a:r>
              <a:rPr lang="pt-BR" sz="2600" dirty="0">
                <a:latin typeface="+mn-lt"/>
                <a:cs typeface="Times New Roman" pitchFamily="18" charset="0"/>
              </a:rPr>
              <a:t>conflito elétrico seria o responsável pelo surgimento da luz, do calor, bem como do magnetismo.</a:t>
            </a:r>
            <a:endParaRPr lang="pt-BR" sz="2600" dirty="0"/>
          </a:p>
        </p:txBody>
      </p:sp>
      <p:pic>
        <p:nvPicPr>
          <p:cNvPr id="45061" name="Picture 6" descr="http://www.fisica.ufpb.br/%7Eromero/money/oerste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675" y="44450"/>
            <a:ext cx="2603500" cy="1400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aixaDeTexto 3"/>
          <p:cNvSpPr txBox="1">
            <a:spLocks noChangeArrowheads="1"/>
          </p:cNvSpPr>
          <p:nvPr/>
        </p:nvSpPr>
        <p:spPr bwMode="auto">
          <a:xfrm>
            <a:off x="107950" y="2560811"/>
            <a:ext cx="8928100" cy="2092325"/>
          </a:xfrm>
          <a:prstGeom prst="rect">
            <a:avLst/>
          </a:prstGeom>
          <a:noFill/>
          <a:ln w="9525">
            <a:noFill/>
            <a:miter lim="800000"/>
            <a:headEnd/>
            <a:tailEnd/>
          </a:ln>
        </p:spPr>
        <p:txBody>
          <a:bodyPr>
            <a:spAutoFit/>
          </a:bodyPr>
          <a:lstStyle/>
          <a:p>
            <a:pPr algn="just" eaLnBrk="1" hangingPunct="1">
              <a:defRPr/>
            </a:pPr>
            <a:r>
              <a:rPr lang="pt-BR" sz="2600" dirty="0">
                <a:latin typeface="+mn-lt"/>
                <a:cs typeface="Times New Roman" pitchFamily="18" charset="0"/>
              </a:rPr>
              <a:t>     Assim como os efeitos luminosos e caloríficos da corrente elétrica saem de um condutor em todas as direções quando este transmite uma grande quantidade de eletricidade, ele imaginou ser possível que o efeito magnético também se irradiasse de forma semelhante.</a:t>
            </a:r>
            <a:endParaRPr lang="pt-BR" sz="2600" dirty="0">
              <a:latin typeface="+mn-lt"/>
            </a:endParaRPr>
          </a:p>
        </p:txBody>
      </p:sp>
      <p:sp>
        <p:nvSpPr>
          <p:cNvPr id="7" name="CaixaDeTexto 3"/>
          <p:cNvSpPr txBox="1">
            <a:spLocks noChangeArrowheads="1"/>
          </p:cNvSpPr>
          <p:nvPr/>
        </p:nvSpPr>
        <p:spPr bwMode="auto">
          <a:xfrm>
            <a:off x="107950" y="4509120"/>
            <a:ext cx="89281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dirty="0"/>
              <a:t>     Portanto, não era absurdo imaginar que o fio, ao ser percorrido por uma corrente elétrica, se transformasse em um ímã longitudinal (com os polos magnéticos correspondendo às extremidades do fio), ou que o fio passasse a agir como um polo magnético.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18747EC-59B5-4404-A824-7CF44B046145}" type="slidenum">
              <a:rPr lang="pt-BR" altLang="pt-BR" sz="1400" smtClean="0">
                <a:solidFill>
                  <a:schemeClr val="bg1"/>
                </a:solidFill>
              </a:rPr>
              <a:pPr>
                <a:spcBef>
                  <a:spcPct val="0"/>
                </a:spcBef>
                <a:buSzTx/>
                <a:buFontTx/>
                <a:buNone/>
              </a:pPr>
              <a:t>22</a:t>
            </a:fld>
            <a:endParaRPr lang="pt-BR" altLang="pt-BR" sz="1400" smtClean="0">
              <a:solidFill>
                <a:schemeClr val="bg1"/>
              </a:solidFill>
            </a:endParaRPr>
          </a:p>
        </p:txBody>
      </p:sp>
      <p:sp>
        <p:nvSpPr>
          <p:cNvPr id="47107" name="Retângulo 2"/>
          <p:cNvSpPr>
            <a:spLocks noChangeArrowheads="1"/>
          </p:cNvSpPr>
          <p:nvPr/>
        </p:nvSpPr>
        <p:spPr bwMode="auto">
          <a:xfrm>
            <a:off x="1258888" y="476250"/>
            <a:ext cx="633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OS EQUÍVOCOS INICIAIS DE ØRSTED</a:t>
            </a:r>
            <a:endParaRPr lang="pt-BR" altLang="pt-BR" sz="2400"/>
          </a:p>
        </p:txBody>
      </p:sp>
      <p:pic>
        <p:nvPicPr>
          <p:cNvPr id="276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429000"/>
            <a:ext cx="7743825" cy="2087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aixaDeTexto 3"/>
          <p:cNvSpPr txBox="1">
            <a:spLocks noChangeArrowheads="1"/>
          </p:cNvSpPr>
          <p:nvPr/>
        </p:nvSpPr>
        <p:spPr bwMode="auto">
          <a:xfrm>
            <a:off x="107950" y="1844675"/>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Assim, a fim de encontrar a interação desejada, Ørsted tentava configurações entre o fio e a bússola, tendo em mente a ideia de um fio funcionando como um ímã.</a:t>
            </a:r>
          </a:p>
        </p:txBody>
      </p:sp>
      <p:pic>
        <p:nvPicPr>
          <p:cNvPr id="47110" name="Picture 4" descr="Resultado de imagem para OERS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D809094-E964-4AB5-A958-C906406E4B0A}" type="slidenum">
              <a:rPr lang="pt-BR" altLang="pt-BR" sz="1400" smtClean="0">
                <a:solidFill>
                  <a:schemeClr val="bg1"/>
                </a:solidFill>
              </a:rPr>
              <a:pPr>
                <a:spcBef>
                  <a:spcPct val="0"/>
                </a:spcBef>
                <a:buSzTx/>
                <a:buFontTx/>
                <a:buNone/>
              </a:pPr>
              <a:t>23</a:t>
            </a:fld>
            <a:endParaRPr lang="pt-BR" altLang="pt-BR" sz="1400" smtClean="0">
              <a:solidFill>
                <a:schemeClr val="bg1"/>
              </a:solidFill>
            </a:endParaRPr>
          </a:p>
        </p:txBody>
      </p:sp>
      <p:sp>
        <p:nvSpPr>
          <p:cNvPr id="48131" name="Rectangle 2" descr="Large confetti"/>
          <p:cNvSpPr>
            <a:spLocks noGrp="1" noChangeArrowheads="1"/>
          </p:cNvSpPr>
          <p:nvPr>
            <p:ph type="title"/>
          </p:nvPr>
        </p:nvSpPr>
        <p:spPr>
          <a:xfrm>
            <a:off x="1331913" y="260350"/>
            <a:ext cx="6119812" cy="661988"/>
          </a:xfrm>
        </p:spPr>
        <p:txBody>
          <a:bodyPr/>
          <a:lstStyle/>
          <a:p>
            <a:pPr algn="ctr"/>
            <a:r>
              <a:rPr lang="pt-BR" altLang="pt-BR" sz="2400" b="1" smtClean="0"/>
              <a:t>OS EQUÍVOCOS INICIAIS DE ØRSTED</a:t>
            </a:r>
          </a:p>
        </p:txBody>
      </p:sp>
      <p:pic>
        <p:nvPicPr>
          <p:cNvPr id="28676" name="Picture 5" descr="lightning-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225" y="3500438"/>
            <a:ext cx="1727200" cy="2608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7" name="CaixaDeTexto 7"/>
          <p:cNvSpPr txBox="1">
            <a:spLocks noChangeArrowheads="1"/>
          </p:cNvSpPr>
          <p:nvPr/>
        </p:nvSpPr>
        <p:spPr bwMode="auto">
          <a:xfrm>
            <a:off x="73025" y="1808163"/>
            <a:ext cx="89630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Ørsted utilizava somente fios muito finos, onde o “conflito” seria mais intenso, acreditando que o efeito magnético não surgiria enquanto calor e luz não fossem produzidos pela corrente galvânica.</a:t>
            </a:r>
          </a:p>
        </p:txBody>
      </p:sp>
      <p:sp>
        <p:nvSpPr>
          <p:cNvPr id="28678" name="CaixaDeTexto 9"/>
          <p:cNvSpPr txBox="1">
            <a:spLocks noChangeArrowheads="1"/>
          </p:cNvSpPr>
          <p:nvPr/>
        </p:nvSpPr>
        <p:spPr bwMode="auto">
          <a:xfrm>
            <a:off x="73025" y="3357563"/>
            <a:ext cx="39941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a:t>
            </a:r>
            <a:r>
              <a:rPr lang="pt-BR" altLang="pt-BR" sz="2600"/>
              <a:t>Pode-se imaginar que, assim como um relâmpago afeta as bússolas, então um fio incandescente também deveria afetá-las.</a:t>
            </a:r>
          </a:p>
        </p:txBody>
      </p:sp>
      <p:sp>
        <p:nvSpPr>
          <p:cNvPr id="48135" name="AutoShape 11" descr="data:image/jpeg;base64,/9j/4AAQSkZJRgABAQAAAQABAAD/2wCEAAkGBhQSERUUExQWFRQWFRUUFBcYGBQVFRQXFxcXFhQXGBQXHCYeFxkkGhQUHy8gJCcpLCwsFR4xNTAqNSYrLCkBCQoKDgwOGg8PGiwkHyQsLCwsLDQsLCwsLCwsLCwsLCwsLCwsLCwsLCwsLCwsLCwsLCwsLCwsLCwsLCwsLCwsLP/AABEIAMEBBgMBIgACEQEDEQH/xAAcAAAABwEBAAAAAAAAAAAAAAAAAQIDBAUGBwj/xABBEAABAwIDBgMGAwYEBgMAAAABAAIDBBEFITEGEkFRYXEigZEHEzKhscHR4fAUI0JSYpIzQ7LxFRZygqLiNVNj/8QAGwEAAgMBAQEAAAAAAAAAAAAAAQIAAwQFBgf/xAAuEQACAgEDAwEHBQADAAAAAAAAAQIRAxIhMQRBUQUTIjJhscHhcYGR0fAjQlL/2gAMAwEAAhEDEQA/AObYhiplABHFQ/e5aJolBRISh0OHG9lLw/FRES0jfjeN2Rh0cPseqrS5IcUSGlwUtoqpk4u+neHBjuIv/C7k4KftLi9JVua4l7C24uBqCqTZmrG/7mTxRSZOHI8HDkQUjH8GdTyWObTmx3Bw+x6KxS2oqlDeyW59CG5b5PMjVU+IGIi7Ms9FFISCEG2x1Gu45BEHGxIb3Uugw6NznB0oaG6HmqwHNKYcyomFp+SfU0UbTZr95KpcEMmj2juVBCMFQFOuTQR7FuP+az1VjRez55IJlZ6rIB55lOCpd/M71Ka14FcZ+TteC4aImgOe19suCuBRwnVjCewXn9tfINHu/uKeZjk40lf/AHFOstdil4H5O6vwKmOsTD5Bcb25gbHXzNYAGgssBp/hsJ+ZKit2pqh/nP8AVVtdVukcXvO852biePD6AKvLPUqLcONxdsmN18k84KFG8kCxz4n8lLaTu55nyH5LKzaMknr6u+4XVdnNmIn0dOXXuYWOt1cN4/VcoOh7cP8A1K1uG7UTxxRtDsmsYBlfINAC0YHTZj6pNpG2dsjHfJzh5pmXZBvB57rLSbfyt1IUOT2kz8mnyWl5YoyLFJmnrdlDbKS/cZjzWdxTZOSxG8CDwRwbczv1aLc81NbtZ/MzP5IalLsHTKLOeYthj4X7rxY2uDwcOYVfdb3aXFY6mHdLbPb4mO68R2P4LBvaqJxS4NeOWpbndvZntAayms/dMkNmP4OIt4H9b2t3BWtnYBle45O19V562J2iNHVNf/A7wSD+k8e4NiusRbZwyfxnlmCmxzpUynLB3aI+M44Y3ODA619CCW+SytZjr3nwgjna63f/ABinPxPb5pbKqmPGP5Jnpfcrtrsc2FO92ZKC6Q+jpzwZ8kSGleQ6jiBRJBqBwz7BEKi2dj52CpNpaxYC8t3nPYwEXAc6xPkquVlimZn75Jcc+Zde3oETXWyuDx45eqlkSJ2GSbszDycF0GuiZKwxyfCdDxYeYXNYn2cDyIPzXQHS3APQIPiycmLxXDHQSFju7XDRw5hQVuKpjZme7k/7HcWH8Fj62jdE8scMx6EcCDyUUrBVETdF8zYc8zbyCebCOZPWwH+pyjylNIthonAs439W/a6LebwPlnf1tZQk7T6qWGh9GiQTAAEEEFCAJSHpRSXJZBiO0z7fJW7dFT0+qtHC7c1TIviiLMcj2PL7hLfXmwA4AIph4T26/YkJ+CiA1zKtx72UZaTVkZkDnm/zU6noGt1zPyTu9yTb6kBXKkZ22+CSHWGSYmnAUKWuJ0Uc3OpU1EUPI/LVXVbVNzvzUqybmFwk5LUqIK0tDiRMTeYyPl+SzRClUD9W88x5fkkHLqSt6qM+tdwKbbCnGxqUhaAKyT+dw8yiTgYgjsGkUZOaMBEjBSMsQsJUVI558IvbO3FIBS45i03aSCOKMedwy42COR5LX0dcHMbnwCzk1YJfjAD/AObn3VjQCzQna2KkXDnKPXsbKzdebEfA7l0PRG16rsak8AHMgLOrTLGtijqacsJDsiP1l0UYq9xORhgAJHvG2A52436KjIVwoE7Br5JvgnIdVEQfQQRpxQkEEFCAAQkbY2OVtVOpWiMe8dr/AAD79lHmaXG/E5nqSlnsPjtt0Ip4ySrT3ZDQOQz1SKOmDe9lJlHh7rPKRthjpFdVfCfLlfXqAUsV6OqHg6XHO2vQkKKGq7E9jJnjuh6SsOgTNr6lEQklWFNIWiL0koWUIAuQRolCESdtiigk3XA9f907Ut4qOlaGNAAgosFYN0X5I31fJCmQk2QUF0xPFBSgFcfuQhdLlbYnum7oDCrpcUtr5A5cfqm07TPAddwuLHJRELLB8Hlq94RsFmAvc6xsB1dp/sr3CNmzxeT0A/HsqKDHSy4jBAOo3iAe4GqfZtDUH4XNb2H3Ke0VvV2Nh/y60W8RHoeChYhss19ry2tnawuemqzkslQ8XdM89ASFVyRuBvck9zcJfd8DVPuxeK7pkJZfdsNbXvodFCKkPqbg3AJta/FR0BwAJyLVJslsbmiQeCCMBCycFMJPwRj4naD5lFDT71zwGqKWS/QcE3G4rCmmLjc/oKQG5jooqtJN0vcM8rDg0a8STkL29Fnyy4N/SYlJP9vuO00zLC7rX04KbLH4T+vuFTztu7w2sLAa21tlfhpry4KxZWADdOotY52On56rHO+x1sUE7UiBiLbN67w7/MX+agEqdidQCAB/N9jyy+ShLXh+E43WJLJSCRoAI1eYwIkCUklQgaJEUV1ABS6FRCphUNyVhRIgdknFN2Ywts8hY9+4OGl3HkCcgrbFqWnpTuSU0rzl+894WtI6WFroJkozt0FbRVWHuHibUxnjumOQHtexCJG0Tco6n4j1CauplVGCA4crHn+uvHyUJAIaARxxk6AnsL/RTafBJXAu3CGgFxcchYAn7INqO7HhCU3UVZXhS6ZyiFSInZoil1SyZJ6Sna5QKZ6sGPVTLY8EGowoWJuq8U2hOnOyuaw3s0cdU/7sWtwTKVcgoraehYbWN113ZnYSliY0yRtfIQCd7xNB5Bpy81y12HjVpsei6Xsvtc17WxzHclADbn4X9QeB6FYuslk0+5+50ugjjbalz2NQMIgfdphjsOBYz6W0Wfxn2XUswvGDA/8ApzYe7D9rLRe9B1/27HgoWI4y6ls6Txwkgb+joydA7gR1yXIhLNF3jl+x1J4VPZ1+5zPGvZ3VwizGe9jHGPMnuw5+l1k56R7DZ7XNPJwLT6FehIMTjkF2OB+vpqimja8WcA4cnAOHoVuh6lNbZI/YxS9Ni+NjzwGpMjzc9Tmu21uyVJJ8UDAebRuH/wAbKirPZnTu+B0jPMOHzF/mtS67HLm0IvTcsfhaOYx1BAtfK91Iq63fztb7i2Wa1lX7LpB/hytPRwLfmLqmqthatn+XvD+hzXfLI/JMs2KTu0H2PUwi406/n6FO9h3Gnm429M0gFWFbQSMjYHxvaQX3u0j+W2ZCrwFrxO42c7rI6clfJfQF0ELIrK0xgRFBBAgEEVkFAAUWXUqSmJhmowoNjslOgx+dg3WyO3f5T4m+hyUJrck2Ug7LFuOHjFC7vGPsgq1BQUk72vI6oNlAGTW9yN4/PTyCSUkpgDslY86uNuV7D0GSWzFZAzcDrN07gqKSibqllFS5Rbjyzx3obV7beBDtU4x1kh4zUmmw+SXdEbHOJyyF87/mjRWOxyhPMmPArU4V7JqyRu88NjA4E3d6BdE2c9i9NG0Ple6Vx7Bo7BSvIyl4OLMmN7q1oaKaUgMie7s029V3HDtjaOOUBsLd4XJJFz81exQNEnhaAByAQaRFJnG6H2Y1jxvOaGDqc/QLTYX7KmNI9+/eyvYZLolZXxsDt97Wi3EgKno9q6SWTdZMwkNN8/oeKFxRN/JmqwMppY4m3DXXa25JseGql1lK2eCSJ2j2lva4yPkc1RY9P7+oMjdGO8HkdVe0si5/WY/ZzjNbX9Tv+nZvbYpQk7cfocSdiU1K8xk3DSWkXPDW3JWNPtjKHD3U8kY4tk/etHYm5AVn7RNnrVHvGf5mZH9QyP2WHmg3TYixWuMI5IqTXJhy58mCbxp7Ljz8t/8AI3tR7RZInhtmStsDexYb+WSm0vtNhd8cb2drOH2K5xE0t+IXbyT37KHZxm/9Jyd5c0k+lwvlV+g+Prs6Xuu/k1v+Tq9NtjSyaTNB5Ou36iyso6lrxdrg4cwQfouHOBBscilxTuabtJB5gkH1Col6fF/DI0w9Ya+OH8HbJqkMGZss9tLPTRsD5oI3b2h3Wg/3CxWGi2mmbu7z3OAN7OJP1U7HMcZWQtaXbjmadU+Do9G7YnVep69scdvmr/BDmxeiLrincOgeSD5H8UzPVUr7bgfGeIOaqjhTr2BByvqhFhEhdYW9VuSo40563b+lfQupNnC5m/C4SDiB8Q8uKp3NINitZs46OjO9LIDl8IUkw0dYHPLXROJPjYb/ANzDkfKyWWRQ5LOn6aeduOPnkxKJXtdsjI3OJzZm/wBGT/OM5+l1RuYQSCLEZEHIjyTpprYqnjljdSVCQt37MvZmMTe580hZBHYENtvyOP8ACCcmjmbH7rC3Wz2G2qlot18b7Xe7eDs4yAAPE3XM8QbhCTa4JCGpnXMS9mWE0VLLK6lDxGwuu98riTawz3srm2gXmmoeN42Fhc2GthwF13Pan2vMnopoP2eVskke7vNLXxjeyvvZG2vBcKkbmn1J41+v9fkkouLpiQEEuJt0FWwVYspcdO53wtJ7Arb0uAQt0bc9c1eUmBSH4GW+S0ey8soeTwc9ptmJn6tDR1/BXVNsO3IyP4aNFvmt1h+zu/Yuf4Txbn81ExTDjA90Tz+8sXxEaTRji3+ocRz8kf8AjTBqkzlm0NC2GoexvwixF+RAP1utl7LqwN3gbZSNI8x+SyO0lY2WXfbe26BmLZi6e2Zkl3nNhcGuIFz0B4eqri6lsWcx3PTdNVsDjvOaAW3zIAVBiftCo6Y2M7SR/C3xH5LCxez2aZofPUSPuBlc7vZLg2LbB4hFvEHjY5c1XpvljaqJ0ftCmnnJo6WSQnQu8Lbc1cQYHi1Qby1DKZpzLYxvO/uKraLEnRShzW2AFrAWAWqp9rRlvenFSUSJ2Jo/ZlTgh87pKh/EyuLh/bp8k9tXhdKyncwxMsRZgAAIdwII0KsIcdaRrZYranaES1G6D4WC3nxUhDU6JN6VZi4pqil1vLFof5m/itlgeJtlia9huNOoI4FUzJwWEdVNwiJrAQ0W3rONuel/ok9Qxt4bXZ2b/RsqXUaH/wBlX3Lavga+28AbZhZraLZyORjnBviAuLLRe+uOoRXVfpuTVFwZo9c6dwlHKv0f2/3yOWT7PvDb2IH64KqnoHNztbkR+K7JNAHCxCo6/ABmW+nA+S6EsKfwnCjn8nOP2q+Uo3h/MPiH4pL6Akb0Z3x0+If9q0NXs6Abt8J5HNpP2VLU0Do3aFjufArM4OPyNizKa97f59/yVMxTRepeIvc4guNzpfmoJUEfOwoSkaEo/wBod/MU2goAUXk6laTAMRY2LcJsbk55X81mVdYTgxkYXuduxtsXEWc6xNgQy4JF8lXkgpqmaul6mfTZNcFZYVVYQbtcQeiH/Mm8N2pibM3S58Mg7SDNR6zBSyD3zZWlofuGN3hlF8w4x8rctFU+8/RSwhS2Leo6tZnbVF//AMDp5wTTT7j/AP6psiejZR4T5gKFFEW+En4SRqCLjLUa53VbfyU4v3QOlvr+SuhfcwypcEutmIhYd64MfhsTk7eJIPW31VHLIbfRTK6sLgGfwtuG5C9ib2JGtrn1UGYZgKUkLbFgi6JCFtyUFLCjdf8AGA6nbOzN0LmsmAyuwmzJbf8AifJdBwOubLGCDwXFtncT9xLcjeYQWSN4PY7Jw9FtsKxFtLUCNu97lzWvjcTvBwIzI5C98uFiOCsu0UONF5tXto2heyIR3JAdyG7cjK3HJaKqwxtfTsa/wPG7LTv/AIo3WBtf+UjIjqqLEtlYquVk0hLrAADgRqMlqIW2AA4AAeWiprYN9jjPtFpt0tuwskY90cgIsN6wdcHiD89VSbJzltQ23I/j9l1v2uYQyfDzUaSwOZf/APRhcGZ9RvZea4xg8m7Ow/1AeuX3TQdsdcHp7ZyVskDCLfCPXirCbDWmxsstsKSIR6fmAttE64QezHM/UbOA9lVT7Ia2/Xa63QCRNYAk8lNTBpRxzaBklP4N43ssgahwN7m5XQdoQJ5nOtloPJUkmBtK2QWxlnLejPQ4iQLFWVDje69t9ND2KXPs7yUGbCnN4JpQ1xcXww4srxTU48p2asz8QUbKy/Gx+RWdoaxzBuu+HgeX5KVLNkvN5MGTpsl/wz6L03U9N6jhra+8X2/3kvRV52OR+XklmXOyyUuKluRzCcpNpM8zcfMfiuz0/VqSqZ5L1L0j2MtWF7eP6L+opw6+SpMRpmsZdwu05Bpzueis4K5rrkHVUmM12/wvuGx87LZlfuHEwpqTshRRUzoXRuiO+433hnbla6x2K4eYZCw6ix9cwt7RyR2JFr3BHTosLjtUZJ3uOpP0WG2zWuSvRsZcgDXQJKnYGxpqIg++57xu9bW1xeyj2GNhhPsolcWmoe2NpsXNb4ntB58L+quNuthv2Gnilpy6SEgte42O4eBJFrXOXktVWudLI0x5DQDi1vDePM8lodnQ18U1PPYxPjdcO05O19fJBJWtRFJo4psxsPNiUMsrJAHscGhr7+PK58fDhwKzOIYfJBK6KVpY9hs4HgfJXMe0FRSb8VPI5jXOd4hkXNuQCD5ahUE85c4ucS5xzJJuT5qytNp8iiqYXeBzIUqrfme6Yw9t3joCfkjqH5nzU7A7ip5RutFuFj3uTf0I9FEOqcmOnn8z+Sa5+iDCO04yPdBO0bMkFXY1BVTbOutHg0pqYPcXtIw+8gPO2b4+vMDmDzVFVNumqGqdFI1zTYg3B5EKwr5R1bYrHxIzcJuRl6fq47rXxyrk89X7t7KuIWjlP70D/LkGbhbkc3DoXDgumYNXCaMOGvHoUrEoG19N73D6lvExOPm3xD6Lz3Tvs9p5EH53XpapDRG4SEBpaQSSAMxY5leaJWbriNbEj0yQjyWRPR2xUrHR/uzkbHqCc/wWwo5crHVckoaGTDW09XE4vpZ4Yib6MeQC5p5Ak5HhoujYTjEczWvYbtdYjp3Rku40ZWaBrlntrMX3GbjTmcj2VrU1bWMLnEAALnOJYiZZC46cEccdT3BklpQzdKBTIclArcjCOWTMkY5JZckOcigEcUrSdE27DwWlSQ5ETkg4qSp8D48k8UlKDpmTxvDnsG8PE3mNR3WWkmN8iuovFwFnsb2VbJd0Xgfy/hd+CyS6TTvA6cvUp5lWXnyUOF48WGz9EmtxMiRxabtdnmqyro3xu3XtLT9ex4oVWVv+kKuN7orm06ZaBzgwyMPhyB7lZ6pBJJPNSDUEMLb5E6I5gGgDopQGV+6pWH5PB4g3Te7qUIpDdQh3HZna2CSK05DN0XJuAs9tT7UAY5IKbNsnhLyM93ju8rrnrqjKwy5prDqf3krWZ+Ip06Wy3ErcKSZziA43AyF7+EXvb5k+aXV4eWjeGbTY9i65A6mwurHFcBkhztvMHEDMccxwUGCctPhNssxzB1S009xueBOHC28ew+/2TEnFWD5GbpsNwm5I/h5AN9eKgmPOx529UzewqW41P8XYD6Js6eaclddxPdJDbkIMJMhfZoQTJKCXSSyY5qhyxqYSkPYnaFRabMYm3xQym0Uo3XHXccM2PHY/daHZLFn0k7oJj8J3SeBHAjpYgjoQsD8Jv6rSVDzU0wlabVFMPFbWSIcepZn5EpQs7DiWCwVrI/fM3w25b4nBpvbUA2dpxXB9rcOEFbPG0Wa2Q7o5NPib8iF0rYDa/eAjcdfh6Hi38FlvaDhZfiEj9A4MPo0D7Ja96kBbcnUvZ1uT4TFBMA+N0ZYQeGZ/Xksgwy4LV+5eS6kkdeJ5z3eNj1H5rT7BER0LWDgT81b4rhDKuB0MwuCMjxaeDgea0aCh5KdootpNqA5jWg3BdfLiLXGSz7MSB1P10VJVwyUkhpqnQZxScC3ge3McElrza4Nx0NxlxCeCSWxJy1bmmjqQdE82RZqGvtqc+qsaapLuH4K1FZb7ybemmE2zKExtnx7ogLDCXwXcZ3AAC4u4NAtqT6p7EqGIsEtM/fivuucMwHdCsFjeBGd2+x/cdlocLlnEDIXyXYz4WANaB1NtT3VVz1cbFlQq7JBSXHRAH0S7XV5S0V9fh0cwLXgHrxHY8Fz7GYw2QtGgsAunuj1XLcXkvM8/1EeiozVVl+F70QXnLzSAc0bkkLMahy/hRUzblA/CjpnWN0pB+TirHY+Heq2dAT8lWSOuCVpdgKbemceTLepVsVuiubpM3TqZrtR5rNY5sW113Rix1PLRbEwWQ92tcoqXJkjJxexxmsiMZ3HajXv06KO1366qZjc+/M93Nx+pUO3hJ6W9T+SxzjUmkbYu1bE2H2/FHGMwU00pbTn+tFWMLQSw5p1/JBNaFollAIijanAR52KRguJGGQOHDXkRxB6JMwChPyKSqY3JoqiEU0zZIz+5l8TLasPFvdpPoQr+vxEy7kuRc2zXZX7HsVkYsTLoTCQHAnfbfVpHEeVwR1T+FbROgLXAB+6fhdm1w4tKMHUkyucdSaOvbLOIi8QDRe4vkpuI7YQQA3eCeQXH8T24ml47o5cB5LPT1xccyXFXyyrsimOD/wBM2u2W3ArAIxGwgG7Xm++w8gdCDpZFs9C0wC4IN3ZefDkshQU5LgTpdbnDqcQMO+4WvcdlIW3qY80oqkNzGx8LPM528uCR+1yXtmbck1XbURM+Ebx9As3X7TSPyHhHIZJnKKFUJM1r8aEY8bwO2bvRUmIbZZ/ux5uzPpostJMXalNqp5n2LViS5LIY/MCSJHDO+uXotRgG2QNmS6/zfisKEprkqySQ7gmjs0MocLg5J3c5f7rm2AbTOiIa4kt+Y7La0+KhwBBBB0PNaoSUt0ZZQcSyc/I3yXI6593u/wCp31XT5qoOaexXK5nXJPUqvPwh8PLEPSAjkSQsppHHfCijKD9EQGSgBJN+y1exO0jaaSzmXiP+I5ty5vJ3UZrK8F0r2UYAC73rrHeFmg5iwOd0Y3ewJVRvqZsc8Ylgc17DxBH04KBjDvdQyuOW6xx+WSm4p7Oyxxmw+T9nm1czWCU/1M4X5hY3bXaaX9klp6mB0NTkLjOKRt7FzHaHUZLVjyb7mdws5cX3JKclyj7u/wBI/wDYpmMfVOVZ+EdL/wBxJ+lllu9zQNRpbGJLRkfIff8ABPRBRBCbGSSgg+SyCOlA3JO+gHJDUsBEA4Ao88akApwMQasJAhLmEG19deosm5N4k9VZlo4pp8zQppJZEjoydSpkVG1utvNRn11tFFfOTxRtIO7LR+INbpmf1wUSqxV8mriVCQQcmyKKDLrokEEgwLoIIlAB3QRIIkFXVnhWNuiPNvEFVaCKk4u0RpPk6AyubJE5zD/CbjiMlhQckumrXM0Nrgj1TY0VmTJrSK4Q0tgeUkFG9EqiwU45BLjCQ7gnGBRAFu1Ha67V7OqQNjZlmGjtZ2t1xiNl327Bdy2SIZujk1vXPh52+quguSqb4OggrlPt8qwIaeP+Jz3uPZoA+p+S6ZHUjgR2XD/bjiO/XMjGkcI9XkuPysniqTfy/H3D3OfMCFU7xnpkPLL7JcWo6H6Z/ZME6rOWDlsh5n9eidZokEZ9rBOf7orkDEauPTJEkb2XcoINJktkxqU1BBMEUxLOqCCK5FGZVDnQQQY0e4wjQQVYwQQKCChEBBBBQAEQQQRRAIIIKEDCJGgguQgTiCChAnoIIJgMU/gnY0EFF2ISsN/xh/1t+q7ZgfxnsEEFpxdzNl7Ggp+P64Lh3tQ/+Tl7R/6Aggnl8Mv93JDkzA/H6FMx6juEEFifY0j41Pcpb9PJBBPHkWRHfoEEEEAn/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48136" name="AutoShape 13" descr="data:image/jpeg;base64,/9j/4AAQSkZJRgABAQAAAQABAAD/2wCEAAkGBhQSEBQUEhQVFRQUFxcXGBYVGBgZGRcVFxcVFxQaFBcbHCYeFxojGRQVHy8gJCcpLCwsFR4xNTAqNSYrLCkBCQoKDgwOGg8PGiwkHyQsLCwsLSwsLCwsLCwsLCwpLCwsLCwsLCwsLCwsLCksKSwpKSwsLCwsLCwsLCwsLCwpLP/AABEIAKUBMQMBIgACEQEDEQH/xAAcAAABBQEBAQAAAAAAAAAAAAAAAQMEBQYCBwj/xABDEAABAwEFBAcGBQMBBwUAAAABAAIDEQQFEiExBkFRcRMiMmGBkaFCUrHB0fAHFHKS4SMzYhUkQ2OCotLxFjRTVML/xAAbAQACAwEBAQAAAAAAAAAAAAAAAgEDBAUGB//EADERAAIBAwMBBQYGAwAAAAAAAAABAgMEERIhMUEFEyJRYTJCcZGx8AYVI1KB0RSh4f/aAAwDAQACEQMRAD8A8+SlK9uablla3tODfvglysFm44AglQn3o0aVPhT5rj/VhXs+pUaycFiglQRejd4p6qRDaWu0PyP8qNSZGB4Jxo8FxjXWNMG50uD5Lh86jPtYCEG5JMq5Myr323gmXWo8UBsWT7UOSZdbh3quL6pMJRggmPthUd9o70nRLprB9+ikMjYdXTNddGU5Rdhv3zTJIgbbBxTjWgLh0oG/73rh1r4AfFGNgH0EjeVCfaXJl70YJRPdamjmmX23gouNcucpDA/JOTqU3iTdV2yJx0BPggBcSQvUmK7HHUgevoFJju5o1qT5BQBWNT0dke7Rp8clbRwAaCnJPUyzUt7BgrI7p94+A+qlMsDBuqe/P+FKayuikC73HUUHehZAjNFN1O5dgqdHdo3nyyUhsDGZ0Hjn8U+jzB4K6KyudoD8PJTGXSfaNOWZT5to01+9ybfeXGg9T/CZKKFlk6bd7RqCef0CdGEAaCnAD4qrtF510qfh5KK+3O403d6NSQuMmg6VvFKs50rvePkhL3iDA1eF60JbHu1d8QFV4ieJJ37ym3lajYC/22C0NtL2B+ooaVDSBXBXIOy15rE3hZZckZ5tidrSnPL+VcbN7GSW2dsMb4w5wcakmgwguzoO5QNpb8bPaZpImdHHI9zg3eAT96Kvs1vex4c0kOGhBIPgQjE3HbYNjR7XbBT3e5rZTG/FUjo31Ip7zSAQszip95qxvTaeacgyvc+goC5znGnMklQ4x0nP780Q1KPjB46EmzXm4ZOJI9R/CkzWojlqFUHIkHdkQpdkdi6hz93PQg1PonWwHb7QTvTZJPxXYHkgK3qI2NtZx+9V0IwuvJIZAO9SB0AugEwbRwCbMhKglIlFwC5M4CjFK2Fx0BPIE/BDkh405PhDn5k7sk26ROfkJPcd+0/RIbBJ7jv2lL3kfMs/x6n7X8hovCRz09/p0nuu5kEfFdtux2/LlmVOtPqI6UlyiIXIArorEWJo3Env9ck+2PgEwrTKxticd1BxKkMuzifJTcK7ZG46AnkjkjBHZZGjQfNP8qKTHYHb6DxT8d3gHMk+gTaSSDROx2ZxOQKsWxsZwH336rk3g0aZqNK6hjI3FdROZNPVS23e1uufNRXXmd1B9/FNGd7tKmtMkOpGI8aMnwWhlYzeB3BMS29u4V5p27tk7TMepGacTQADxWruz8LdDPJn7rK583Fcy57YtqHMt/Tc0xsn72xhH21x4DknYbtnkzbG93EhpIXsV37J2eEdSJtfecA4+ZVmbOOC4Fb8T7/pw+Zojb0lyeE2m4p2D+pG9opqQaKAYac19BSQBZm+tmYn1d0YLvKvOistPxF3k1GqseqGdnCa8HJ5K2zE7j4a+SnQXDI4VLaDi+jR6qTar3kjJaxrIqEjqNzy/wAjUqtmmc81c5zuZqvYRw1nk5EouLwyf/oA/wDnh/cEKrp3+iE+F5FWDNyb1NvqLAWAE4SxrhU8eChFSxOJI2sd2mZMdxafZPI5jmsfky4rlYXXbYYp2uki6aMVxRuJbiyI1acqGh8FBc1JQJxAeanIU7k5ZJC17SNahN0Uywx4XB7tGmoG9x3UHCqiT2JXJKv5gbNQa4QXczUlQrM7rt5hE0rnOLnauNTzKmXPdskr/wCnG9+AFxDGl2Q+HMqteGO4/LObW/C9ww4aE5cO5MmYrq9Q0TSBji9tcnEFpIoNQcxwUalfvzVsX4UQ1vg7LkrWEnILuKJToIksp44NVG31vdjMN2OdqVZWW5GamrvHXyTsLFMjmAGoHisFWrUfB6WzsraKzJZ+I9Z7vY3RgHgD8cwpgZ9hVxvRg9offJIb+YDlU07iPmsLpVZ9GdyN3Z0VjVFFuwHifNdiv2fgqqK+ajJj/RSo7cDmajyKR2lb9ofmlq/fRYNZxXT7A1wzA8gojLe33qcx/KfZe0e+Rg5uz8is06NaG+GQ7m3q8STEk2cjdo3DyJ+ajHZIVycQOQV5ZLW1wqCPAhTWkKpXlxTeMsyVbWhPmCMsNlgDkK95+lV2bikA6or3AgfNapkYTrI81d+b3EdtjBPs62fQxMlz2g9mLxLmfVcjZq1urkB3BzR81vmRBPMYFXLtqv5IpdhQXRnn8OwU7jngbvqXV+AKs7L+GxJ68uX+I+uS20VApDHjcsdXti7l1x/BW6FOPETO2D8O7M3tBz/1GnoFpLvuGGLsRsB4hor5nNdutjWZuIA7yAq61baWaKoMgJ/xBd6gU9VzZ1Lu4eMyfzEcZPaKNCIl1UBYSb8RXSHDZYHyu+/d08Ugu+8rT/embZ2H2WULqd9PmVX+XzjvWkor1e/yW4v+O+ZvBrbw2ghh7cjW+PyCzz/xDa92GzQyznuyH7s0lg2As7DikDpncZTUftGXxWjs9kawUY0NA3NAA9E2m1p+ynN+uy/v6DYpR6ZIdgtc7xilY2P/AABxEfqdonpBWqkuYAs7tVtfBY4+uQ6Q6RtPWJ7/AHRzUUqMq1RKEd30QKaW/Bgtp7G91slbFGXCo0yFaCtSclxZtjJ35vIjHdnT/mNAqu8vxNnc4mJkUVfaw43+bsvRZq8L8nnNZZXv7i408tPRfS7dShSjF9EcO5qKdRtHoP8A6Kj/APst/fH/ANyF5ihXamZTR31cWF8roOvDH0YLmkuALhShNNcQOSpXtXotunfLZcLaQWbqh3vS9pzXFueeLfVZeWaNzyXRjDShANBUDIjf3rn0Kza36fe/qaqlLHBQhuaXoh3rS3ZddhkymmmgducGNkj8cw7ikk2aiLHPjtcRoaYHtex5qaBzAcnDOuRV3fRzgq0MzjSAKADmcz9PRGMnXzV+Nk35EODq4jRgq+jdcUdat8RmpA2eZGI3Y2PDjrU5NqKnDStBnXkjvoeZKpyI+zeyUlrcTijiibTFLM8MYK6AE9p3crkRQh3Q2QvjljxOEnTFzJsI0a0MaM92qh3haAC5rHkwE9WooKNqAWjcDn5qNG5rQ8PxNkHWhe3iMsJ4g81nblP7+paoKPJRyx43ucfaJPr9U4yEJ8Wck954Z+Ss7FsxPJpG6nFwyXSUdsGbOGVLSNwTzXlauy7CH/eSDk0V9VcWfZWBmeDEeLqn55J+4zyWqtKPB5+0Pd2QTyBKdbdMp1GH9X0qvQJ4GMGQa0cBl/JVRant1bnVR3UUDqzlyzNNuinaNeSfjs7G6ADnr6rq22vvA+KrZLYN1TzyUpIhtIsX2oDQVpwKYltztwoPvVV/5kn78FwSTxUMjWh6W0uOpr8CmcZHcuhEpVmu17z1WOPHI0HM6KNOQ1sjMncN5Hop9mvydukjtN/W+NUrrtaz+7IxhHs5vJ/bl6rn87A3ssdJ+s4W+QzKqdCEuUi2F1Vh7MmWMO1Vo0qD/wAo+StodorR7TY25avOHLlWqyjr4f7AbGP8BTLnqor3Fx6xJPEmvxVDsLeXMUaV2lcL3jcjboN1o88GB1K8yosv4iSexExv6nFx9KLHhpTzY8h6f+NVVKxtVzFF8Lu5qcM0R24tNci1p7mj51Ue0bU2h/amI/xFB6NCYu25ZJz1QacXZD6nitvcmyUUNHOGN/EjIcgufcVrS29xZ+B0aVKpNapyMtd9xWq1ZkENPtyk/wDSDqthdWwcLKGQmZ2vWyZ+0a+K0UMSkF7WipIAGpJAA5krg1+0K9baHhXkh3iPAtksjWNoxoaBuaAB5BSmtAWNvj8ULJDUNJmcBkGdnxefkCsPfH4t2qSoipA0+5m79x/hJR7Iua+7WPV/eTFVqxjyz2i13hHE3FK9sbeL3Bo8K6rI3v8AivZIqiMumcPcFG/uP0XilsvSSVxdI9z3HUuJJ9VELl3KH4fpR3qSb/0v7MMrtL2Uby/PxZtMwLYg2Fpr2c3Ed7j8qLET2pzyXOJcTqSak80ySkqu5RtqVBYpxSMlSvKezYEpEIWkzAhFUIA2sd/NmhLpXNqyrREAAejc05/5UcQc1V2onfuFCOIAyPkqPGpEdtJPWzypVZVRUfZNDq6luWLXcdO7VWFmhJIjfjxYawlpFHOJyruCrYIy45dbWtfvVS7JK2hjeGUdhwynFWIjOop8FXJDxaZqo2OlEgdijtsBq/G/CJGClARoe4hVFsnq4yMDWvPbYzMtGhrUUDsk2y9muZ13ME0OccgjxdKanJ53inHeAmLXeAkIcC4OIGOlAHOBO4a6rLCm1Lf7/wCfQvlOOBmZ9M9WEcyOWferPZGKO0SPilDnBoL2Z0GEdqvoVUzvBbQBoPtHSg4lR7it4jtTHVIbmMtTkcvHJb6KSeTNJ5PVLPYYYxRsbBTuz8ap11raMh3BY2Xa9vssc48SaKrtO00rjQENrwzPquhrRRhI38t5gcG/qICprZtVG0mr8XcyixEloc81c4u5rkROKVzbDJfWvayv9tlNwJOapp7zkec3eSn2LZS0SirY3U95wwt/c7JWDNnIIv8A3FpYP8Yv6ruWWQUYfUMszHRkqTZLrfIaNaSeABJ9AtD/AKnZIv7NmdIR7Uzsv2NpTxTdo2utLm0aRE33YW4KeIz80YRGGcw7ESgYpSyFu90rw3/p7XoujZLDF2pZJyN0TcLf3Oz8lUvLnGrquO8uJPqU0+M+CnKJUWT5r+a3KCCNnBzv6jvM6FVdqvKWTtyOI4VoPIIdCe7z3JH3bMWlwYS0CpIB05qGTpZHAR0gXDLK45kgDi40H8rvpIGdpxkPBooPMqvUSoY5Brq6AqXBYHuz0H3vKhPv8jKONjAND2j41yr4KFaLfJJ23E91cvLRK8ssU4r2UaAmKPtyN5N6x9Fd7O2ETnEyOkY1e+lSdwbTVUOyezRtD8Tso26nj3Bep2WANaGtFGjIALidoXqo/p0/a+h3rC0lNd7V46IesdlAAACsmANFSdBUncOZ3Kvtd5x2aIySuDWjU7yeDRvK8q2p25ltRLW/04a5MBzPDGd/LRca1sal1LL46s13d1Ckt/kbfaL8T4oass9JX73HsN5b3fBebX1tRPanVlkJG5ujRyboFUueuKr09tY0aC8K38+p52teTnstkdueVzVJVFVuMbkKkKEVQRkKpEIQQCEIUkCISoQQdFdNQ4LlKOy6u98g64ikLaHNrSRmKZkaJj8y3OvVO7I+Sau6+poHYoZHxnixxac+Sfdfcz2vL5XuJoczUk6fBUuLznA6a6DP5jgCfDyTjZeJp3an6BQnTk6knmVz0lE2gMk+3XoXMbGAGsGdAM3O4vdq47u5c3TG1zzjrhDXZtz6xHVr3Voo8Vhe/MA04nIeZU+5rzNlkxtwvJaWlpFWkHjx0qmSS2IzlkmyXbJJQMa55PAEq5GyL2DFPJFAP+I8YvBgqfRVlp27tL24Q8Rt92IBg8aUJVV+fJNTQnjv81Zr9BdKNV/sMW+W0HgB0TK5e0auI8AmpdrHM/sRxQU3huN/731+CzD7RXOpQxtTr8lKnkOCfbL6klNZZHyHi9xNOQ09ElntZOWWXcuYruJ3FWNhujrD74aJtOVkjUNNc4jIKRDd8j9AfVegXTslHQF+lK6eKtv9ngzArzp81ZoSJTZ5/Y9j5pPZKt2bDMYMUz8J4ZV5AKfeu3IaCGYQPJef31tw95OE17z8uKVyS4H45Zr5rZYrI3FhBPF1DXTRu9ZDaL8Q5bQ3o4wI4+AABPlosvaLU6R2J7i49/yTKrbbFc/I6fISakk81yhCgQFY3Ldbp5WsG/U8BvKgxR1NAvTNmroFnhzH9R9C48BuaFivLlUIbcvg63Zlk7mpv7K5/ou7usbYmNjYKNb695Uu2XkyCJ0kho1o8zuA7ymoXU5fRebbZ7SGeXA0/wBNhNP8jvcvOWtrK5q5lx1PT39eNtTz8kQ9pNpH2uQucaMHYbuaPmVTJKpF62EFBaY8HiKtWVSTlLkVIhCYqBCEIIBCEKQBCEIAEIRRBAVSJaIQA48Fc1Un8sT2svpyQLON6gYjgKVHYHFu4c05G4DQJwPJS7vgZYXI2LvA1dXuCfiLWCoaMvE+a7ih+/JQ7fJ1sO5uXjvQ4vqCa6C2i3OfkSaDco5akavSPw/2TsksMklqoHMBc4yvLWRs9kxtbnI/I1xZDLI1VVScaUcsZLJ53HZ3Oza0kenmp0FwTuOFsZc7LJha456ZA18FKvy+2umeIi4x4uqXAMqBkCWNyB+qs9iL9bDa2Oc1jgQWkHKlSDUE5B2WvelnOSjqwNGKbwjOXhdssLsM0b43e69pafIhQyV6r+Km3FntjomMZnGXY3OIzB0aKVyrnVeXWiKhqBkfvJTSqa4ptCyi1sT7rvt0RAd1mcPotM29WUBbmDp981g6qRZrVQUqaa+IWlSwLsekO2vdgAroFmr12qNdangD8Vmpre4igNAVFqncuhGryJFqt75D1j4blHQhILkEIQAgAXTWVUuw3VJKaMaT37vErWXRs6yKjjR7+WQ5DeVmrXMKS35OrY9l17t7LEfN/e4zsvcOGksgFfZB+JC2EDFGs1nJp8SuL8vxlmjrWrj2W8Tx5d68/Uc7moe2jTo2NHStkuWV22d/9FH0TD13jM8G/wArztzk7bLW6R7nvNXONSUwu/bUFQhpX8ng7+8d1V1dFwCEIWowAhCEACEIQQCEJEAKhCEAIlokQgBaJEIQBYGpStjqrBliUtlnACt0pchkrIrHVS4bAplWhcSW0KVgjc7jiDRXhnRZeR3WPNX0ltrQA71SW6Okjuapm8ssS2OrJUvYBWpcPirO8b7eMcegJIIrpuz4lU0by0gjUGviFaX9CH4bQyhbIBiA9iT2geFdQqZRTksjqTS2Kcp+CPJxxAYaEA1qeVBrzTCfjstYnSYh1XsZhrmcbZDUDeB0dD+oK0rzgbfKSVa7MWbprTHEcw40puPEHu1VOVY3FaTFKJR/u6nzBAHqq6i8DwPF+LcjW6z9HLIzXA9za/pNE0x1COa6kkLiSdSST45lLZ4i54A1JCZcbis4tURa5wIoQdB996aU6+LMGWiRjcVGuI62tRrXvrVRWQkpiMNsboumRE6CvJTILGrazWbuoknU0muhad493grLNcr3a5Dv18leXfcEbe0MR79PTvUuzQqygjoK0yyz3AD0C59WtN7ZwepsbC2h4msv1O7PZsgAAANwyp4KayADvVPa9pYYR28bvdZn5u0+Kzd57Wyy1a3+mw7m6kd7tVlhaVKj32R0Lnti3t1pTy/Jfexqr52tjgBa2j5NKDst/Ud9OCwFvt75nl7zUn4bgOAUcuSLrUbeFLjk8Xe9o1bt+LZeQIQhaDnAgoSIIFQhCAAISIQAqEiVACISpEAKkQhAAhCEAaN9somXXhTRVjpk2ZSnbJLB1tKZdMSmYZwO0F1aLUCa4aZDLwGarbZOw8zXNX1o2edaLMZo2BvRhjQAc31dTqt8RmszHa6aAeq3mz0UJjBtMpDaBwY05Z07Qridnhr4FZq85QWovppS2MFJEWuLXAgtJBB1BGtQnLPaHMJpodQcweYW0vuwttL5ppR0fSUe19a0cXEEEbwddKrNybNzYccbekj0qzM+Le0PJTGrGS3FcGnsQTHG46mM8CMTfMZjyK5/J/8AEj83D/8AKcljLKtkjLXf5AtI8D9FzJhp1Q4cyD8grciYRz0DAes4u7mCg8zSnkgz1FKUaNw+J4lNFSbNYHvIAFK73HCPM5BD9QXoMSRitAa/XuWlu/Z6SB7GTsdFLaGsMJcaUDnCjqDjpmnbpssdlDzKzG57MLJASBE8mlTTtAglQ7Xa8OLpSZGkUDiSSCBRpB7lU5atkOl1I1/zST2ueSUND3SOxBugIOHLjomYrMB/KYNuaNKn0TEl4uOmXL6rThYK9W+S5joBXIBI69Y2+1X9Ir8aBZ98hOpJ5rmqTQi+NzKPBdybTOHYaB3uz9NPiq603nJJ23Ejhu8AMlFSIUIroLO5q1NpSeBUISJzOKhCRACoSIQAqRCEACEJUAIhCEACEIQAIQhACpEIQAIQhADpQ1IE9DGXGg1UknQjFNF0YGqTbLvliA6WN7A4BzcTSKtOhFdQoXT8Al3G2H2RAK32VvcMnADI8cjgxr5KYWYsqmoPFZ8uJXUcSrlBSTTGUsM3t5ANe1087XvDq9HGQeuCQR1dAdVXySEgE1a0YcgSCa51IrQlUsF6OY3C2gBc11adao0IPiclMjtNXYjV4yqD604LJocVgv1Jst5dpJpI2xyua/oR/RMkbMVBuJI6+R0cdyX8y2Wr/wArZy8ABzBFRoHvNAdm7zHcqiKQloaS6gNWgk0HGgPKimWWUmmHqPyBq4gPFct3qjCXBHU09nu2CMx2gRudYmuZ0zo4WscHloODM5tqaH46KTfFj/LGr8MlmtbQ7FTpJIog49GwgGgyI0PHgm7FfcUbi+EAUca3fK+VzJHBoBlcQOjDxqARnSuSqLRfTWg/lyGMLw90LgMDpDWj420Jwt0o4/NI8L4jRTRW21/RAgHFGdxNSARkK1IOXFZO8J6nCNNabq9yub2dRoOIFzyagAAAngFQWhtCe7L6rVRXVlVTjYZqkS0SLSZwQhKgBEISoARCEIAEIQgAQlSIAEIQgAQhCABCEIAEIQgAQhCABCEIAEIQgB0KxuhgLx3fP/yhCsjyRI9A/GB5DxEOxFFAxo7gzF8SvNhH8EIUS5CPAHJcCRCEkh0dtfmAr+6ohuyP3uQhZ6nBZHdmyve6I/ydmkwjHIJMR3nC+jfRY23sLXVxE86JULn0G9/i/qWSZFM7nVq5xrSufzXceQJ4bkIWuQR3YsUGKJ85NS1+Bjdza1JPecvVUb29V57whCtp8v4kT4REQhC0GYEIQgAQhCABCEIAEIQgAQhCABCEIAEIQgAQhCABCEIAEIQgAQhCABCEIA//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48137" name="AutoShape 15" descr="data:image/jpeg;base64,/9j/4AAQSkZJRgABAQAAAQABAAD/2wCEAAkGBhQSEBQUEhQVFRQUFxcXGBYVGBgZGRcVFxcVFxQaFBcbHCYeFxojGRQVHy8gJCcpLCwsFR4xNTAqNSYrLCkBCQoKDgwOGg8PGiwkHyQsLCwsLSwsLCwsLCwsLCwpLCwsLCwsLCwsLCwsLCksKSwpKSwsLCwsLCwsLCwsLCwpLP/AABEIAKUBMQMBIgACEQEDEQH/xAAcAAABBQEBAQAAAAAAAAAAAAAAAQMEBQYCBwj/xABDEAABAwEFBAcGBQMBBwUAAAABAAIDEQQFEiExBkFRcRMiMmGBkaFCUrHB0fAHFHKS4SMzYhUkQ2OCotLxFjRTVML/xAAbAQACAwEBAQAAAAAAAAAAAAAAAgEDBAUGB//EADERAAIBAwMBBQYGAwAAAAAAAAABAgMEERIhMUEFEyJRYTJCcZGx8AYVI1KB0RSh4f/aAAwDAQACEQMRAD8A8+SlK9uablla3tODfvglysFm44AglQn3o0aVPhT5rj/VhXs+pUaycFiglQRejd4p6qRDaWu0PyP8qNSZGB4Jxo8FxjXWNMG50uD5Lh86jPtYCEG5JMq5Myr323gmXWo8UBsWT7UOSZdbh3quL6pMJRggmPthUd9o70nRLprB9+ikMjYdXTNddGU5Rdhv3zTJIgbbBxTjWgLh0oG/73rh1r4AfFGNgH0EjeVCfaXJl70YJRPdamjmmX23gouNcucpDA/JOTqU3iTdV2yJx0BPggBcSQvUmK7HHUgevoFJju5o1qT5BQBWNT0dke7Rp8clbRwAaCnJPUyzUt7BgrI7p94+A+qlMsDBuqe/P+FKayuikC73HUUHehZAjNFN1O5dgqdHdo3nyyUhsDGZ0Hjn8U+jzB4K6KyudoD8PJTGXSfaNOWZT5to01+9ybfeXGg9T/CZKKFlk6bd7RqCef0CdGEAaCnAD4qrtF510qfh5KK+3O403d6NSQuMmg6VvFKs50rvePkhL3iDA1eF60JbHu1d8QFV4ieJJ37ym3lajYC/22C0NtL2B+ooaVDSBXBXIOy15rE3hZZckZ5tidrSnPL+VcbN7GSW2dsMb4w5wcakmgwguzoO5QNpb8bPaZpImdHHI9zg3eAT96Kvs1vex4c0kOGhBIPgQjE3HbYNjR7XbBT3e5rZTG/FUjo31Ip7zSAQszip95qxvTaeacgyvc+goC5znGnMklQ4x0nP780Q1KPjB46EmzXm4ZOJI9R/CkzWojlqFUHIkHdkQpdkdi6hz93PQg1PonWwHb7QTvTZJPxXYHkgK3qI2NtZx+9V0IwuvJIZAO9SB0AugEwbRwCbMhKglIlFwC5M4CjFK2Fx0BPIE/BDkh405PhDn5k7sk26ROfkJPcd+0/RIbBJ7jv2lL3kfMs/x6n7X8hovCRz09/p0nuu5kEfFdtux2/LlmVOtPqI6UlyiIXIArorEWJo3Env9ck+2PgEwrTKxticd1BxKkMuzifJTcK7ZG46AnkjkjBHZZGjQfNP8qKTHYHb6DxT8d3gHMk+gTaSSDROx2ZxOQKsWxsZwH336rk3g0aZqNK6hjI3FdROZNPVS23e1uufNRXXmd1B9/FNGd7tKmtMkOpGI8aMnwWhlYzeB3BMS29u4V5p27tk7TMepGacTQADxWruz8LdDPJn7rK583Fcy57YtqHMt/Tc0xsn72xhH21x4DknYbtnkzbG93EhpIXsV37J2eEdSJtfecA4+ZVmbOOC4Fb8T7/pw+Zojb0lyeE2m4p2D+pG9opqQaKAYac19BSQBZm+tmYn1d0YLvKvOistPxF3k1GqseqGdnCa8HJ5K2zE7j4a+SnQXDI4VLaDi+jR6qTar3kjJaxrIqEjqNzy/wAjUqtmmc81c5zuZqvYRw1nk5EouLwyf/oA/wDnh/cEKrp3+iE+F5FWDNyb1NvqLAWAE4SxrhU8eChFSxOJI2sd2mZMdxafZPI5jmsfky4rlYXXbYYp2uki6aMVxRuJbiyI1acqGh8FBc1JQJxAeanIU7k5ZJC17SNahN0Uywx4XB7tGmoG9x3UHCqiT2JXJKv5gbNQa4QXczUlQrM7rt5hE0rnOLnauNTzKmXPdskr/wCnG9+AFxDGl2Q+HMqteGO4/LObW/C9ww4aE5cO5MmYrq9Q0TSBji9tcnEFpIoNQcxwUalfvzVsX4UQ1vg7LkrWEnILuKJToIksp44NVG31vdjMN2OdqVZWW5GamrvHXyTsLFMjmAGoHisFWrUfB6WzsraKzJZ+I9Z7vY3RgHgD8cwpgZ9hVxvRg9offJIb+YDlU07iPmsLpVZ9GdyN3Z0VjVFFuwHifNdiv2fgqqK+ajJj/RSo7cDmajyKR2lb9ofmlq/fRYNZxXT7A1wzA8gojLe33qcx/KfZe0e+Rg5uz8is06NaG+GQ7m3q8STEk2cjdo3DyJ+ajHZIVycQOQV5ZLW1wqCPAhTWkKpXlxTeMsyVbWhPmCMsNlgDkK95+lV2bikA6or3AgfNapkYTrI81d+b3EdtjBPs62fQxMlz2g9mLxLmfVcjZq1urkB3BzR81vmRBPMYFXLtqv5IpdhQXRnn8OwU7jngbvqXV+AKs7L+GxJ68uX+I+uS20VApDHjcsdXti7l1x/BW6FOPETO2D8O7M3tBz/1GnoFpLvuGGLsRsB4hor5nNdutjWZuIA7yAq61baWaKoMgJ/xBd6gU9VzZ1Lu4eMyfzEcZPaKNCIl1UBYSb8RXSHDZYHyu+/d08Ugu+8rT/embZ2H2WULqd9PmVX+XzjvWkor1e/yW4v+O+ZvBrbw2ghh7cjW+PyCzz/xDa92GzQyznuyH7s0lg2As7DikDpncZTUftGXxWjs9kawUY0NA3NAA9E2m1p+ynN+uy/v6DYpR6ZIdgtc7xilY2P/AABxEfqdonpBWqkuYAs7tVtfBY4+uQ6Q6RtPWJ7/AHRzUUqMq1RKEd30QKaW/Bgtp7G91slbFGXCo0yFaCtSclxZtjJ35vIjHdnT/mNAqu8vxNnc4mJkUVfaw43+bsvRZq8L8nnNZZXv7i408tPRfS7dShSjF9EcO5qKdRtHoP8A6Kj/APst/fH/ANyF5ihXamZTR31cWF8roOvDH0YLmkuALhShNNcQOSpXtXotunfLZcLaQWbqh3vS9pzXFueeLfVZeWaNzyXRjDShANBUDIjf3rn0Kza36fe/qaqlLHBQhuaXoh3rS3ZddhkymmmgducGNkj8cw7ikk2aiLHPjtcRoaYHtex5qaBzAcnDOuRV3fRzgq0MzjSAKADmcz9PRGMnXzV+Nk35EODq4jRgq+jdcUdat8RmpA2eZGI3Y2PDjrU5NqKnDStBnXkjvoeZKpyI+zeyUlrcTijiibTFLM8MYK6AE9p3crkRQh3Q2QvjljxOEnTFzJsI0a0MaM92qh3haAC5rHkwE9WooKNqAWjcDn5qNG5rQ8PxNkHWhe3iMsJ4g81nblP7+paoKPJRyx43ucfaJPr9U4yEJ8Wck954Z+Ss7FsxPJpG6nFwyXSUdsGbOGVLSNwTzXlauy7CH/eSDk0V9VcWfZWBmeDEeLqn55J+4zyWqtKPB5+0Pd2QTyBKdbdMp1GH9X0qvQJ4GMGQa0cBl/JVRant1bnVR3UUDqzlyzNNuinaNeSfjs7G6ADnr6rq22vvA+KrZLYN1TzyUpIhtIsX2oDQVpwKYltztwoPvVV/5kn78FwSTxUMjWh6W0uOpr8CmcZHcuhEpVmu17z1WOPHI0HM6KNOQ1sjMncN5Hop9mvydukjtN/W+NUrrtaz+7IxhHs5vJ/bl6rn87A3ssdJ+s4W+QzKqdCEuUi2F1Vh7MmWMO1Vo0qD/wAo+StodorR7TY25avOHLlWqyjr4f7AbGP8BTLnqor3Fx6xJPEmvxVDsLeXMUaV2lcL3jcjboN1o88GB1K8yosv4iSexExv6nFx9KLHhpTzY8h6f+NVVKxtVzFF8Lu5qcM0R24tNci1p7mj51Ue0bU2h/amI/xFB6NCYu25ZJz1QacXZD6nitvcmyUUNHOGN/EjIcgufcVrS29xZ+B0aVKpNapyMtd9xWq1ZkENPtyk/wDSDqthdWwcLKGQmZ2vWyZ+0a+K0UMSkF7WipIAGpJAA5krg1+0K9baHhXkh3iPAtksjWNoxoaBuaAB5BSmtAWNvj8ULJDUNJmcBkGdnxefkCsPfH4t2qSoipA0+5m79x/hJR7Iua+7WPV/eTFVqxjyz2i13hHE3FK9sbeL3Bo8K6rI3v8AivZIqiMumcPcFG/uP0XilsvSSVxdI9z3HUuJJ9VELl3KH4fpR3qSb/0v7MMrtL2Uby/PxZtMwLYg2Fpr2c3Ed7j8qLET2pzyXOJcTqSak80ySkqu5RtqVBYpxSMlSvKezYEpEIWkzAhFUIA2sd/NmhLpXNqyrREAAejc05/5UcQc1V2onfuFCOIAyPkqPGpEdtJPWzypVZVRUfZNDq6luWLXcdO7VWFmhJIjfjxYawlpFHOJyruCrYIy45dbWtfvVS7JK2hjeGUdhwynFWIjOop8FXJDxaZqo2OlEgdijtsBq/G/CJGClARoe4hVFsnq4yMDWvPbYzMtGhrUUDsk2y9muZ13ME0OccgjxdKanJ53inHeAmLXeAkIcC4OIGOlAHOBO4a6rLCm1Lf7/wCfQvlOOBmZ9M9WEcyOWferPZGKO0SPilDnBoL2Z0GEdqvoVUzvBbQBoPtHSg4lR7it4jtTHVIbmMtTkcvHJb6KSeTNJ5PVLPYYYxRsbBTuz8ap11raMh3BY2Xa9vssc48SaKrtO00rjQENrwzPquhrRRhI38t5gcG/qICprZtVG0mr8XcyixEloc81c4u5rkROKVzbDJfWvayv9tlNwJOapp7zkec3eSn2LZS0SirY3U95wwt/c7JWDNnIIv8A3FpYP8Yv6ruWWQUYfUMszHRkqTZLrfIaNaSeABJ9AtD/AKnZIv7NmdIR7Uzsv2NpTxTdo2utLm0aRE33YW4KeIz80YRGGcw7ESgYpSyFu90rw3/p7XoujZLDF2pZJyN0TcLf3Oz8lUvLnGrquO8uJPqU0+M+CnKJUWT5r+a3KCCNnBzv6jvM6FVdqvKWTtyOI4VoPIIdCe7z3JH3bMWlwYS0CpIB05qGTpZHAR0gXDLK45kgDi40H8rvpIGdpxkPBooPMqvUSoY5Brq6AqXBYHuz0H3vKhPv8jKONjAND2j41yr4KFaLfJJ23E91cvLRK8ssU4r2UaAmKPtyN5N6x9Fd7O2ETnEyOkY1e+lSdwbTVUOyezRtD8Tso26nj3Bep2WANaGtFGjIALidoXqo/p0/a+h3rC0lNd7V46IesdlAAACsmANFSdBUncOZ3Kvtd5x2aIySuDWjU7yeDRvK8q2p25ltRLW/04a5MBzPDGd/LRca1sal1LL46s13d1Ckt/kbfaL8T4oass9JX73HsN5b3fBebX1tRPanVlkJG5ujRyboFUueuKr09tY0aC8K38+p52teTnstkdueVzVJVFVuMbkKkKEVQRkKpEIQQCEIUkCISoQQdFdNQ4LlKOy6u98g64ikLaHNrSRmKZkaJj8y3OvVO7I+Sau6+poHYoZHxnixxac+Sfdfcz2vL5XuJoczUk6fBUuLznA6a6DP5jgCfDyTjZeJp3an6BQnTk6knmVz0lE2gMk+3XoXMbGAGsGdAM3O4vdq47u5c3TG1zzjrhDXZtz6xHVr3Voo8Vhe/MA04nIeZU+5rzNlkxtwvJaWlpFWkHjx0qmSS2IzlkmyXbJJQMa55PAEq5GyL2DFPJFAP+I8YvBgqfRVlp27tL24Q8Rt92IBg8aUJVV+fJNTQnjv81Zr9BdKNV/sMW+W0HgB0TK5e0auI8AmpdrHM/sRxQU3huN/731+CzD7RXOpQxtTr8lKnkOCfbL6klNZZHyHi9xNOQ09ElntZOWWXcuYruJ3FWNhujrD74aJtOVkjUNNc4jIKRDd8j9AfVegXTslHQF+lK6eKtv9ngzArzp81ZoSJTZ5/Y9j5pPZKt2bDMYMUz8J4ZV5AKfeu3IaCGYQPJef31tw95OE17z8uKVyS4H45Zr5rZYrI3FhBPF1DXTRu9ZDaL8Q5bQ3o4wI4+AABPlosvaLU6R2J7i49/yTKrbbFc/I6fISakk81yhCgQFY3Ldbp5WsG/U8BvKgxR1NAvTNmroFnhzH9R9C48BuaFivLlUIbcvg63Zlk7mpv7K5/ou7usbYmNjYKNb695Uu2XkyCJ0kho1o8zuA7ymoXU5fRebbZ7SGeXA0/wBNhNP8jvcvOWtrK5q5lx1PT39eNtTz8kQ9pNpH2uQucaMHYbuaPmVTJKpF62EFBaY8HiKtWVSTlLkVIhCYqBCEIIBCEKQBCEIAEIRRBAVSJaIQA48Fc1Un8sT2svpyQLON6gYjgKVHYHFu4c05G4DQJwPJS7vgZYXI2LvA1dXuCfiLWCoaMvE+a7ih+/JQ7fJ1sO5uXjvQ4vqCa6C2i3OfkSaDco5akavSPw/2TsksMklqoHMBc4yvLWRs9kxtbnI/I1xZDLI1VVScaUcsZLJ53HZ3Oza0kenmp0FwTuOFsZc7LJha456ZA18FKvy+2umeIi4x4uqXAMqBkCWNyB+qs9iL9bDa2Oc1jgQWkHKlSDUE5B2WvelnOSjqwNGKbwjOXhdssLsM0b43e69pafIhQyV6r+Km3FntjomMZnGXY3OIzB0aKVyrnVeXWiKhqBkfvJTSqa4ptCyi1sT7rvt0RAd1mcPotM29WUBbmDp981g6qRZrVQUqaa+IWlSwLsekO2vdgAroFmr12qNdangD8Vmpre4igNAVFqncuhGryJFqt75D1j4blHQhILkEIQAgAXTWVUuw3VJKaMaT37vErWXRs6yKjjR7+WQ5DeVmrXMKS35OrY9l17t7LEfN/e4zsvcOGksgFfZB+JC2EDFGs1nJp8SuL8vxlmjrWrj2W8Tx5d68/Uc7moe2jTo2NHStkuWV22d/9FH0TD13jM8G/wArztzk7bLW6R7nvNXONSUwu/bUFQhpX8ng7+8d1V1dFwCEIWowAhCEACEIQQCEJEAKhCEAIlokQgBaJEIQBYGpStjqrBliUtlnACt0pchkrIrHVS4bAplWhcSW0KVgjc7jiDRXhnRZeR3WPNX0ltrQA71SW6Okjuapm8ssS2OrJUvYBWpcPirO8b7eMcegJIIrpuz4lU0by0gjUGviFaX9CH4bQyhbIBiA9iT2geFdQqZRTksjqTS2Kcp+CPJxxAYaEA1qeVBrzTCfjstYnSYh1XsZhrmcbZDUDeB0dD+oK0rzgbfKSVa7MWbprTHEcw40puPEHu1VOVY3FaTFKJR/u6nzBAHqq6i8DwPF+LcjW6z9HLIzXA9za/pNE0x1COa6kkLiSdSST45lLZ4i54A1JCZcbis4tURa5wIoQdB996aU6+LMGWiRjcVGuI62tRrXvrVRWQkpiMNsboumRE6CvJTILGrazWbuoknU0muhad493grLNcr3a5Dv18leXfcEbe0MR79PTvUuzQqygjoK0yyz3AD0C59WtN7ZwepsbC2h4msv1O7PZsgAAANwyp4KayADvVPa9pYYR28bvdZn5u0+Kzd57Wyy1a3+mw7m6kd7tVlhaVKj32R0Lnti3t1pTy/Jfexqr52tjgBa2j5NKDst/Ud9OCwFvt75nl7zUn4bgOAUcuSLrUbeFLjk8Xe9o1bt+LZeQIQhaDnAgoSIIFQhCAAISIQAqEiVACISpEAKkQhAAhCEAaN9somXXhTRVjpk2ZSnbJLB1tKZdMSmYZwO0F1aLUCa4aZDLwGarbZOw8zXNX1o2edaLMZo2BvRhjQAc31dTqt8RmszHa6aAeq3mz0UJjBtMpDaBwY05Z07Qridnhr4FZq85QWovppS2MFJEWuLXAgtJBB1BGtQnLPaHMJpodQcweYW0vuwttL5ppR0fSUe19a0cXEEEbwddKrNybNzYccbekj0qzM+Le0PJTGrGS3FcGnsQTHG46mM8CMTfMZjyK5/J/8AEj83D/8AKcljLKtkjLXf5AtI8D9FzJhp1Q4cyD8grciYRz0DAes4u7mCg8zSnkgz1FKUaNw+J4lNFSbNYHvIAFK73HCPM5BD9QXoMSRitAa/XuWlu/Z6SB7GTsdFLaGsMJcaUDnCjqDjpmnbpssdlDzKzG57MLJASBE8mlTTtAglQ7Xa8OLpSZGkUDiSSCBRpB7lU5atkOl1I1/zST2ueSUND3SOxBugIOHLjomYrMB/KYNuaNKn0TEl4uOmXL6rThYK9W+S5joBXIBI69Y2+1X9Ir8aBZ98hOpJ5rmqTQi+NzKPBdybTOHYaB3uz9NPiq603nJJ23Ejhu8AMlFSIUIroLO5q1NpSeBUISJzOKhCRACoSIQAqRCEACEJUAIhCEACEIQAIQhACpEIQAIQhADpQ1IE9DGXGg1UknQjFNF0YGqTbLvliA6WN7A4BzcTSKtOhFdQoXT8Al3G2H2RAK32VvcMnADI8cjgxr5KYWYsqmoPFZ8uJXUcSrlBSTTGUsM3t5ANe1087XvDq9HGQeuCQR1dAdVXySEgE1a0YcgSCa51IrQlUsF6OY3C2gBc11adao0IPiclMjtNXYjV4yqD604LJocVgv1Jst5dpJpI2xyua/oR/RMkbMVBuJI6+R0cdyX8y2Wr/wArZy8ABzBFRoHvNAdm7zHcqiKQloaS6gNWgk0HGgPKimWWUmmHqPyBq4gPFct3qjCXBHU09nu2CMx2gRudYmuZ0zo4WscHloODM5tqaH46KTfFj/LGr8MlmtbQ7FTpJIog49GwgGgyI0PHgm7FfcUbi+EAUca3fK+VzJHBoBlcQOjDxqARnSuSqLRfTWg/lyGMLw90LgMDpDWj420Jwt0o4/NI8L4jRTRW21/RAgHFGdxNSARkK1IOXFZO8J6nCNNabq9yub2dRoOIFzyagAAAngFQWhtCe7L6rVRXVlVTjYZqkS0SLSZwQhKgBEISoARCEIAEIQgAQlSIAEIQgAQhCABCEIAEIQgAQhCABCEIAEIQgB0KxuhgLx3fP/yhCsjyRI9A/GB5DxEOxFFAxo7gzF8SvNhH8EIUS5CPAHJcCRCEkh0dtfmAr+6ohuyP3uQhZ6nBZHdmyve6I/ydmkwjHIJMR3nC+jfRY23sLXVxE86JULn0G9/i/qWSZFM7nVq5xrSufzXceQJ4bkIWuQR3YsUGKJ85NS1+Bjdza1JPecvVUb29V57whCtp8v4kT4REQhC0GYEIQgAQhCABCEIAEIQgAQhCABCEIAEIQgAQhCABCEIAEIQgAQhCABCEIA//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pic>
        <p:nvPicPr>
          <p:cNvPr id="28682" name="Picture 13" descr="http://farm5.static.flickr.com/4045/4488021450_b3d0bf71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475" y="3757613"/>
            <a:ext cx="2806700" cy="2047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9" name="Picture 4" descr="Resultado de imagem para OERS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82F4160-9D75-44C1-9E4A-1B7DF0EEFEB8}" type="slidenum">
              <a:rPr lang="pt-BR" altLang="pt-BR" sz="1400" smtClean="0">
                <a:solidFill>
                  <a:schemeClr val="bg1"/>
                </a:solidFill>
              </a:rPr>
              <a:pPr>
                <a:spcBef>
                  <a:spcPct val="0"/>
                </a:spcBef>
                <a:buSzTx/>
                <a:buFontTx/>
                <a:buNone/>
              </a:pPr>
              <a:t>24</a:t>
            </a:fld>
            <a:endParaRPr lang="pt-BR" altLang="pt-BR" sz="1400" smtClean="0">
              <a:solidFill>
                <a:schemeClr val="bg1"/>
              </a:solidFill>
            </a:endParaRPr>
          </a:p>
        </p:txBody>
      </p:sp>
      <p:sp>
        <p:nvSpPr>
          <p:cNvPr id="50179" name="Rectangle 4" descr="Large confetti"/>
          <p:cNvSpPr>
            <a:spLocks noGrp="1" noChangeArrowheads="1"/>
          </p:cNvSpPr>
          <p:nvPr>
            <p:ph type="title"/>
          </p:nvPr>
        </p:nvSpPr>
        <p:spPr>
          <a:xfrm>
            <a:off x="1116013" y="333375"/>
            <a:ext cx="6551612" cy="590550"/>
          </a:xfrm>
          <a:noFill/>
        </p:spPr>
        <p:txBody>
          <a:bodyPr/>
          <a:lstStyle/>
          <a:p>
            <a:pPr algn="ctr"/>
            <a:r>
              <a:rPr lang="pt-BR" altLang="pt-BR" sz="2400" b="1" smtClean="0"/>
              <a:t>OS EQUÍVOCOS INICIAIS DE ØRSTED</a:t>
            </a:r>
          </a:p>
        </p:txBody>
      </p:sp>
      <p:sp>
        <p:nvSpPr>
          <p:cNvPr id="30724" name="CaixaDeTexto 4"/>
          <p:cNvSpPr txBox="1">
            <a:spLocks noChangeArrowheads="1"/>
          </p:cNvSpPr>
          <p:nvPr/>
        </p:nvSpPr>
        <p:spPr bwMode="auto">
          <a:xfrm>
            <a:off x="107950" y="1847850"/>
            <a:ext cx="89281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 ideia de que o efeito magnético deveria se manifestar somente quando o conflito elétrico estivesse confinado dentro de fios muito finos já havia sido proposta por Ørsted desde 1812.</a:t>
            </a:r>
          </a:p>
        </p:txBody>
      </p:sp>
      <p:sp>
        <p:nvSpPr>
          <p:cNvPr id="50181" name="AutoShape 6" descr="data:image/jpeg;base64,/9j/4AAQSkZJRgABAQAAAQABAAD/2wCEAAkGBhQSEBQUEhQVFRQUFxcXGBYVGBgZGRcVFxcVFxQaFBcbHCYeFxojGRQVHy8gJCcpLCwsFR4xNTAqNSYrLCkBCQoKDgwOGg8PGiwkHyQsLCwsLSwsLCwsLCwsLCwpLCwsLCwsLCwsLCwsLCksKSwpKSwsLCwsLCwsLCwsLCwpLP/AABEIAKUBMQMBIgACEQEDEQH/xAAcAAABBQEBAQAAAAAAAAAAAAAAAQMEBQYCBwj/xABDEAABAwEFBAcGBQMBBwUAAAABAAIDEQQFEiExBkFRcRMiMmGBkaFCUrHB0fAHFHKS4SMzYhUkQ2OCotLxFjRTVML/xAAbAQACAwEBAQAAAAAAAAAAAAAAAgEDBAUGB//EADERAAIBAwMBBQYGAwAAAAAAAAABAgMEERIhMUEFEyJRYTJCcZGx8AYVI1KB0RSh4f/aAAwDAQACEQMRAD8A8+SlK9uablla3tODfvglysFm44AglQn3o0aVPhT5rj/VhXs+pUaycFiglQRejd4p6qRDaWu0PyP8qNSZGB4Jxo8FxjXWNMG50uD5Lh86jPtYCEG5JMq5Myr323gmXWo8UBsWT7UOSZdbh3quL6pMJRggmPthUd9o70nRLprB9+ikMjYdXTNddGU5Rdhv3zTJIgbbBxTjWgLh0oG/73rh1r4AfFGNgH0EjeVCfaXJl70YJRPdamjmmX23gouNcucpDA/JOTqU3iTdV2yJx0BPggBcSQvUmK7HHUgevoFJju5o1qT5BQBWNT0dke7Rp8clbRwAaCnJPUyzUt7BgrI7p94+A+qlMsDBuqe/P+FKayuikC73HUUHehZAjNFN1O5dgqdHdo3nyyUhsDGZ0Hjn8U+jzB4K6KyudoD8PJTGXSfaNOWZT5to01+9ybfeXGg9T/CZKKFlk6bd7RqCef0CdGEAaCnAD4qrtF510qfh5KK+3O403d6NSQuMmg6VvFKs50rvePkhL3iDA1eF60JbHu1d8QFV4ieJJ37ym3lajYC/22C0NtL2B+ooaVDSBXBXIOy15rE3hZZckZ5tidrSnPL+VcbN7GSW2dsMb4w5wcakmgwguzoO5QNpb8bPaZpImdHHI9zg3eAT96Kvs1vex4c0kOGhBIPgQjE3HbYNjR7XbBT3e5rZTG/FUjo31Ip7zSAQszip95qxvTaeacgyvc+goC5znGnMklQ4x0nP780Q1KPjB46EmzXm4ZOJI9R/CkzWojlqFUHIkHdkQpdkdi6hz93PQg1PonWwHb7QTvTZJPxXYHkgK3qI2NtZx+9V0IwuvJIZAO9SB0AugEwbRwCbMhKglIlFwC5M4CjFK2Fx0BPIE/BDkh405PhDn5k7sk26ROfkJPcd+0/RIbBJ7jv2lL3kfMs/x6n7X8hovCRz09/p0nuu5kEfFdtux2/LlmVOtPqI6UlyiIXIArorEWJo3Env9ck+2PgEwrTKxticd1BxKkMuzifJTcK7ZG46AnkjkjBHZZGjQfNP8qKTHYHb6DxT8d3gHMk+gTaSSDROx2ZxOQKsWxsZwH336rk3g0aZqNK6hjI3FdROZNPVS23e1uufNRXXmd1B9/FNGd7tKmtMkOpGI8aMnwWhlYzeB3BMS29u4V5p27tk7TMepGacTQADxWruz8LdDPJn7rK583Fcy57YtqHMt/Tc0xsn72xhH21x4DknYbtnkzbG93EhpIXsV37J2eEdSJtfecA4+ZVmbOOC4Fb8T7/pw+Zojb0lyeE2m4p2D+pG9opqQaKAYac19BSQBZm+tmYn1d0YLvKvOistPxF3k1GqseqGdnCa8HJ5K2zE7j4a+SnQXDI4VLaDi+jR6qTar3kjJaxrIqEjqNzy/wAjUqtmmc81c5zuZqvYRw1nk5EouLwyf/oA/wDnh/cEKrp3+iE+F5FWDNyb1NvqLAWAE4SxrhU8eChFSxOJI2sd2mZMdxafZPI5jmsfky4rlYXXbYYp2uki6aMVxRuJbiyI1acqGh8FBc1JQJxAeanIU7k5ZJC17SNahN0Uywx4XB7tGmoG9x3UHCqiT2JXJKv5gbNQa4QXczUlQrM7rt5hE0rnOLnauNTzKmXPdskr/wCnG9+AFxDGl2Q+HMqteGO4/LObW/C9ww4aE5cO5MmYrq9Q0TSBji9tcnEFpIoNQcxwUalfvzVsX4UQ1vg7LkrWEnILuKJToIksp44NVG31vdjMN2OdqVZWW5GamrvHXyTsLFMjmAGoHisFWrUfB6WzsraKzJZ+I9Z7vY3RgHgD8cwpgZ9hVxvRg9offJIb+YDlU07iPmsLpVZ9GdyN3Z0VjVFFuwHifNdiv2fgqqK+ajJj/RSo7cDmajyKR2lb9ofmlq/fRYNZxXT7A1wzA8gojLe33qcx/KfZe0e+Rg5uz8is06NaG+GQ7m3q8STEk2cjdo3DyJ+ajHZIVycQOQV5ZLW1wqCPAhTWkKpXlxTeMsyVbWhPmCMsNlgDkK95+lV2bikA6or3AgfNapkYTrI81d+b3EdtjBPs62fQxMlz2g9mLxLmfVcjZq1urkB3BzR81vmRBPMYFXLtqv5IpdhQXRnn8OwU7jngbvqXV+AKs7L+GxJ68uX+I+uS20VApDHjcsdXti7l1x/BW6FOPETO2D8O7M3tBz/1GnoFpLvuGGLsRsB4hor5nNdutjWZuIA7yAq61baWaKoMgJ/xBd6gU9VzZ1Lu4eMyfzEcZPaKNCIl1UBYSb8RXSHDZYHyu+/d08Ugu+8rT/embZ2H2WULqd9PmVX+XzjvWkor1e/yW4v+O+ZvBrbw2ghh7cjW+PyCzz/xDa92GzQyznuyH7s0lg2As7DikDpncZTUftGXxWjs9kawUY0NA3NAA9E2m1p+ynN+uy/v6DYpR6ZIdgtc7xilY2P/AABxEfqdonpBWqkuYAs7tVtfBY4+uQ6Q6RtPWJ7/AHRzUUqMq1RKEd30QKaW/Bgtp7G91slbFGXCo0yFaCtSclxZtjJ35vIjHdnT/mNAqu8vxNnc4mJkUVfaw43+bsvRZq8L8nnNZZXv7i408tPRfS7dShSjF9EcO5qKdRtHoP8A6Kj/APst/fH/ANyF5ihXamZTR31cWF8roOvDH0YLmkuALhShNNcQOSpXtXotunfLZcLaQWbqh3vS9pzXFueeLfVZeWaNzyXRjDShANBUDIjf3rn0Kza36fe/qaqlLHBQhuaXoh3rS3ZddhkymmmgducGNkj8cw7ikk2aiLHPjtcRoaYHtex5qaBzAcnDOuRV3fRzgq0MzjSAKADmcz9PRGMnXzV+Nk35EODq4jRgq+jdcUdat8RmpA2eZGI3Y2PDjrU5NqKnDStBnXkjvoeZKpyI+zeyUlrcTijiibTFLM8MYK6AE9p3crkRQh3Q2QvjljxOEnTFzJsI0a0MaM92qh3haAC5rHkwE9WooKNqAWjcDn5qNG5rQ8PxNkHWhe3iMsJ4g81nblP7+paoKPJRyx43ucfaJPr9U4yEJ8Wck954Z+Ss7FsxPJpG6nFwyXSUdsGbOGVLSNwTzXlauy7CH/eSDk0V9VcWfZWBmeDEeLqn55J+4zyWqtKPB5+0Pd2QTyBKdbdMp1GH9X0qvQJ4GMGQa0cBl/JVRant1bnVR3UUDqzlyzNNuinaNeSfjs7G6ADnr6rq22vvA+KrZLYN1TzyUpIhtIsX2oDQVpwKYltztwoPvVV/5kn78FwSTxUMjWh6W0uOpr8CmcZHcuhEpVmu17z1WOPHI0HM6KNOQ1sjMncN5Hop9mvydukjtN/W+NUrrtaz+7IxhHs5vJ/bl6rn87A3ssdJ+s4W+QzKqdCEuUi2F1Vh7MmWMO1Vo0qD/wAo+StodorR7TY25avOHLlWqyjr4f7AbGP8BTLnqor3Fx6xJPEmvxVDsLeXMUaV2lcL3jcjboN1o88GB1K8yosv4iSexExv6nFx9KLHhpTzY8h6f+NVVKxtVzFF8Lu5qcM0R24tNci1p7mj51Ue0bU2h/amI/xFB6NCYu25ZJz1QacXZD6nitvcmyUUNHOGN/EjIcgufcVrS29xZ+B0aVKpNapyMtd9xWq1ZkENPtyk/wDSDqthdWwcLKGQmZ2vWyZ+0a+K0UMSkF7WipIAGpJAA5krg1+0K9baHhXkh3iPAtksjWNoxoaBuaAB5BSmtAWNvj8ULJDUNJmcBkGdnxefkCsPfH4t2qSoipA0+5m79x/hJR7Iua+7WPV/eTFVqxjyz2i13hHE3FK9sbeL3Bo8K6rI3v8AivZIqiMumcPcFG/uP0XilsvSSVxdI9z3HUuJJ9VELl3KH4fpR3qSb/0v7MMrtL2Uby/PxZtMwLYg2Fpr2c3Ed7j8qLET2pzyXOJcTqSak80ySkqu5RtqVBYpxSMlSvKezYEpEIWkzAhFUIA2sd/NmhLpXNqyrREAAejc05/5UcQc1V2onfuFCOIAyPkqPGpEdtJPWzypVZVRUfZNDq6luWLXcdO7VWFmhJIjfjxYawlpFHOJyruCrYIy45dbWtfvVS7JK2hjeGUdhwynFWIjOop8FXJDxaZqo2OlEgdijtsBq/G/CJGClARoe4hVFsnq4yMDWvPbYzMtGhrUUDsk2y9muZ13ME0OccgjxdKanJ53inHeAmLXeAkIcC4OIGOlAHOBO4a6rLCm1Lf7/wCfQvlOOBmZ9M9WEcyOWferPZGKO0SPilDnBoL2Z0GEdqvoVUzvBbQBoPtHSg4lR7it4jtTHVIbmMtTkcvHJb6KSeTNJ5PVLPYYYxRsbBTuz8ap11raMh3BY2Xa9vssc48SaKrtO00rjQENrwzPquhrRRhI38t5gcG/qICprZtVG0mr8XcyixEloc81c4u5rkROKVzbDJfWvayv9tlNwJOapp7zkec3eSn2LZS0SirY3U95wwt/c7JWDNnIIv8A3FpYP8Yv6ruWWQUYfUMszHRkqTZLrfIaNaSeABJ9AtD/AKnZIv7NmdIR7Uzsv2NpTxTdo2utLm0aRE33YW4KeIz80YRGGcw7ESgYpSyFu90rw3/p7XoujZLDF2pZJyN0TcLf3Oz8lUvLnGrquO8uJPqU0+M+CnKJUWT5r+a3KCCNnBzv6jvM6FVdqvKWTtyOI4VoPIIdCe7z3JH3bMWlwYS0CpIB05qGTpZHAR0gXDLK45kgDi40H8rvpIGdpxkPBooPMqvUSoY5Brq6AqXBYHuz0H3vKhPv8jKONjAND2j41yr4KFaLfJJ23E91cvLRK8ssU4r2UaAmKPtyN5N6x9Fd7O2ETnEyOkY1e+lSdwbTVUOyezRtD8Tso26nj3Bep2WANaGtFGjIALidoXqo/p0/a+h3rC0lNd7V46IesdlAAACsmANFSdBUncOZ3Kvtd5x2aIySuDWjU7yeDRvK8q2p25ltRLW/04a5MBzPDGd/LRca1sal1LL46s13d1Ckt/kbfaL8T4oass9JX73HsN5b3fBebX1tRPanVlkJG5ujRyboFUueuKr09tY0aC8K38+p52teTnstkdueVzVJVFVuMbkKkKEVQRkKpEIQQCEIUkCISoQQdFdNQ4LlKOy6u98g64ikLaHNrSRmKZkaJj8y3OvVO7I+Sau6+poHYoZHxnixxac+Sfdfcz2vL5XuJoczUk6fBUuLznA6a6DP5jgCfDyTjZeJp3an6BQnTk6knmVz0lE2gMk+3XoXMbGAGsGdAM3O4vdq47u5c3TG1zzjrhDXZtz6xHVr3Voo8Vhe/MA04nIeZU+5rzNlkxtwvJaWlpFWkHjx0qmSS2IzlkmyXbJJQMa55PAEq5GyL2DFPJFAP+I8YvBgqfRVlp27tL24Q8Rt92IBg8aUJVV+fJNTQnjv81Zr9BdKNV/sMW+W0HgB0TK5e0auI8AmpdrHM/sRxQU3huN/731+CzD7RXOpQxtTr8lKnkOCfbL6klNZZHyHi9xNOQ09ElntZOWWXcuYruJ3FWNhujrD74aJtOVkjUNNc4jIKRDd8j9AfVegXTslHQF+lK6eKtv9ngzArzp81ZoSJTZ5/Y9j5pPZKt2bDMYMUz8J4ZV5AKfeu3IaCGYQPJef31tw95OE17z8uKVyS4H45Zr5rZYrI3FhBPF1DXTRu9ZDaL8Q5bQ3o4wI4+AABPlosvaLU6R2J7i49/yTKrbbFc/I6fISakk81yhCgQFY3Ldbp5WsG/U8BvKgxR1NAvTNmroFnhzH9R9C48BuaFivLlUIbcvg63Zlk7mpv7K5/ou7usbYmNjYKNb695Uu2XkyCJ0kho1o8zuA7ymoXU5fRebbZ7SGeXA0/wBNhNP8jvcvOWtrK5q5lx1PT39eNtTz8kQ9pNpH2uQucaMHYbuaPmVTJKpF62EFBaY8HiKtWVSTlLkVIhCYqBCEIIBCEKQBCEIAEIRRBAVSJaIQA48Fc1Un8sT2svpyQLON6gYjgKVHYHFu4c05G4DQJwPJS7vgZYXI2LvA1dXuCfiLWCoaMvE+a7ih+/JQ7fJ1sO5uXjvQ4vqCa6C2i3OfkSaDco5akavSPw/2TsksMklqoHMBc4yvLWRs9kxtbnI/I1xZDLI1VVScaUcsZLJ53HZ3Oza0kenmp0FwTuOFsZc7LJha456ZA18FKvy+2umeIi4x4uqXAMqBkCWNyB+qs9iL9bDa2Oc1jgQWkHKlSDUE5B2WvelnOSjqwNGKbwjOXhdssLsM0b43e69pafIhQyV6r+Km3FntjomMZnGXY3OIzB0aKVyrnVeXWiKhqBkfvJTSqa4ptCyi1sT7rvt0RAd1mcPotM29WUBbmDp981g6qRZrVQUqaa+IWlSwLsekO2vdgAroFmr12qNdangD8Vmpre4igNAVFqncuhGryJFqt75D1j4blHQhILkEIQAgAXTWVUuw3VJKaMaT37vErWXRs6yKjjR7+WQ5DeVmrXMKS35OrY9l17t7LEfN/e4zsvcOGksgFfZB+JC2EDFGs1nJp8SuL8vxlmjrWrj2W8Tx5d68/Uc7moe2jTo2NHStkuWV22d/9FH0TD13jM8G/wArztzk7bLW6R7nvNXONSUwu/bUFQhpX8ng7+8d1V1dFwCEIWowAhCEACEIQQCEJEAKhCEAIlokQgBaJEIQBYGpStjqrBliUtlnACt0pchkrIrHVS4bAplWhcSW0KVgjc7jiDRXhnRZeR3WPNX0ltrQA71SW6Okjuapm8ssS2OrJUvYBWpcPirO8b7eMcegJIIrpuz4lU0by0gjUGviFaX9CH4bQyhbIBiA9iT2geFdQqZRTksjqTS2Kcp+CPJxxAYaEA1qeVBrzTCfjstYnSYh1XsZhrmcbZDUDeB0dD+oK0rzgbfKSVa7MWbprTHEcw40puPEHu1VOVY3FaTFKJR/u6nzBAHqq6i8DwPF+LcjW6z9HLIzXA9za/pNE0x1COa6kkLiSdSST45lLZ4i54A1JCZcbis4tURa5wIoQdB996aU6+LMGWiRjcVGuI62tRrXvrVRWQkpiMNsboumRE6CvJTILGrazWbuoknU0muhad493grLNcr3a5Dv18leXfcEbe0MR79PTvUuzQqygjoK0yyz3AD0C59WtN7ZwepsbC2h4msv1O7PZsgAAANwyp4KayADvVPa9pYYR28bvdZn5u0+Kzd57Wyy1a3+mw7m6kd7tVlhaVKj32R0Lnti3t1pTy/Jfexqr52tjgBa2j5NKDst/Ud9OCwFvt75nl7zUn4bgOAUcuSLrUbeFLjk8Xe9o1bt+LZeQIQhaDnAgoSIIFQhCAAISIQAqEiVACISpEAKkQhAAhCEAaN9somXXhTRVjpk2ZSnbJLB1tKZdMSmYZwO0F1aLUCa4aZDLwGarbZOw8zXNX1o2edaLMZo2BvRhjQAc31dTqt8RmszHa6aAeq3mz0UJjBtMpDaBwY05Z07Qridnhr4FZq85QWovppS2MFJEWuLXAgtJBB1BGtQnLPaHMJpodQcweYW0vuwttL5ppR0fSUe19a0cXEEEbwddKrNybNzYccbekj0qzM+Le0PJTGrGS3FcGnsQTHG46mM8CMTfMZjyK5/J/8AEj83D/8AKcljLKtkjLXf5AtI8D9FzJhp1Q4cyD8grciYRz0DAes4u7mCg8zSnkgz1FKUaNw+J4lNFSbNYHvIAFK73HCPM5BD9QXoMSRitAa/XuWlu/Z6SB7GTsdFLaGsMJcaUDnCjqDjpmnbpssdlDzKzG57MLJASBE8mlTTtAglQ7Xa8OLpSZGkUDiSSCBRpB7lU5atkOl1I1/zST2ueSUND3SOxBugIOHLjomYrMB/KYNuaNKn0TEl4uOmXL6rThYK9W+S5joBXIBI69Y2+1X9Ir8aBZ98hOpJ5rmqTQi+NzKPBdybTOHYaB3uz9NPiq603nJJ23Ejhu8AMlFSIUIroLO5q1NpSeBUISJzOKhCRACoSIQAqRCEACEJUAIhCEACEIQAIQhACpEIQAIQhADpQ1IE9DGXGg1UknQjFNF0YGqTbLvliA6WN7A4BzcTSKtOhFdQoXT8Al3G2H2RAK32VvcMnADI8cjgxr5KYWYsqmoPFZ8uJXUcSrlBSTTGUsM3t5ANe1087XvDq9HGQeuCQR1dAdVXySEgE1a0YcgSCa51IrQlUsF6OY3C2gBc11adao0IPiclMjtNXYjV4yqD604LJocVgv1Jst5dpJpI2xyua/oR/RMkbMVBuJI6+R0cdyX8y2Wr/wArZy8ABzBFRoHvNAdm7zHcqiKQloaS6gNWgk0HGgPKimWWUmmHqPyBq4gPFct3qjCXBHU09nu2CMx2gRudYmuZ0zo4WscHloODM5tqaH46KTfFj/LGr8MlmtbQ7FTpJIog49GwgGgyI0PHgm7FfcUbi+EAUca3fK+VzJHBoBlcQOjDxqARnSuSqLRfTWg/lyGMLw90LgMDpDWj420Jwt0o4/NI8L4jRTRW21/RAgHFGdxNSARkK1IOXFZO8J6nCNNabq9yub2dRoOIFzyagAAAngFQWhtCe7L6rVRXVlVTjYZqkS0SLSZwQhKgBEISoARCEIAEIQgAQlSIAEIQgAQhCABCEIAEIQgAQhCABCEIAEIQgB0KxuhgLx3fP/yhCsjyRI9A/GB5DxEOxFFAxo7gzF8SvNhH8EIUS5CPAHJcCRCEkh0dtfmAr+6ohuyP3uQhZ6nBZHdmyve6I/ydmkwjHIJMR3nC+jfRY23sLXVxE86JULn0G9/i/qWSZFM7nVq5xrSufzXceQJ4bkIWuQR3YsUGKJ85NS1+Bjdza1JPecvVUb29V57whCtp8v4kT4REQhC0GYEIQgAQhCABCEIAEIQgAQhCABCEIAEIQgAQhCABCEIAEIQgAQhCABCEIA//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 name="CaixaDeTexto 4"/>
          <p:cNvSpPr txBox="1">
            <a:spLocks noChangeArrowheads="1"/>
          </p:cNvSpPr>
          <p:nvPr/>
        </p:nvSpPr>
        <p:spPr bwMode="auto">
          <a:xfrm>
            <a:off x="107950" y="3032125"/>
            <a:ext cx="89281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Desde essa época, ele acreditava que, ao se tornar muito intenso, o conflito elétrico não permaneceria dentro do fio, espalhando-se por todo o espaço ao seu redor e fazendo com que outros efeitos, que não elétricos, fossem percebidos.</a:t>
            </a:r>
          </a:p>
        </p:txBody>
      </p:sp>
      <p:sp>
        <p:nvSpPr>
          <p:cNvPr id="7" name="CaixaDeTexto 4"/>
          <p:cNvSpPr txBox="1">
            <a:spLocks noChangeArrowheads="1"/>
          </p:cNvSpPr>
          <p:nvPr/>
        </p:nvSpPr>
        <p:spPr bwMode="auto">
          <a:xfrm>
            <a:off x="107950" y="4584700"/>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Portanto, ele já havia previsto a existência do efeito eletromagnético, mas estava equivocado quanto às condições necessárias para a ocorrência do fenômeno.</a:t>
            </a:r>
          </a:p>
        </p:txBody>
      </p:sp>
      <p:pic>
        <p:nvPicPr>
          <p:cNvPr id="50184" name="Picture 4" descr="Resultado de imagem para OERS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ítulo 1" descr="Large confetti"/>
          <p:cNvSpPr>
            <a:spLocks noGrp="1"/>
          </p:cNvSpPr>
          <p:nvPr>
            <p:ph type="title"/>
          </p:nvPr>
        </p:nvSpPr>
        <p:spPr>
          <a:xfrm>
            <a:off x="1331913" y="476250"/>
            <a:ext cx="6911975" cy="519113"/>
          </a:xfrm>
        </p:spPr>
        <p:txBody>
          <a:bodyPr/>
          <a:lstStyle/>
          <a:p>
            <a:pPr algn="ctr"/>
            <a:r>
              <a:rPr lang="pt-BR" altLang="pt-BR" sz="2400" b="1" smtClean="0"/>
              <a:t>A QUESTÃO DA QUEBRA DE SIMETRIA</a:t>
            </a:r>
          </a:p>
        </p:txBody>
      </p:sp>
      <p:sp>
        <p:nvSpPr>
          <p:cNvPr id="52227" name="Espaço Reservado para Número de Slide 4"/>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E799A29-CE20-4885-B95D-3C39B1A885DB}" type="slidenum">
              <a:rPr lang="pt-BR" altLang="pt-BR" sz="1400" smtClean="0">
                <a:solidFill>
                  <a:schemeClr val="bg1"/>
                </a:solidFill>
              </a:rPr>
              <a:pPr>
                <a:spcBef>
                  <a:spcPct val="0"/>
                </a:spcBef>
                <a:buSzTx/>
                <a:buFontTx/>
                <a:buNone/>
              </a:pPr>
              <a:t>25</a:t>
            </a:fld>
            <a:endParaRPr lang="pt-BR" altLang="pt-BR" sz="1400" smtClean="0">
              <a:solidFill>
                <a:schemeClr val="bg1"/>
              </a:solidFill>
            </a:endParaRPr>
          </a:p>
        </p:txBody>
      </p:sp>
      <p:sp>
        <p:nvSpPr>
          <p:cNvPr id="161796" name="CaixaDeTexto 5"/>
          <p:cNvSpPr txBox="1">
            <a:spLocks noChangeArrowheads="1"/>
          </p:cNvSpPr>
          <p:nvPr/>
        </p:nvSpPr>
        <p:spPr bwMode="auto">
          <a:xfrm>
            <a:off x="361950" y="1916113"/>
            <a:ext cx="8242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Para que algum fenômeno ocorra, é necessário que haja uma assimetria na configuração das grandezas envolvidas</a:t>
            </a:r>
          </a:p>
        </p:txBody>
      </p:sp>
      <p:pic>
        <p:nvPicPr>
          <p:cNvPr id="161797" name="Picture 2" descr="C:\Documents and Settings\Daniel\Desktop\Simetria 1.jpg"/>
          <p:cNvPicPr>
            <a:picLocks noChangeAspect="1" noChangeArrowheads="1"/>
          </p:cNvPicPr>
          <p:nvPr/>
        </p:nvPicPr>
        <p:blipFill>
          <a:blip r:embed="rId3">
            <a:extLst>
              <a:ext uri="{28A0092B-C50C-407E-A947-70E740481C1C}">
                <a14:useLocalDpi xmlns:a14="http://schemas.microsoft.com/office/drawing/2010/main" val="0"/>
              </a:ext>
            </a:extLst>
          </a:blip>
          <a:srcRect t="11984" r="55667"/>
          <a:stretch>
            <a:fillRect/>
          </a:stretch>
        </p:blipFill>
        <p:spPr bwMode="auto">
          <a:xfrm>
            <a:off x="398463" y="3716338"/>
            <a:ext cx="3813175" cy="2016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Documents and Settings\Daniel\Desktop\Simetria 1.jpg"/>
          <p:cNvPicPr>
            <a:picLocks noChangeAspect="1" noChangeArrowheads="1"/>
          </p:cNvPicPr>
          <p:nvPr/>
        </p:nvPicPr>
        <p:blipFill>
          <a:blip r:embed="rId3">
            <a:extLst>
              <a:ext uri="{28A0092B-C50C-407E-A947-70E740481C1C}">
                <a14:useLocalDpi xmlns:a14="http://schemas.microsoft.com/office/drawing/2010/main" val="0"/>
              </a:ext>
            </a:extLst>
          </a:blip>
          <a:srcRect l="52744" t="11984"/>
          <a:stretch>
            <a:fillRect/>
          </a:stretch>
        </p:blipFill>
        <p:spPr bwMode="auto">
          <a:xfrm>
            <a:off x="4613275" y="3716338"/>
            <a:ext cx="4062413" cy="2016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1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EEA3C08-7B20-4D9C-BDD8-EF238B478003}" type="slidenum">
              <a:rPr lang="pt-BR" altLang="pt-BR" sz="1400" smtClean="0">
                <a:solidFill>
                  <a:schemeClr val="bg1"/>
                </a:solidFill>
              </a:rPr>
              <a:pPr>
                <a:spcBef>
                  <a:spcPct val="0"/>
                </a:spcBef>
                <a:buSzTx/>
                <a:buFontTx/>
                <a:buNone/>
              </a:pPr>
              <a:t>26</a:t>
            </a:fld>
            <a:endParaRPr lang="pt-BR" altLang="pt-BR" sz="1400" smtClean="0">
              <a:solidFill>
                <a:schemeClr val="bg1"/>
              </a:solidFill>
            </a:endParaRPr>
          </a:p>
        </p:txBody>
      </p:sp>
      <p:sp>
        <p:nvSpPr>
          <p:cNvPr id="3" name="Título 1" descr="Large confetti"/>
          <p:cNvSpPr txBox="1">
            <a:spLocks/>
          </p:cNvSpPr>
          <p:nvPr/>
        </p:nvSpPr>
        <p:spPr>
          <a:xfrm>
            <a:off x="1258888" y="333375"/>
            <a:ext cx="6913562" cy="790575"/>
          </a:xfrm>
          <a:prstGeom prst="rect">
            <a:avLst/>
          </a:prstGeom>
        </p:spPr>
        <p:txBody>
          <a:bodyPr/>
          <a:lstStyle/>
          <a:p>
            <a:pPr algn="ctr">
              <a:defRPr/>
            </a:pPr>
            <a:r>
              <a:rPr lang="pt-BR" sz="2400" b="1" kern="0" dirty="0">
                <a:solidFill>
                  <a:schemeClr val="tx2"/>
                </a:solidFill>
                <a:latin typeface="+mj-lt"/>
                <a:ea typeface="+mj-ea"/>
                <a:cs typeface="+mj-cs"/>
              </a:rPr>
              <a:t>O RESULTADO INESPERADO DO EXPERIMENTO DE ØRSTED</a:t>
            </a:r>
          </a:p>
        </p:txBody>
      </p:sp>
      <p:pic>
        <p:nvPicPr>
          <p:cNvPr id="256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464050"/>
            <a:ext cx="6769100" cy="1989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aixaDeTexto 4"/>
          <p:cNvSpPr txBox="1">
            <a:spLocks noChangeArrowheads="1"/>
          </p:cNvSpPr>
          <p:nvPr/>
        </p:nvSpPr>
        <p:spPr bwMode="auto">
          <a:xfrm>
            <a:off x="107950" y="17732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Na situação em que o fio e a agulha determinam um plano vertical de simetria, pode-se esperar algum movimento da agulha neste plano.</a:t>
            </a:r>
          </a:p>
        </p:txBody>
      </p:sp>
      <p:sp>
        <p:nvSpPr>
          <p:cNvPr id="6" name="CaixaDeTexto 5"/>
          <p:cNvSpPr txBox="1"/>
          <p:nvPr/>
        </p:nvSpPr>
        <p:spPr>
          <a:xfrm>
            <a:off x="107950" y="3573463"/>
            <a:ext cx="8928100" cy="830262"/>
          </a:xfrm>
          <a:prstGeom prst="rect">
            <a:avLst/>
          </a:prstGeom>
          <a:noFill/>
        </p:spPr>
        <p:txBody>
          <a:bodyPr>
            <a:spAutoFit/>
          </a:bodyPr>
          <a:lstStyle/>
          <a:p>
            <a:pPr algn="just" eaLnBrk="1" hangingPunct="1">
              <a:defRPr/>
            </a:pPr>
            <a:r>
              <a:rPr lang="pt-BR" sz="2400" dirty="0"/>
              <a:t>     O surpreendente do experimento de </a:t>
            </a:r>
            <a:r>
              <a:rPr lang="pt-BR" sz="2400" kern="0" dirty="0" err="1"/>
              <a:t>Ørsted</a:t>
            </a:r>
            <a:r>
              <a:rPr lang="pt-BR" sz="2400" kern="0" dirty="0"/>
              <a:t> é </a:t>
            </a:r>
            <a:r>
              <a:rPr lang="pt-BR" sz="2400" b="1" i="1" kern="0" dirty="0"/>
              <a:t>a rotação da agulha em um sentido determinado sem uma causa aparente</a:t>
            </a:r>
            <a:r>
              <a:rPr lang="pt-BR" sz="2400" kern="0" dirty="0"/>
              <a:t>!</a:t>
            </a:r>
            <a:endParaRPr lang="pt-BR" sz="2400" dirty="0"/>
          </a:p>
        </p:txBody>
      </p:sp>
      <p:sp>
        <p:nvSpPr>
          <p:cNvPr id="7" name="CaixaDeTexto 6"/>
          <p:cNvSpPr txBox="1">
            <a:spLocks noChangeArrowheads="1"/>
          </p:cNvSpPr>
          <p:nvPr/>
        </p:nvSpPr>
        <p:spPr bwMode="auto">
          <a:xfrm>
            <a:off x="107950" y="249872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Espera-se </a:t>
            </a:r>
            <a:r>
              <a:rPr lang="pt-BR" altLang="pt-BR" sz="2400" dirty="0"/>
              <a:t>que a agulha seja atraída ou repelida pelo fio; ou </a:t>
            </a:r>
            <a:r>
              <a:rPr lang="pt-BR" altLang="pt-BR" sz="2400" dirty="0" smtClean="0"/>
              <a:t>tenha </a:t>
            </a:r>
            <a:r>
              <a:rPr lang="pt-BR" altLang="pt-BR" sz="2400" dirty="0"/>
              <a:t>um de seus polos atraído e o outro repelido pelo fio; mas nunca o desvio da agulha para fora do plano e sempre para o mesmo lado!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5"/>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EEA3C08-7B20-4D9C-BDD8-EF238B478003}" type="slidenum">
              <a:rPr lang="pt-BR" altLang="pt-BR" sz="1400" smtClean="0">
                <a:solidFill>
                  <a:schemeClr val="bg1"/>
                </a:solidFill>
              </a:rPr>
              <a:pPr>
                <a:spcBef>
                  <a:spcPct val="0"/>
                </a:spcBef>
                <a:buSzTx/>
                <a:buFontTx/>
                <a:buNone/>
              </a:pPr>
              <a:t>27</a:t>
            </a:fld>
            <a:endParaRPr lang="pt-BR" altLang="pt-BR" sz="1400" smtClean="0">
              <a:solidFill>
                <a:schemeClr val="bg1"/>
              </a:solidFill>
            </a:endParaRPr>
          </a:p>
        </p:txBody>
      </p:sp>
      <p:sp>
        <p:nvSpPr>
          <p:cNvPr id="3" name="Título 1" descr="Large confetti"/>
          <p:cNvSpPr txBox="1">
            <a:spLocks/>
          </p:cNvSpPr>
          <p:nvPr/>
        </p:nvSpPr>
        <p:spPr>
          <a:xfrm>
            <a:off x="1115616" y="510828"/>
            <a:ext cx="6913562" cy="469900"/>
          </a:xfrm>
          <a:prstGeom prst="rect">
            <a:avLst/>
          </a:prstGeom>
        </p:spPr>
        <p:txBody>
          <a:bodyPr/>
          <a:lstStyle/>
          <a:p>
            <a:pPr algn="ctr">
              <a:defRPr/>
            </a:pPr>
            <a:r>
              <a:rPr lang="pt-BR" sz="2400" b="1" kern="0" dirty="0">
                <a:solidFill>
                  <a:schemeClr val="tx2"/>
                </a:solidFill>
                <a:latin typeface="+mj-lt"/>
                <a:ea typeface="+mj-ea"/>
                <a:cs typeface="+mj-cs"/>
              </a:rPr>
              <a:t>O </a:t>
            </a:r>
            <a:r>
              <a:rPr lang="pt-BR" sz="2400" b="1" kern="0" dirty="0" smtClean="0">
                <a:solidFill>
                  <a:schemeClr val="tx2"/>
                </a:solidFill>
                <a:latin typeface="+mj-lt"/>
                <a:ea typeface="+mj-ea"/>
                <a:cs typeface="+mj-cs"/>
              </a:rPr>
              <a:t>EXPERIMENTO </a:t>
            </a:r>
            <a:r>
              <a:rPr lang="pt-BR" sz="2400" b="1" kern="0" dirty="0">
                <a:solidFill>
                  <a:schemeClr val="tx2"/>
                </a:solidFill>
                <a:latin typeface="+mj-lt"/>
                <a:ea typeface="+mj-ea"/>
                <a:cs typeface="+mj-cs"/>
              </a:rPr>
              <a:t>DE ØRSTED</a:t>
            </a:r>
          </a:p>
        </p:txBody>
      </p:sp>
      <p:pic>
        <p:nvPicPr>
          <p:cNvPr id="5" name="Experimento de Oersted con distintas brújulas">
            <a:hlinkClick r:id="" action="ppaction://media"/>
          </p:cNvPr>
          <p:cNvPicPr>
            <a:picLocks noChangeAspect="1"/>
          </p:cNvPicPr>
          <p:nvPr>
            <a:videoFile r:link="rId1"/>
            <p:extLst>
              <p:ext uri="{DAA4B4D4-6D71-4841-9C94-3DE7FCFB9230}">
                <p14:media xmlns:p14="http://schemas.microsoft.com/office/powerpoint/2010/main" r:embed="rId2">
                  <p14:trim st="128000" end="141177.2333"/>
                </p14:media>
              </p:ext>
            </p:extLst>
          </p:nvPr>
        </p:nvPicPr>
        <p:blipFill>
          <a:blip r:embed="rId6"/>
          <a:stretch>
            <a:fillRect/>
          </a:stretch>
        </p:blipFill>
        <p:spPr>
          <a:xfrm>
            <a:off x="1512168" y="2276872"/>
            <a:ext cx="6084168" cy="3422345"/>
          </a:xfrm>
          <a:prstGeom prst="rect">
            <a:avLst/>
          </a:prstGeom>
          <a:ln w="3175">
            <a:solidFill>
              <a:schemeClr val="tx1"/>
            </a:solidFill>
          </a:ln>
        </p:spPr>
      </p:pic>
    </p:spTree>
    <p:extLst>
      <p:ext uri="{BB962C8B-B14F-4D97-AF65-F5344CB8AC3E}">
        <p14:creationId xmlns:p14="http://schemas.microsoft.com/office/powerpoint/2010/main" val="8987912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EEA3C08-7B20-4D9C-BDD8-EF238B478003}" type="slidenum">
              <a:rPr lang="pt-BR" altLang="pt-BR" sz="1400" smtClean="0">
                <a:solidFill>
                  <a:schemeClr val="bg1"/>
                </a:solidFill>
              </a:rPr>
              <a:pPr>
                <a:spcBef>
                  <a:spcPct val="0"/>
                </a:spcBef>
                <a:buSzTx/>
                <a:buFontTx/>
                <a:buNone/>
              </a:pPr>
              <a:t>28</a:t>
            </a:fld>
            <a:endParaRPr lang="pt-BR" altLang="pt-BR" sz="1400" smtClean="0">
              <a:solidFill>
                <a:schemeClr val="bg1"/>
              </a:solidFill>
            </a:endParaRPr>
          </a:p>
        </p:txBody>
      </p:sp>
      <p:sp>
        <p:nvSpPr>
          <p:cNvPr id="3" name="Título 1" descr="Large confetti"/>
          <p:cNvSpPr txBox="1">
            <a:spLocks/>
          </p:cNvSpPr>
          <p:nvPr/>
        </p:nvSpPr>
        <p:spPr>
          <a:xfrm>
            <a:off x="1115616" y="510828"/>
            <a:ext cx="6913562" cy="469900"/>
          </a:xfrm>
          <a:prstGeom prst="rect">
            <a:avLst/>
          </a:prstGeom>
        </p:spPr>
        <p:txBody>
          <a:bodyPr/>
          <a:lstStyle/>
          <a:p>
            <a:pPr algn="ctr">
              <a:defRPr/>
            </a:pPr>
            <a:r>
              <a:rPr lang="pt-BR" sz="2400" b="1" kern="0" dirty="0">
                <a:solidFill>
                  <a:schemeClr val="tx2"/>
                </a:solidFill>
                <a:latin typeface="+mj-lt"/>
                <a:ea typeface="+mj-ea"/>
                <a:cs typeface="+mj-cs"/>
              </a:rPr>
              <a:t>O </a:t>
            </a:r>
            <a:r>
              <a:rPr lang="pt-BR" sz="2400" b="1" kern="0" dirty="0" smtClean="0">
                <a:solidFill>
                  <a:schemeClr val="tx2"/>
                </a:solidFill>
                <a:latin typeface="+mj-lt"/>
                <a:ea typeface="+mj-ea"/>
                <a:cs typeface="+mj-cs"/>
              </a:rPr>
              <a:t>EXPERIMENTO </a:t>
            </a:r>
            <a:r>
              <a:rPr lang="pt-BR" sz="2400" b="1" kern="0" dirty="0">
                <a:solidFill>
                  <a:schemeClr val="tx2"/>
                </a:solidFill>
                <a:latin typeface="+mj-lt"/>
                <a:ea typeface="+mj-ea"/>
                <a:cs typeface="+mj-cs"/>
              </a:rPr>
              <a:t>DE ØRSTED</a:t>
            </a:r>
          </a:p>
        </p:txBody>
      </p:sp>
      <p:pic>
        <p:nvPicPr>
          <p:cNvPr id="4" name="Drake_Adam_FOP_Podcast Galvanometerm4v - 1.50-2.25 - 2.40-3.10">
            <a:hlinkClick r:id="" action="ppaction://media"/>
          </p:cNvPr>
          <p:cNvPicPr>
            <a:picLocks noChangeAspect="1"/>
          </p:cNvPicPr>
          <p:nvPr>
            <a:videoFile r:link="rId1"/>
            <p:extLst>
              <p:ext uri="{DAA4B4D4-6D71-4841-9C94-3DE7FCFB9230}">
                <p14:media xmlns:p14="http://schemas.microsoft.com/office/powerpoint/2010/main" r:link="rId2">
                  <p14:trim st="160000" end="22056.6666"/>
                </p14:media>
              </p:ext>
            </p:extLst>
          </p:nvPr>
        </p:nvPicPr>
        <p:blipFill>
          <a:blip r:embed="rId5"/>
          <a:stretch>
            <a:fillRect/>
          </a:stretch>
        </p:blipFill>
        <p:spPr>
          <a:xfrm>
            <a:off x="1979712" y="2564904"/>
            <a:ext cx="5082918" cy="2880320"/>
          </a:xfrm>
          <a:prstGeom prst="rect">
            <a:avLst/>
          </a:prstGeom>
          <a:ln w="3175">
            <a:solidFill>
              <a:schemeClr val="tx1"/>
            </a:solidFill>
          </a:ln>
        </p:spPr>
      </p:pic>
    </p:spTree>
    <p:extLst>
      <p:ext uri="{BB962C8B-B14F-4D97-AF65-F5344CB8AC3E}">
        <p14:creationId xmlns:p14="http://schemas.microsoft.com/office/powerpoint/2010/main" val="14649295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37D740D-3B94-4F01-BEFA-A51460854A3C}" type="slidenum">
              <a:rPr lang="pt-BR" altLang="pt-BR" sz="1400" smtClean="0">
                <a:solidFill>
                  <a:schemeClr val="bg1"/>
                </a:solidFill>
              </a:rPr>
              <a:pPr>
                <a:spcBef>
                  <a:spcPct val="0"/>
                </a:spcBef>
                <a:buSzTx/>
                <a:buFontTx/>
                <a:buNone/>
              </a:pPr>
              <a:t>29</a:t>
            </a:fld>
            <a:endParaRPr lang="pt-BR" altLang="pt-BR" sz="1400" smtClean="0">
              <a:solidFill>
                <a:schemeClr val="bg1"/>
              </a:solidFill>
            </a:endParaRPr>
          </a:p>
        </p:txBody>
      </p:sp>
      <p:sp>
        <p:nvSpPr>
          <p:cNvPr id="211971" name="CaixaDeTexto 4"/>
          <p:cNvSpPr txBox="1">
            <a:spLocks noChangeArrowheads="1"/>
          </p:cNvSpPr>
          <p:nvPr/>
        </p:nvSpPr>
        <p:spPr bwMode="auto">
          <a:xfrm>
            <a:off x="179388" y="1844675"/>
            <a:ext cx="8785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Será que se </a:t>
            </a:r>
            <a:r>
              <a:rPr lang="pt-BR" altLang="pt-BR" sz="2400" dirty="0"/>
              <a:t>puxarmos continuamente um fio esticado sobre uma bússola, sua agulha também </a:t>
            </a:r>
            <a:r>
              <a:rPr lang="pt-BR" altLang="pt-BR" sz="2400" dirty="0" smtClean="0"/>
              <a:t>sofrerá </a:t>
            </a:r>
            <a:r>
              <a:rPr lang="pt-BR" altLang="pt-BR" sz="2400" dirty="0"/>
              <a:t>um desvio, pois </a:t>
            </a:r>
            <a:r>
              <a:rPr lang="pt-BR" altLang="pt-BR" sz="2400" dirty="0" smtClean="0"/>
              <a:t>o </a:t>
            </a:r>
            <a:r>
              <a:rPr lang="pt-BR" altLang="pt-BR" sz="2400" dirty="0"/>
              <a:t>fio em movimento </a:t>
            </a:r>
            <a:r>
              <a:rPr lang="pt-BR" altLang="pt-BR" sz="2400" dirty="0" smtClean="0"/>
              <a:t>seria equivalente a </a:t>
            </a:r>
            <a:r>
              <a:rPr lang="pt-BR" altLang="pt-BR" sz="2400" dirty="0"/>
              <a:t>um fio em repouso ligado a uma </a:t>
            </a:r>
            <a:r>
              <a:rPr lang="pt-BR" altLang="pt-BR" sz="2400" dirty="0" smtClean="0"/>
              <a:t>pilha</a:t>
            </a:r>
            <a:r>
              <a:rPr lang="pt-BR" altLang="pt-BR" sz="2400" dirty="0"/>
              <a:t>?</a:t>
            </a:r>
          </a:p>
        </p:txBody>
      </p:sp>
      <p:sp>
        <p:nvSpPr>
          <p:cNvPr id="4" name="Título 1" descr="Large confetti"/>
          <p:cNvSpPr txBox="1">
            <a:spLocks/>
          </p:cNvSpPr>
          <p:nvPr/>
        </p:nvSpPr>
        <p:spPr>
          <a:xfrm>
            <a:off x="1115616" y="510828"/>
            <a:ext cx="6913562" cy="469900"/>
          </a:xfrm>
          <a:prstGeom prst="rect">
            <a:avLst/>
          </a:prstGeom>
        </p:spPr>
        <p:txBody>
          <a:bodyPr/>
          <a:lstStyle/>
          <a:p>
            <a:pPr algn="ctr">
              <a:defRPr/>
            </a:pPr>
            <a:r>
              <a:rPr lang="pt-BR" sz="2400" b="1" kern="0" dirty="0">
                <a:solidFill>
                  <a:schemeClr val="tx2"/>
                </a:solidFill>
                <a:latin typeface="+mj-lt"/>
                <a:ea typeface="+mj-ea"/>
                <a:cs typeface="+mj-cs"/>
              </a:rPr>
              <a:t>O </a:t>
            </a:r>
            <a:r>
              <a:rPr lang="pt-BR" sz="2400" b="1" kern="0" dirty="0" smtClean="0">
                <a:solidFill>
                  <a:schemeClr val="tx2"/>
                </a:solidFill>
                <a:latin typeface="+mj-lt"/>
                <a:ea typeface="+mj-ea"/>
                <a:cs typeface="+mj-cs"/>
              </a:rPr>
              <a:t>EXPERIMENTO </a:t>
            </a:r>
            <a:r>
              <a:rPr lang="pt-BR" sz="2400" b="1" kern="0" dirty="0">
                <a:solidFill>
                  <a:schemeClr val="tx2"/>
                </a:solidFill>
                <a:latin typeface="+mj-lt"/>
                <a:ea typeface="+mj-ea"/>
                <a:cs typeface="+mj-cs"/>
              </a:rPr>
              <a:t>DE ØRSTED</a:t>
            </a:r>
          </a:p>
        </p:txBody>
      </p:sp>
      <mc:AlternateContent xmlns:mc="http://schemas.openxmlformats.org/markup-compatibility/2006" xmlns:a14="http://schemas.microsoft.com/office/drawing/2010/main">
        <mc:Choice Requires="a14">
          <p:sp>
            <p:nvSpPr>
              <p:cNvPr id="6" name="CaixaDeTexto 4"/>
              <p:cNvSpPr txBox="1">
                <a:spLocks noChangeArrowheads="1"/>
              </p:cNvSpPr>
              <p:nvPr/>
            </p:nvSpPr>
            <p:spPr bwMode="auto">
              <a:xfrm>
                <a:off x="179512" y="2924944"/>
                <a:ext cx="8785100"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Qual </a:t>
                </a:r>
                <a:r>
                  <a:rPr lang="pt-BR" altLang="pt-BR" sz="2400" dirty="0"/>
                  <a:t>deve ser a velocidade </a:t>
                </a:r>
                <a:r>
                  <a:rPr lang="pt-BR" altLang="pt-BR" sz="2400" dirty="0" smtClean="0"/>
                  <a:t>desse </a:t>
                </a:r>
                <a:r>
                  <a:rPr lang="pt-BR" altLang="pt-BR" sz="2400" dirty="0"/>
                  <a:t>fio para que ele seja equivalente a um fio em </a:t>
                </a:r>
                <a:r>
                  <a:rPr lang="pt-BR" altLang="pt-BR" sz="2400" dirty="0" smtClean="0"/>
                  <a:t>repouso ligado a </a:t>
                </a:r>
                <a:r>
                  <a:rPr lang="pt-BR" altLang="pt-BR" sz="2400" dirty="0"/>
                  <a:t>uma </a:t>
                </a:r>
                <a:r>
                  <a:rPr lang="pt-BR" altLang="pt-BR" sz="2400" dirty="0" smtClean="0"/>
                  <a:t>bateria, sendo </a:t>
                </a:r>
                <a:r>
                  <a:rPr lang="pt-BR" altLang="pt-BR" sz="2400" dirty="0"/>
                  <a:t>atravessado por uma corrente elétrica de </a:t>
                </a:r>
                <a14:m>
                  <m:oMath xmlns:m="http://schemas.openxmlformats.org/officeDocument/2006/math">
                    <m:r>
                      <a:rPr lang="pt-BR" altLang="pt-BR" sz="2400" b="0" i="1" smtClean="0">
                        <a:latin typeface="Cambria Math" panose="02040503050406030204" pitchFamily="18" charset="0"/>
                      </a:rPr>
                      <m:t>1 </m:t>
                    </m:r>
                    <m:r>
                      <a:rPr lang="pt-BR" altLang="pt-BR" sz="2400" b="0" i="1" smtClean="0">
                        <a:latin typeface="Cambria Math" panose="02040503050406030204" pitchFamily="18" charset="0"/>
                      </a:rPr>
                      <m:t>𝐴</m:t>
                    </m:r>
                  </m:oMath>
                </a14:m>
                <a:r>
                  <a:rPr lang="pt-BR" altLang="pt-BR" sz="2400" dirty="0" smtClean="0"/>
                  <a:t> (um ampère)?</a:t>
                </a:r>
                <a:endParaRPr lang="pt-BR" altLang="pt-BR" sz="2400" dirty="0"/>
              </a:p>
            </p:txBody>
          </p:sp>
        </mc:Choice>
        <mc:Fallback xmlns="">
          <p:sp>
            <p:nvSpPr>
              <p:cNvPr id="6" name="CaixaDeTexto 4"/>
              <p:cNvSpPr txBox="1">
                <a:spLocks noRot="1" noChangeAspect="1" noMove="1" noResize="1" noEditPoints="1" noAdjustHandles="1" noChangeArrowheads="1" noChangeShapeType="1" noTextEdit="1"/>
              </p:cNvSpPr>
              <p:nvPr/>
            </p:nvSpPr>
            <p:spPr bwMode="auto">
              <a:xfrm>
                <a:off x="179512" y="2924944"/>
                <a:ext cx="8785100" cy="1200329"/>
              </a:xfrm>
              <a:prstGeom prst="rect">
                <a:avLst/>
              </a:prstGeom>
              <a:blipFill rotWithShape="0">
                <a:blip r:embed="rId6"/>
                <a:stretch>
                  <a:fillRect l="-1040" t="-4061" r="-1040" b="-106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noFill/>
                  </a:rPr>
                  <a:t> </a:t>
                </a:r>
              </a:p>
            </p:txBody>
          </p:sp>
        </mc:Fallback>
      </mc:AlternateContent>
    </p:spTree>
    <p:extLst>
      <p:ext uri="{BB962C8B-B14F-4D97-AF65-F5344CB8AC3E}">
        <p14:creationId xmlns:p14="http://schemas.microsoft.com/office/powerpoint/2010/main" val="19365741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CB5F173-1D07-432F-B200-FF2B5188DAB1}" type="slidenum">
              <a:rPr lang="pt-BR" altLang="pt-BR" sz="1400" smtClean="0">
                <a:solidFill>
                  <a:schemeClr val="bg1"/>
                </a:solidFill>
              </a:rPr>
              <a:pPr>
                <a:spcBef>
                  <a:spcPct val="0"/>
                </a:spcBef>
                <a:buSzTx/>
                <a:buFontTx/>
                <a:buNone/>
              </a:pPr>
              <a:t>3</a:t>
            </a:fld>
            <a:endParaRPr lang="pt-BR" altLang="pt-BR" sz="1400" smtClean="0">
              <a:solidFill>
                <a:schemeClr val="bg1"/>
              </a:solidFill>
            </a:endParaRPr>
          </a:p>
        </p:txBody>
      </p:sp>
      <p:sp>
        <p:nvSpPr>
          <p:cNvPr id="3" name="Rectangle 2" descr="Large confetti"/>
          <p:cNvSpPr txBox="1">
            <a:spLocks noChangeArrowheads="1"/>
          </p:cNvSpPr>
          <p:nvPr/>
        </p:nvSpPr>
        <p:spPr>
          <a:xfrm>
            <a:off x="1189038" y="504825"/>
            <a:ext cx="6335712" cy="476250"/>
          </a:xfrm>
          <a:prstGeom prst="rect">
            <a:avLst/>
          </a:prstGeom>
        </p:spPr>
        <p:txBody>
          <a:bodyPr/>
          <a:lstStyle/>
          <a:p>
            <a:pPr algn="ctr">
              <a:defRPr/>
            </a:pPr>
            <a:r>
              <a:rPr lang="pt-BR" sz="2400" b="1" kern="0" dirty="0">
                <a:solidFill>
                  <a:schemeClr val="tx2"/>
                </a:solidFill>
                <a:latin typeface="+mj-lt"/>
                <a:ea typeface="+mj-ea"/>
                <a:cs typeface="+mj-cs"/>
              </a:rPr>
              <a:t>A RESPOSTA DE COULOMB: NÃO!</a:t>
            </a:r>
          </a:p>
        </p:txBody>
      </p:sp>
      <p:sp>
        <p:nvSpPr>
          <p:cNvPr id="9220" name="AutoShape 2" descr="data:image/jpeg;base64,/9j/4AAQSkZJRgABAQAAAQABAAD/2wCEAAkGBhQSERUUExQUFRUUFxQXFxUWFRYXFRcYFRUVFBYXFBYXGyYeFxkkGRQVHy8gJCcpLCwsFR4xNTAqNSYrLCkBCQoKDgwOGg8PGikcHx0pLCksKSkpKSkpMCwsKSkpKSwpKSkpLCkpKSksKSwpKSkpLCksKSkpLCwpKSkpLCkpLP/AABEIAOAAvgMBIgACEQEDEQH/xAAcAAAABwEBAAAAAAAAAAAAAAAAAQIDBAUGBwj/xAA+EAABAwIEAwUFBgUDBQEAAAABAAIRAyEEEjFBBVFhBiJxgZETMqHB8AcjQlKx0WJyguHxM5KyFCVDY6IV/8QAGQEAAgMBAAAAAAAAAAAAAAAAAAQBAgMF/8QAJREAAgICAgICAgMBAAAAAAAAAAECEQMhBDESQSJREzJhgZFx/9oADAMBAAIRAxEAPwDhwRylNpG5tb4zy5pBUgGQilAoQoAMhHCAQKn0AkIFGgVAAARyiBTlOg5xhoJPIAknyCkBBCIhXGD7JYur7mHqn+kgfFW1D7Lcc7WkG/zOCq5xXsmmZGES1ON+zjG0hJpg/wArgs7icG6mcr2lrhs4QVKkn0HixhOAW+tUghBSiAQjRSiUgGgESNADrHbIy76P900EqboJH6onfl9fXJIp1HD3SRzgwhl018kMqKLJjLid0lHKBUMoEECjQlQAUpTiiKJAASoS6GHLjDQSdbLrfYT7MWBrauIGZxghkSB4zZUnNQWy0Y2ZXsl9mVbFEPqfd0rHMQcxG+UeHNdc4H2HwmFEUqcu3c85ifWyvfZhoDWgADbl5J1jFz8maUtG8YJDHsosIA5Cw9Ek0ypgpoGmsdl7ILo3CxfansyzEmMgjnGngdluarFFqUVHm4vReKT7PPPH+ylXDGT3mT7w2/mGyo3BejOI8Ia9pDgIPTZce7Z9kjhnFzB92f8A5J+Sfwcjz1IyyYaVxMklBqBCJOiocIgjlBoQAAEooiY0R5UEoUE6THgfJNCI3+t0sVJEXty+tEEojAoSiQVSoYKMJKOUAAoBEpODo5ngc48zOiLJSs3f2Z9mhUPtqjRlaRlnciNBv49F2XDVdALR6BZngPD/AGVNjRmENAALSGxrY/WqvsPc3jXQFczJJylY340qLCU6wpB0S6bli+yUOZkHOSQ5HKAoYqFR6gUpyYeVk2XiRaoVHx3hbatNzXQZBV88KJiQMpUJ1s0XZ504xw80ar2H8Jt4bKCtn9omCipnHgf1CxkLt4p+cExHNDwm0CUAEAjWhiGEoHZISmqSwqPrmgCRohKJwQSNIIIKCgEYCJGCgAwFs/s/4fNfNAzCzTsDqT5D9VjqbZXU+yJLWAhrWudlMiDPdAzfwyBdY5pVE3wrdm5biajhEd38zw7veVrJdCtLrBx8Jt8FGZTDmyXOB6nunpKnYXiIYLkAchudLLnjBY4fEiMsGeUH5p9v181DbUdEn0+SkU3rNkEmUtoTWZQsTxIj3Gk/xGwChuiUrLGoxR3hY3ivbavRd/pteOQIn4nVWPAu2lHFNMEseNWPsQdfPdVatWjT8Uo9l29qiY6kIUt79DsVhu1HbSo2qaOHYHvHvud7rZ2/m/dRGPl0TFFH2zwAcxx/U8pIj0+K5e9kFdExuIruE1AHA+8AduY+NlgcQ25HIkenNdTi/rRlyo9MYCAQKEJoSA6JtMIBGAgWoBBlEUZQBQWGkEcIkGYEEEcIAewzoOk6W+K632dpltFlgco/CIHVo8/0XKMBSL3taNSf1suq4FlWkGtcIEENnWAJOaL3P6pfNvQxi6NDR4q0tItGhE9PxNKdwWMDiGtEwdfGOfgFUPwoY0l5JMNJAiBmJAj0Vxga1LJGYAkGDIGskEHnc+YSUlRsi0p48OtMxqRprEDmrCg2Gj61Wcw1RjXhrXDvRAPMQf1HxK09C4WL7LUNOrC86Kj4zxRl87/Z0hdzrgkbNbvJvotI/CNdqAVCxXBqTwQ+m1wcMrp3Bg6zI0GnIclVr7LQkkY3DuwWLD/YUX/dxmfHeEzBILpIsdlFodmM9WmabsoLgJF+6d2zpItC2OF4DRoZvYty5yC65JMTGp6m3VTcJw3KA4wCCSABpOpPMolXl8TZZmkyH2lIZhqpaPcpkjyCwODxuGY5uHp4c16riWvqu7sviTGYd0ctF0/HYUVGOYdHtLT4EELI8OIdc0me2bNMvDRm7vduTeYEeXkhOMU0ysG2tGVkEkAOEG7XC4PKdCPBYPH0vvasiYc7oddei6/juCuALnCOQHrsuXdoD7OvUj/yAEdMwEn1BTXDncmkHJVxTKAsCD3AxA0169U5VATUQumc5oJGQjhKB6IIESiDJ0SvFJHRBDGkcIQhKCgEYQQQCJvCsX7Oo124III1ESugO42wkyYa0CI3BaTJ81zb/KedinEQSf8AOqznDyGMc0ls2uN7by6YPu5CJF4Njy5+qv8AgfDjiaLXNqQHTF5yum7TyK5Uxy1PYntE+hVDWgvpvPeby/iB2IWGbE/H4jGOcb2dJ4NwRzWuFQOlr266QdC3af3Wpp1NFGZXD6Ie10iBF+RTgdoubbNJdljTrJcSoDaqfpYlTZRxHsiS6vtuma+Ki2pOjRqo1R5ptzFpebkhtyOg5qlgoExxssxUb7HFO/LV748bB3yPmrbhvaKjVMSWuGrXAtI8is32t4yzNTawy7OTbYAIcbN8SadE7i+PGSAuO9pn5q56Bv6T810DFY/MJm2/zXN+IV89R7ubjB6WTfDi1JstnilBIgEJpzU8QkFdQ58hACMtSgEHtsEFaGykuEpwpt3VSUY1KACCMIMgQjCOEAEMkJKzXRIwFBZDmXRWGBxRpse8aiI83Cfg1QGJftMoI2cCPQ2Pqpqyz0je9j+0oqvZSdVfRk3h3dcdjBFrxMajwv1cM25fsN15jZUiCNV1PsN9o+YNoYk3EBlQ+UNckM/HrcRmGX8mn2dJc2E5QckUqocJtcayiqsi4XPNRVeuGAuOp1PySw7uA2g6GREKK0BxEgEDY39Ql4iiwA9xnXugT4qQ7eyDxP2FQQ9zZB1vIG8OFwsNh8HT9oTmJvbMZMbXN1o+IYmlJAw9OOcAesDmqulhmsBjQnxgch0VfOh7HGKiVPaOsKdJ+txA87LCVHctuvqtR21xuUMabyZ8haVmX4fuy3QjXkunxV4xv7Fc+3S9DJSZGn1ySmsIt9aJDmJsWoIQjcOv1ASSEYqaBSUG3HRJLQlv1RR9WQUaI0o0SAQLhyjCIlCUEimlGCkhOU2kkILLboXSCdxDYpttBg+MST81e8C4eA0uIGaWtBcLQ498tG5Aj/cpfHmUG1GZZLKReS54vUnKWtAMSMwedIh/ks1lVtDEsEqVmKhG18KXj8MGult2OEtPT9xooa0TtC0ouLo3fY77RH0SKdYlzNjN2rqmC42yo0Oa4EGLgj48ivOEq74J2jq4aCx51uwgkEXn4x4yk8vFUtxG8edPU/8ATv1SruPhunqNQOHNZPsd2hGOYRT7tZtywnuujWDsYvy8FNxHFzSdFRpY7k63pPveIXPnCUexhRvpmixGLaAAQIO23oshxZgDu7AB5JGN4/JuQAOZAHqoGIxxqhxaJAEEgd0CLwdzsqeLbGIR8N2c57T4s1a7/wCHujoG2Uzgj4a3yBB0jqN1B4qQMS7qf1srDgtMXboRcLq5NY0kZ8dXlcguPYRjK0MEAtDo2Elwt4wqdwP+f2Vtx2tNb+hvwJ+vVVRutcV+CKZq85JfYh7eWiKAlO0SWx+q1F62KJidN/RNOedyjLk2SgrIjhAI8qkUcE5wkAxpJsPXmixRJvojwgGqyw/Cp1N+QVphOCWJyEgakTYkWkkEBUlNIYjx5PvRQ0MI523wVphuG31jxseV+S0WE4JAO0ARmgR4yBCnNwpbrUYQL5bOM9BmhLTz/Q5jwKLKLiTCzDiDBDmmQ4mAZBk7aC3RRO0/Zt2HqQagqnIHzubXgctYO4CX2nxTwcmUBpMy2Idltq21p01uqetxR7mgOuQModect7eF1piTpNGXIkvKm+kJw2JEFjz3SfNpt3h803i8GWGDBm4I0I5gqNKn4bGgt9m/3Nju0ncdOYWz1sVTUlUv6IBCCk4vBll9WnRwu0+fyUYhWszaadM1v2bcc/6bGU3E91xhw6GR6wSvQGIpsqsGb2dRjhPeaHN8QCIXlfC1Sx7XDUEH0K7p2K7QGo1lLNAeJabaxJHwSXJTTtexrF8ofyi5r9nMK0yKFMEXkMAHxlZ7tTiCykWgNaBrFz0E8+nRajHcOqiSIqRyJB9DP6rFcVpGo4uqSxlO+U2AiZJM3JSe29jOPZzjjeCIrjm4NPmdVOwFMmI94GI8beib4oTUxUkbCByETHx+KuOGYIATMGQfT6+CZzTqCTHeHhuTZS8dZFcA37jOUf3VS5id4zjc2Ic4RAMDwbb5fFNUquYm0TsnMaagkc6eSMskv+iS3mkBsqQ/dRyrlWtiXJKWkZlJkyz4fwgF7Qbgva0uAJaJcBqNVsX9ni9hHdNSnUdmpvJaSASRv7uTqNN4sWD4Y50zYU7d2W0qd5DWkXfU8iArF+KdA9pTDydHGJb3Zkk8iROxI0SOTI29DEIKK0QqvCYJ+5qWBgXcNCJIymNJi3ulO4bhxAHdcPEHaxsBpKn/AP6jBBOHFg0nM8fnuDe5Fp8TrNoOM7QYjK4UqbKOXNexcSxwJjYWBd5rNpyNU2gUMQfZ+0e+mxoJGVze9AN7HTpOtuizHaHtUHk+ynkXnXSIB2EWtHmo/HcDWNJld7y9tSDJk/wiLQbNA6RBWbKYx4Y9i2bO1pFjheJkS14zsd7zTa/5m8nDmkY7BBozNOZjvdd8nDYqCCpmAxgbLXCWOs4fMciNkw1W0Lqfl8Zf6QUYUvG4TIbGWm7Xcx+/PwURWsyaadMl4fFltrFp1adP7HqE+7CNqf6RM/kMZv6T+L9VWylNcoaLqeqexb2QYNiNQtf2K406mQAb03BwPSR8Jt/Us2ziAcIqNzcnTDwOh3HQqbgKBa8PpOa/WWEw8giCC0625Ss8i8lTN8Pxla2meg8FxxtelnAMaHodxJWT7Q5XyCTEyfn48knsJjoFSk6RmDXtzWJiRBabSQSD1Gl1Y47s3nqMNKMpcMzTYdI6TqOq5sluhhfCVMruB9kaNYk1W995c/MCQabYAY0eECZ5nxVP2p4G/A0i6QWuDsjhYzJDQRsSCD5ro1ClTpDdxBvykchpE7mVUfaBif8At9R7sgLcjxnMCWuBDWDVz/3Mq6SlSZbHyJY266ZwHG4ZzCM4gkAjnG3hokUHGRff6KGMxRqOLnalMArqK62c6TSla6NBQ4e9wOZh7uriYdva/hqVBxNDLe8Gcp2IBLf1CeoPL6V3OmSNTfumAROmuyRWgAsF2mHC+hItfUcj5LNPexpvVkKU0CnC7VNOWgvJ2dno0u5SaHOygZWd5hnL3q1QFpMuNwDBjN1hCnRa+pTabiq8Boi4awFxFz7obbb3+URXu4gXRTzQGUGjKS0xnIe6MpMQ1rdZvyOkjgbM2Jp1SY+7rACRDRYCMw1uLdByXNa2PJOhujgpeZJJqPeBBME1aZqga6d022zKbQ4HBzZruhwc2BBhpaJzTN2/i/AZsYCDVzN9oJmkKFQWE9wlrxJvGt7hWOJxeSDHdD3smbWlzRInVlTkdB4Krb9FqvszfGeHBrDTIdlqh7joctVomszM/KGju5wAJJauXVmQSNwSPRdP7QYhxpuqNgObUFxfvU7AuMWDmEzcyud8Xow4OtFTvi8+9seoIKb471sV5K6ICNqSja6NE0Jlngu+00zqZLP5o93+rTxhR6XDajmPqBvcploc60AvkNHUmD6KOysQQQbgg+YWnZxFjG1WklrMS1j2mJaHNJkEbDMHCRoqW0bL5rfoypCCXXfLieZTasYhylCoeaQggDU9ku19XD4hjnOc9mjmmT3TrG+y7lh6zXNBa4OBAkgHdsgGQI13C8zNcu9dnuMnFcOoVgWmrTHs6lzDsgjK+fxZMrp0GYJPk414+SGseRydSLujh3lxcRLZdvexIuDHJUf2m0C7h9RjGEuL6VsoLomSW7jYWk3haLgrgA9pmzpEwTBAmdiQZVLx7iTaTjVxFQU6LHQAJc4k3AazNLZg3GhG1ktii1JM0n7RwCpTLSQ4EEEgg6gixCcYW5TM5pbHKL5p66J/jGJp1K730mFjHOJawuLyJ1lx1vJ81BBXVESbhKsAjwI8ipNSnaD47e664PqVAw7u9ynXzVgdpi4g2j3Z5a+Kq0NY5XGiNiqMgP569D/e/ooZV81oILTIaAM3KxAm+4cXeOYqjc29lMXZnkjTtHS+FYb2lSrJJDn5Cde61uZ0SY0EXmyualUMq1BECnhpN7DM5ttLm2llgOG9sjSJim3vF7idTLwQbnaD10VtjftCFb2zMhptrFozCHOa1ojK78wm8W35iE3indjn5Yv2afhcvw5cJIdTqMdZxAcBTI5hupMx06h7iFYPNRsGR7GqPNhbJhxJ0+O2ipcJ20wraRYzMG02OIMXc+plDgOljrrMEbpFbiNP/rKZdUZlfQDXOLy4Zpnvn8Og5xdYyhKzWMo9jnGbGtM3DaoGUgmSAILpcLVDuZvdYriDM1Ag60ny3X3KoJsZgDMBaNXFarH4kFralM/he2xizHEZpM7tBta+nPM4nExI2qNc2xkf6hLfdIm83jyW+BNIyztNUZ0hElP1SU4c0NWbzmw4/wDW8jyeJA9Wn1VYFYYE9yq3Yta7/a4fIlRI0x90QHJKs8fwU0m03F7SXsDy0TLA7QOtrF7KtIUlGqCQQQQQGF1H7JMY80cVSIBptDKk753EU48C0D0XLgVoOx3aQ4OsXkOcxzHNcxroBkQ0uGjoJmD6qmSPlFovjdSOxP40MNSrV3AlrQKbIEzUIsDsG2uesLhGOxRe9ziZzEm5nXxW+7W9oGvw4ayYJNUnYy3KwdSJJnqucErHjqkNcnSS+x/DYF1QwxpceQv68k3Ww5aYIIWh7Kv7tWNYn5fNL4rRblay8RIkgkb7eKs8zU3GjaHB88P5L2VGB4RUe01GtOQSCZAHdGY6/WikvhzXHdpaYgxDoBkizbiequeEVg1jKdiOukk3N1nhXDX1AdLiwvYyIn3bgX5IhNzk0/ROXjx48Itv9uxxtXK10gd4uA8xz1tKqynsQ+TMW+h8kyx0bLdRoQySvQiUoFISgpMg5Qzo8hmEkhBNi/bH5eSS5ySEbiigthSgSiQUEBhT+G3cRzY//iT8lAVhwYfejwfPhkdPwUPo0xfshNbiz3UxTJs0EdYJDoJ3uJ81BKMpKEqKN2BBBBSQBLYUhGCgC4q4ucKG/lMfEET6n0VOFINUZCOoPwhR1WKo1yTc6v0jRdkKkPcOYv4XlOcZc22sZbc7Ej0kH1VDgsa6m7M0wVYsxhrua0nkBYaDZYSx/PzOlx+TH8P4vZKwBlzi4d1jSReBYSJPl8VS4ilBk73+KlYjFODnMnePT/CHFqcZSNC0EeDhP11BV4Jp39mWecZwr3EguMapspUoiEwc4SQlBBwhJVSBbTvNxceqLOkIKQFNMFB5ko2onBSAlBBBVANWHCG955/LTqH1aWj/AJKvVjw+1Osf4A31cPkCol0aY/2CxfCXsYx7gAKgLm96TAIEkDTUKvKssTxVzqbWH8DXNH9Rk/FVpQr9lZJLoCJGSiUlQIIIIANEgggAK34fRDXNdlLmjK9xE+4HNa4Qbe8cs6T4qspMkwNSYCvKOHFMNJJcAH5x+DNlltO13d4An4dYZpju7Xoap4IPrPJJAEv0HutIc6ROzZ9CmOMYoPecvuMhrLCcu0xvc33UjBOdkqFrTLoDnZbZSSXNn8Mhpnn6qv4hVzPJFgSTA0iTEdFCJk3v+SIllIlONK0Rk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pic>
        <p:nvPicPr>
          <p:cNvPr id="9221" name="Picture 4" descr="http://2.bp.blogspot.com/_49ZzR91YmFs/SF12lFlOVqI/AAAAAAAAAGk/L07Qv6yJ5Z8/s320/coulo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38" y="44450"/>
            <a:ext cx="1214437"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CaixaDeTexto 5"/>
          <p:cNvSpPr txBox="1">
            <a:spLocks noChangeArrowheads="1"/>
          </p:cNvSpPr>
          <p:nvPr/>
        </p:nvSpPr>
        <p:spPr bwMode="auto">
          <a:xfrm>
            <a:off x="180975" y="1844675"/>
            <a:ext cx="878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200"/>
              <a:t> </a:t>
            </a:r>
            <a:r>
              <a:rPr lang="pt-BR" altLang="pt-BR" sz="2800"/>
              <a:t>A força elétrica é geralmente fraca, atraindo apenas objetos leves, diferentemente da força magnética.</a:t>
            </a:r>
          </a:p>
        </p:txBody>
      </p:sp>
      <p:sp>
        <p:nvSpPr>
          <p:cNvPr id="7" name="CaixaDeTexto 5"/>
          <p:cNvSpPr txBox="1">
            <a:spLocks noChangeArrowheads="1"/>
          </p:cNvSpPr>
          <p:nvPr/>
        </p:nvSpPr>
        <p:spPr bwMode="auto">
          <a:xfrm>
            <a:off x="179388" y="2763838"/>
            <a:ext cx="87836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600"/>
              <a:t> </a:t>
            </a:r>
            <a:r>
              <a:rPr lang="pt-BR" altLang="pt-BR" sz="2800"/>
              <a:t>Para agirem, os corpos precisam se eletrizar e a ação é temporária. A ação magnética é intrínseca ao material e possui uma ação permanente.</a:t>
            </a:r>
          </a:p>
        </p:txBody>
      </p:sp>
      <p:sp>
        <p:nvSpPr>
          <p:cNvPr id="8" name="CaixaDeTexto 5"/>
          <p:cNvSpPr txBox="1">
            <a:spLocks noChangeArrowheads="1"/>
          </p:cNvSpPr>
          <p:nvPr/>
        </p:nvSpPr>
        <p:spPr bwMode="auto">
          <a:xfrm>
            <a:off x="179388" y="4132263"/>
            <a:ext cx="8783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600"/>
              <a:t> </a:t>
            </a:r>
            <a:r>
              <a:rPr lang="pt-BR" altLang="pt-BR" sz="2800"/>
              <a:t>Corpos eletrizados interagem com uma grande variedade de materiais. Corpos magnéticos interagem apenas com materiais magnetizáveis.</a:t>
            </a:r>
          </a:p>
        </p:txBody>
      </p:sp>
      <p:sp>
        <p:nvSpPr>
          <p:cNvPr id="10" name="CaixaDeTexto 5"/>
          <p:cNvSpPr txBox="1">
            <a:spLocks noChangeArrowheads="1"/>
          </p:cNvSpPr>
          <p:nvPr/>
        </p:nvSpPr>
        <p:spPr bwMode="auto">
          <a:xfrm>
            <a:off x="180975" y="5445125"/>
            <a:ext cx="871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200"/>
              <a:t> </a:t>
            </a:r>
            <a:r>
              <a:rPr lang="pt-BR" altLang="pt-BR" sz="2800"/>
              <a:t>Existe monopolo elétrico, mas não existe monopolo magnético.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51953E8-76CF-459D-A8F4-4B2C2510A399}" type="slidenum">
              <a:rPr lang="pt-BR" altLang="pt-BR" sz="1400" smtClean="0">
                <a:solidFill>
                  <a:schemeClr val="bg1"/>
                </a:solidFill>
              </a:rPr>
              <a:pPr>
                <a:spcBef>
                  <a:spcPct val="0"/>
                </a:spcBef>
                <a:buSzTx/>
                <a:buFontTx/>
                <a:buNone/>
              </a:pPr>
              <a:t>30</a:t>
            </a:fld>
            <a:endParaRPr lang="pt-BR" altLang="pt-BR" sz="1400" smtClean="0">
              <a:solidFill>
                <a:schemeClr val="bg1"/>
              </a:solidFill>
            </a:endParaRPr>
          </a:p>
        </p:txBody>
      </p:sp>
      <p:sp>
        <p:nvSpPr>
          <p:cNvPr id="54275" name="Rectangle 2" descr="Large confetti"/>
          <p:cNvSpPr>
            <a:spLocks noGrp="1" noChangeArrowheads="1"/>
          </p:cNvSpPr>
          <p:nvPr>
            <p:ph type="title"/>
          </p:nvPr>
        </p:nvSpPr>
        <p:spPr>
          <a:xfrm>
            <a:off x="1116013" y="260648"/>
            <a:ext cx="6551612" cy="878905"/>
          </a:xfrm>
        </p:spPr>
        <p:txBody>
          <a:bodyPr/>
          <a:lstStyle/>
          <a:p>
            <a:pPr algn="ctr"/>
            <a:r>
              <a:rPr lang="pt-BR" altLang="pt-BR" sz="2400" b="1" dirty="0" smtClean="0"/>
              <a:t>A INTERPRETAÇÃO DE ØRSTED</a:t>
            </a:r>
            <a:br>
              <a:rPr lang="pt-BR" altLang="pt-BR" sz="2400" b="1" dirty="0" smtClean="0"/>
            </a:br>
            <a:r>
              <a:rPr lang="pt-BR" altLang="pt-BR" sz="2400" b="1" dirty="0" smtClean="0"/>
              <a:t>PARA SUA OBSERVAÇÃO</a:t>
            </a:r>
          </a:p>
        </p:txBody>
      </p:sp>
      <p:sp>
        <p:nvSpPr>
          <p:cNvPr id="34820" name="CaixaDeTexto 13"/>
          <p:cNvSpPr txBox="1">
            <a:spLocks noChangeArrowheads="1"/>
          </p:cNvSpPr>
          <p:nvPr/>
        </p:nvSpPr>
        <p:spPr bwMode="auto">
          <a:xfrm>
            <a:off x="107950" y="1804988"/>
            <a:ext cx="51847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t>
            </a:r>
            <a:r>
              <a:rPr lang="pt-BR" altLang="pt-BR" sz="2400"/>
              <a:t>Quando finalmente, em 1820, Ørsted observou o efeito de uma corrente elétrica sobre uma agulha magnética, ele procurou explicar esse efeito supondo que, em torno do fio, o conflito elétrico estivesse se manifestando sob a forma de dois turbilhões que </a:t>
            </a:r>
            <a:r>
              <a:rPr lang="pt-BR" altLang="pt-BR" sz="2400" b="1"/>
              <a:t>espiralavam</a:t>
            </a:r>
            <a:r>
              <a:rPr lang="pt-BR" altLang="pt-BR" sz="2400"/>
              <a:t> em torno do fio, em sentidos opostos.</a:t>
            </a:r>
          </a:p>
        </p:txBody>
      </p:sp>
      <p:pic>
        <p:nvPicPr>
          <p:cNvPr id="34821" name="Imagem 13"/>
          <p:cNvPicPr>
            <a:picLocks noChangeAspect="1" noChangeArrowheads="1"/>
          </p:cNvPicPr>
          <p:nvPr/>
        </p:nvPicPr>
        <p:blipFill>
          <a:blip r:embed="rId4">
            <a:extLst>
              <a:ext uri="{28A0092B-C50C-407E-A947-70E740481C1C}">
                <a14:useLocalDpi xmlns:a14="http://schemas.microsoft.com/office/drawing/2010/main" val="0"/>
              </a:ext>
            </a:extLst>
          </a:blip>
          <a:srcRect l="3284" t="34677" r="6779" b="18193"/>
          <a:stretch>
            <a:fillRect/>
          </a:stretch>
        </p:blipFill>
        <p:spPr bwMode="auto">
          <a:xfrm>
            <a:off x="5435600" y="2009775"/>
            <a:ext cx="3382963" cy="242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aixaDeTexto 13"/>
          <p:cNvSpPr txBox="1">
            <a:spLocks noChangeArrowheads="1"/>
          </p:cNvSpPr>
          <p:nvPr/>
        </p:nvSpPr>
        <p:spPr bwMode="auto">
          <a:xfrm>
            <a:off x="107950" y="4797425"/>
            <a:ext cx="5184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Um dos turbilhões deveria agir somente sobre o polo norte e o outro somente sobre o polo sul da agulha imantada. </a:t>
            </a:r>
          </a:p>
        </p:txBody>
      </p:sp>
      <p:sp>
        <p:nvSpPr>
          <p:cNvPr id="2" name="CaixaDeTexto 1"/>
          <p:cNvSpPr txBox="1">
            <a:spLocks noChangeArrowheads="1"/>
          </p:cNvSpPr>
          <p:nvPr/>
        </p:nvSpPr>
        <p:spPr bwMode="auto">
          <a:xfrm>
            <a:off x="5387975" y="4508500"/>
            <a:ext cx="3432175"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1900" dirty="0"/>
              <a:t>Figura: Originalmente, a agulha da bússola não se posicionava formando 90º com o fio, devido à </a:t>
            </a:r>
            <a:r>
              <a:rPr lang="pt-BR" altLang="pt-BR" sz="1900" dirty="0" smtClean="0"/>
              <a:t>ação sempre presente </a:t>
            </a:r>
            <a:r>
              <a:rPr lang="pt-BR" altLang="pt-BR" sz="1900" dirty="0"/>
              <a:t>do magnetismo </a:t>
            </a:r>
            <a:r>
              <a:rPr lang="pt-BR" altLang="pt-BR" sz="1900" dirty="0" smtClean="0"/>
              <a:t>terrestre.</a:t>
            </a:r>
            <a:endParaRPr lang="pt-BR" altLang="pt-BR" sz="1900" dirty="0"/>
          </a:p>
        </p:txBody>
      </p:sp>
      <p:pic>
        <p:nvPicPr>
          <p:cNvPr id="54280" name="Picture 4" descr="Resultado de imagem para OERS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8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86B7EAA-7C99-4C89-8D2D-DFCBD6CD49DF}" type="slidenum">
              <a:rPr lang="pt-BR" altLang="pt-BR" sz="1400" smtClean="0">
                <a:solidFill>
                  <a:schemeClr val="bg1"/>
                </a:solidFill>
              </a:rPr>
              <a:pPr>
                <a:spcBef>
                  <a:spcPct val="0"/>
                </a:spcBef>
                <a:buSzTx/>
                <a:buFontTx/>
                <a:buNone/>
              </a:pPr>
              <a:t>31</a:t>
            </a:fld>
            <a:endParaRPr lang="pt-BR" altLang="pt-BR" sz="1400" smtClean="0">
              <a:solidFill>
                <a:schemeClr val="bg1"/>
              </a:solidFill>
            </a:endParaRPr>
          </a:p>
        </p:txBody>
      </p:sp>
      <p:sp>
        <p:nvSpPr>
          <p:cNvPr id="3" name="Rectangle 2" descr="Large confetti"/>
          <p:cNvSpPr txBox="1">
            <a:spLocks noChangeArrowheads="1"/>
          </p:cNvSpPr>
          <p:nvPr/>
        </p:nvSpPr>
        <p:spPr>
          <a:xfrm>
            <a:off x="1043608" y="317500"/>
            <a:ext cx="6755779" cy="950913"/>
          </a:xfrm>
          <a:prstGeom prst="rect">
            <a:avLst/>
          </a:prstGeom>
        </p:spPr>
        <p:txBody>
          <a:bodyPr/>
          <a:lstStyle/>
          <a:p>
            <a:pPr algn="ctr">
              <a:defRPr/>
            </a:pPr>
            <a:r>
              <a:rPr lang="pt-BR" sz="2400" b="1" kern="0" dirty="0">
                <a:solidFill>
                  <a:schemeClr val="tx2"/>
                </a:solidFill>
                <a:latin typeface="+mj-lt"/>
                <a:ea typeface="+mj-ea"/>
                <a:cs typeface="+mj-cs"/>
              </a:rPr>
              <a:t>A INTERPRETAÇÃO DE ØRSTED</a:t>
            </a:r>
            <a:br>
              <a:rPr lang="pt-BR" sz="2400" b="1" kern="0" dirty="0">
                <a:solidFill>
                  <a:schemeClr val="tx2"/>
                </a:solidFill>
                <a:latin typeface="+mj-lt"/>
                <a:ea typeface="+mj-ea"/>
                <a:cs typeface="+mj-cs"/>
              </a:rPr>
            </a:br>
            <a:r>
              <a:rPr lang="pt-BR" sz="2400" b="1" kern="0" dirty="0">
                <a:solidFill>
                  <a:schemeClr val="tx2"/>
                </a:solidFill>
                <a:latin typeface="+mj-lt"/>
                <a:ea typeface="+mj-ea"/>
                <a:cs typeface="+mj-cs"/>
              </a:rPr>
              <a:t>PARA </a:t>
            </a:r>
            <a:r>
              <a:rPr lang="pt-BR" sz="2400" b="1" kern="0" dirty="0" smtClean="0">
                <a:solidFill>
                  <a:schemeClr val="tx2"/>
                </a:solidFill>
                <a:latin typeface="+mj-lt"/>
                <a:ea typeface="+mj-ea"/>
                <a:cs typeface="+mj-cs"/>
              </a:rPr>
              <a:t>SUA OBSERVAÇÃO</a:t>
            </a:r>
            <a:endParaRPr lang="pt-BR" sz="2400" b="1" kern="0" dirty="0">
              <a:solidFill>
                <a:schemeClr val="tx2"/>
              </a:solidFill>
              <a:latin typeface="+mj-lt"/>
              <a:ea typeface="+mj-ea"/>
              <a:cs typeface="+mj-cs"/>
            </a:endParaRPr>
          </a:p>
        </p:txBody>
      </p:sp>
      <p:sp>
        <p:nvSpPr>
          <p:cNvPr id="79876" name="CaixaDeTexto 13"/>
          <p:cNvSpPr txBox="1">
            <a:spLocks noChangeArrowheads="1"/>
          </p:cNvSpPr>
          <p:nvPr/>
        </p:nvSpPr>
        <p:spPr bwMode="auto">
          <a:xfrm>
            <a:off x="107950" y="1868488"/>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Ørsted observou que a agulha imantada sofria um desvio de cerca de 45</a:t>
            </a:r>
            <a:r>
              <a:rPr lang="pt-BR" altLang="pt-BR" sz="2400" baseline="30000"/>
              <a:t>º</a:t>
            </a:r>
            <a:r>
              <a:rPr lang="pt-BR" altLang="pt-BR" sz="2400"/>
              <a:t> em relação ao meridiano magnético quando a distância entre o fio e a agulha não excedia ¾ de polegada.</a:t>
            </a:r>
          </a:p>
        </p:txBody>
      </p:sp>
      <p:sp>
        <p:nvSpPr>
          <p:cNvPr id="5" name="CaixaDeTexto 13"/>
          <p:cNvSpPr txBox="1">
            <a:spLocks noChangeArrowheads="1"/>
          </p:cNvSpPr>
          <p:nvPr/>
        </p:nvSpPr>
        <p:spPr bwMode="auto">
          <a:xfrm>
            <a:off x="107950" y="2947988"/>
            <a:ext cx="89281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Para explicar esse desvio da agulha, ele supôs que o conflito elétrico não permanecia confinado ao fio condutor, mas se espalhava no espaço ao redor dele.</a:t>
            </a:r>
          </a:p>
        </p:txBody>
      </p:sp>
      <p:sp>
        <p:nvSpPr>
          <p:cNvPr id="6" name="CaixaDeTexto 13"/>
          <p:cNvSpPr txBox="1">
            <a:spLocks noChangeArrowheads="1"/>
          </p:cNvSpPr>
          <p:nvPr/>
        </p:nvSpPr>
        <p:spPr bwMode="auto">
          <a:xfrm>
            <a:off x="107950" y="402907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Os corpos não magnéticos seriam permeáveis ao conflito elétrico, enquanto que os corpos ou partículas magnéticas resistiriam à passagem desse conflito, sendo movidas por ele.</a:t>
            </a:r>
          </a:p>
        </p:txBody>
      </p:sp>
      <p:sp>
        <p:nvSpPr>
          <p:cNvPr id="7" name="CaixaDeTexto 13"/>
          <p:cNvSpPr txBox="1">
            <a:spLocks noChangeArrowheads="1"/>
          </p:cNvSpPr>
          <p:nvPr/>
        </p:nvSpPr>
        <p:spPr bwMode="auto">
          <a:xfrm>
            <a:off x="107950" y="510857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Ele então supôs que a matéria elétrica negativa seguia uma hélice ao redor do fio, empurrando o polo norte da agulha imantada, mas não agindo sobre o polo sul.</a:t>
            </a:r>
          </a:p>
        </p:txBody>
      </p:sp>
      <p:pic>
        <p:nvPicPr>
          <p:cNvPr id="8" name="Picture 4" descr="Resultado de imagem para OER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015FF17-A088-49DD-A00F-A131957FE63F}" type="slidenum">
              <a:rPr lang="pt-BR" altLang="pt-BR" sz="1400" smtClean="0">
                <a:solidFill>
                  <a:schemeClr val="bg1"/>
                </a:solidFill>
              </a:rPr>
              <a:pPr>
                <a:spcBef>
                  <a:spcPct val="0"/>
                </a:spcBef>
                <a:buSzTx/>
                <a:buFontTx/>
                <a:buNone/>
              </a:pPr>
              <a:t>32</a:t>
            </a:fld>
            <a:endParaRPr lang="pt-BR" altLang="pt-BR" sz="1400" smtClean="0">
              <a:solidFill>
                <a:schemeClr val="bg1"/>
              </a:solidFill>
            </a:endParaRPr>
          </a:p>
        </p:txBody>
      </p:sp>
      <p:sp>
        <p:nvSpPr>
          <p:cNvPr id="3" name="Rectangle 2" descr="Large confetti"/>
          <p:cNvSpPr txBox="1">
            <a:spLocks noChangeArrowheads="1"/>
          </p:cNvSpPr>
          <p:nvPr/>
        </p:nvSpPr>
        <p:spPr>
          <a:xfrm>
            <a:off x="1043609" y="317500"/>
            <a:ext cx="6755779" cy="950913"/>
          </a:xfrm>
          <a:prstGeom prst="rect">
            <a:avLst/>
          </a:prstGeom>
        </p:spPr>
        <p:txBody>
          <a:bodyPr/>
          <a:lstStyle/>
          <a:p>
            <a:pPr algn="ctr">
              <a:defRPr/>
            </a:pPr>
            <a:r>
              <a:rPr lang="pt-BR" sz="2400" b="1" kern="0" dirty="0">
                <a:solidFill>
                  <a:schemeClr val="tx2"/>
                </a:solidFill>
                <a:latin typeface="+mj-lt"/>
                <a:ea typeface="+mj-ea"/>
                <a:cs typeface="+mj-cs"/>
              </a:rPr>
              <a:t>A INTERPRETAÇÃO DE ØRSTED</a:t>
            </a:r>
            <a:br>
              <a:rPr lang="pt-BR" sz="2400" b="1" kern="0" dirty="0">
                <a:solidFill>
                  <a:schemeClr val="tx2"/>
                </a:solidFill>
                <a:latin typeface="+mj-lt"/>
                <a:ea typeface="+mj-ea"/>
                <a:cs typeface="+mj-cs"/>
              </a:rPr>
            </a:br>
            <a:r>
              <a:rPr lang="pt-BR" sz="2400" b="1" kern="0" dirty="0">
                <a:solidFill>
                  <a:schemeClr val="tx2"/>
                </a:solidFill>
                <a:latin typeface="+mj-lt"/>
                <a:ea typeface="+mj-ea"/>
                <a:cs typeface="+mj-cs"/>
              </a:rPr>
              <a:t>PARA </a:t>
            </a:r>
            <a:r>
              <a:rPr lang="pt-BR" sz="2400" b="1" kern="0" dirty="0" smtClean="0">
                <a:solidFill>
                  <a:schemeClr val="tx2"/>
                </a:solidFill>
                <a:latin typeface="+mj-lt"/>
                <a:ea typeface="+mj-ea"/>
                <a:cs typeface="+mj-cs"/>
              </a:rPr>
              <a:t>SUA OBSERVAÇÃO</a:t>
            </a:r>
            <a:endParaRPr lang="pt-BR" sz="2400" b="1" kern="0" dirty="0">
              <a:solidFill>
                <a:schemeClr val="tx2"/>
              </a:solidFill>
              <a:latin typeface="+mj-lt"/>
              <a:ea typeface="+mj-ea"/>
              <a:cs typeface="+mj-cs"/>
            </a:endParaRPr>
          </a:p>
        </p:txBody>
      </p:sp>
      <p:sp>
        <p:nvSpPr>
          <p:cNvPr id="57348" name="CaixaDeTexto 13"/>
          <p:cNvSpPr txBox="1">
            <a:spLocks noChangeArrowheads="1"/>
          </p:cNvSpPr>
          <p:nvPr/>
        </p:nvSpPr>
        <p:spPr bwMode="auto">
          <a:xfrm>
            <a:off x="107950" y="184467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Já a matéria elétrica positiva seguiria a mesma hélice, mas em sentido oposto à matéria negativa, empurrando o polo sul da agulha imantada, mas não agindo sobre o polo norte.</a:t>
            </a:r>
          </a:p>
        </p:txBody>
      </p:sp>
      <p:sp>
        <p:nvSpPr>
          <p:cNvPr id="5" name="CaixaDeTexto 13"/>
          <p:cNvSpPr txBox="1">
            <a:spLocks noChangeArrowheads="1"/>
          </p:cNvSpPr>
          <p:nvPr/>
        </p:nvSpPr>
        <p:spPr bwMode="auto">
          <a:xfrm>
            <a:off x="107950" y="2924175"/>
            <a:ext cx="8928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 motivo da hélice foi a inclinação da agulha, sendo que Ørsted não considerava a influência magnética da Terra sobre ela.</a:t>
            </a:r>
          </a:p>
        </p:txBody>
      </p:sp>
      <p:sp>
        <p:nvSpPr>
          <p:cNvPr id="6" name="CaixaDeTexto 13"/>
          <p:cNvSpPr txBox="1">
            <a:spLocks noChangeArrowheads="1"/>
          </p:cNvSpPr>
          <p:nvPr/>
        </p:nvSpPr>
        <p:spPr bwMode="auto">
          <a:xfrm>
            <a:off x="107950" y="3644900"/>
            <a:ext cx="8928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Originalmente, então, a explicação que Ørsted deu para seu experimento foi baseada em uma interação local entre as cargas elétricas </a:t>
            </a:r>
            <a:r>
              <a:rPr lang="pt-BR" altLang="pt-BR" sz="2400" i="1"/>
              <a:t>espiralando</a:t>
            </a:r>
            <a:r>
              <a:rPr lang="pt-BR" altLang="pt-BR" sz="2400"/>
              <a:t> ao redor do fio e os polos magnéticos da agulha imantada (CHAIB; ASSIS, </a:t>
            </a:r>
            <a:r>
              <a:rPr lang="pt-BR" altLang="pt-BR" sz="2400" i="1"/>
              <a:t>Sobre os efeitos das correntes elétricas</a:t>
            </a:r>
            <a:r>
              <a:rPr lang="pt-BR" altLang="pt-BR" sz="2400"/>
              <a:t>, p. 88, 2007). </a:t>
            </a:r>
          </a:p>
        </p:txBody>
      </p:sp>
      <p:pic>
        <p:nvPicPr>
          <p:cNvPr id="7" name="Picture 4" descr="Resultado de imagem para OER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47F06DE-61F9-42E0-9063-85F4003F35BF}" type="slidenum">
              <a:rPr lang="pt-BR" altLang="pt-BR" sz="1400" smtClean="0">
                <a:solidFill>
                  <a:schemeClr val="bg1"/>
                </a:solidFill>
              </a:rPr>
              <a:pPr>
                <a:spcBef>
                  <a:spcPct val="0"/>
                </a:spcBef>
                <a:buSzTx/>
                <a:buFontTx/>
                <a:buNone/>
              </a:pPr>
              <a:t>33</a:t>
            </a:fld>
            <a:endParaRPr lang="pt-BR" altLang="pt-BR" sz="1400" smtClean="0">
              <a:solidFill>
                <a:schemeClr val="bg1"/>
              </a:solidFill>
            </a:endParaRPr>
          </a:p>
        </p:txBody>
      </p:sp>
      <p:sp>
        <p:nvSpPr>
          <p:cNvPr id="58371" name="Retângulo 2"/>
          <p:cNvSpPr>
            <a:spLocks noChangeArrowheads="1"/>
          </p:cNvSpPr>
          <p:nvPr/>
        </p:nvSpPr>
        <p:spPr bwMode="auto">
          <a:xfrm>
            <a:off x="1043609" y="519113"/>
            <a:ext cx="6755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a:t>A MUDANÇA DA INTERPRETAÇÃO INICIAL</a:t>
            </a:r>
            <a:endParaRPr lang="pt-BR" altLang="pt-BR" sz="2400" dirty="0"/>
          </a:p>
        </p:txBody>
      </p:sp>
      <p:sp>
        <p:nvSpPr>
          <p:cNvPr id="36868" name="CaixaDeTexto 3"/>
          <p:cNvSpPr txBox="1">
            <a:spLocks noChangeArrowheads="1"/>
          </p:cNvSpPr>
          <p:nvPr/>
        </p:nvSpPr>
        <p:spPr bwMode="auto">
          <a:xfrm>
            <a:off x="107950" y="1773238"/>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No artigo original de 1820, Ørsted fala de ações por contato através de </a:t>
            </a:r>
            <a:r>
              <a:rPr lang="pt-BR" altLang="pt-BR" sz="2600" i="1"/>
              <a:t>empurrões</a:t>
            </a:r>
            <a:r>
              <a:rPr lang="pt-BR" altLang="pt-BR" sz="2600"/>
              <a:t> exercidos pela matéria elétrica sobre os polos magnéticos.</a:t>
            </a:r>
          </a:p>
        </p:txBody>
      </p:sp>
      <p:pic>
        <p:nvPicPr>
          <p:cNvPr id="368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987925"/>
            <a:ext cx="4248150" cy="1681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aixaDeTexto 3"/>
          <p:cNvSpPr txBox="1">
            <a:spLocks noChangeArrowheads="1"/>
          </p:cNvSpPr>
          <p:nvPr/>
        </p:nvSpPr>
        <p:spPr bwMode="auto">
          <a:xfrm>
            <a:off x="107950" y="2924175"/>
            <a:ext cx="89281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Mas em 1821, já influenciado pelos trabalhos de Ampère, ele passa a utilizar os termos </a:t>
            </a:r>
            <a:r>
              <a:rPr lang="pt-BR" altLang="pt-BR" sz="2600" i="1"/>
              <a:t>atrações</a:t>
            </a:r>
            <a:r>
              <a:rPr lang="pt-BR" altLang="pt-BR" sz="2600"/>
              <a:t> e </a:t>
            </a:r>
            <a:r>
              <a:rPr lang="pt-BR" altLang="pt-BR" sz="2600" i="1"/>
              <a:t>repulsões</a:t>
            </a:r>
            <a:r>
              <a:rPr lang="pt-BR" altLang="pt-BR" sz="2600"/>
              <a:t> entre os corpos interagentes.</a:t>
            </a:r>
          </a:p>
        </p:txBody>
      </p:sp>
      <p:sp>
        <p:nvSpPr>
          <p:cNvPr id="7" name="CaixaDeTexto 3"/>
          <p:cNvSpPr txBox="1">
            <a:spLocks noChangeArrowheads="1"/>
          </p:cNvSpPr>
          <p:nvPr/>
        </p:nvSpPr>
        <p:spPr bwMode="auto">
          <a:xfrm>
            <a:off x="107950" y="4076700"/>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Além disso, em um artigo de 1830, Ørsted passa a falar de círculos e não mais de espirais ou de hélices ao redor do fio.</a:t>
            </a:r>
          </a:p>
        </p:txBody>
      </p:sp>
      <p:pic>
        <p:nvPicPr>
          <p:cNvPr id="8" name="Picture 4" descr="Resultado de imagem para OERS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709A11B-A6FC-447C-8F42-BF17538CDE8A}" type="slidenum">
              <a:rPr lang="pt-BR" altLang="pt-BR" sz="1400" smtClean="0">
                <a:solidFill>
                  <a:schemeClr val="bg1"/>
                </a:solidFill>
              </a:rPr>
              <a:pPr>
                <a:spcBef>
                  <a:spcPct val="0"/>
                </a:spcBef>
                <a:buSzTx/>
                <a:buFontTx/>
                <a:buNone/>
              </a:pPr>
              <a:t>34</a:t>
            </a:fld>
            <a:endParaRPr lang="pt-BR" altLang="pt-BR" sz="1400" smtClean="0">
              <a:solidFill>
                <a:schemeClr val="bg1"/>
              </a:solidFill>
            </a:endParaRPr>
          </a:p>
        </p:txBody>
      </p:sp>
      <p:sp>
        <p:nvSpPr>
          <p:cNvPr id="60419" name="Retângulo 2"/>
          <p:cNvSpPr>
            <a:spLocks noChangeArrowheads="1"/>
          </p:cNvSpPr>
          <p:nvPr/>
        </p:nvSpPr>
        <p:spPr bwMode="auto">
          <a:xfrm>
            <a:off x="1043608" y="519113"/>
            <a:ext cx="6624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a:t>A MUDANÇA DA INTERPRETAÇÃO INICIAL</a:t>
            </a:r>
            <a:endParaRPr lang="pt-BR" altLang="pt-BR" sz="2400" dirty="0"/>
          </a:p>
        </p:txBody>
      </p:sp>
      <p:sp>
        <p:nvSpPr>
          <p:cNvPr id="38916" name="CaixaDeTexto 3"/>
          <p:cNvSpPr txBox="1">
            <a:spLocks noChangeArrowheads="1"/>
          </p:cNvSpPr>
          <p:nvPr/>
        </p:nvSpPr>
        <p:spPr bwMode="auto">
          <a:xfrm>
            <a:off x="107950" y="1773238"/>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“No mês de julho de 1820, ele [Ørsted] retomou o experimento novamente, utilizando-se de um aparelho galvânico muito mais potente.</a:t>
            </a:r>
          </a:p>
        </p:txBody>
      </p:sp>
      <p:sp>
        <p:nvSpPr>
          <p:cNvPr id="5" name="CaixaDeTexto 3"/>
          <p:cNvSpPr txBox="1">
            <a:spLocks noChangeArrowheads="1"/>
          </p:cNvSpPr>
          <p:nvPr/>
        </p:nvSpPr>
        <p:spPr bwMode="auto">
          <a:xfrm>
            <a:off x="107950" y="2852738"/>
            <a:ext cx="8928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O sucesso agora era evidente, mesmo que os efeitos ainda fossem fracos nas primeiras repetições do experimento, porque ele empregava somente fios muito finos, supondo que o efeito magnético não surgiria, enquanto calor e luz não fossem produzidos pela corrente galvânica.</a:t>
            </a:r>
          </a:p>
        </p:txBody>
      </p:sp>
      <p:sp>
        <p:nvSpPr>
          <p:cNvPr id="6" name="CaixaDeTexto 3"/>
          <p:cNvSpPr txBox="1">
            <a:spLocks noChangeArrowheads="1"/>
          </p:cNvSpPr>
          <p:nvPr/>
        </p:nvSpPr>
        <p:spPr bwMode="auto">
          <a:xfrm>
            <a:off x="107950" y="4292600"/>
            <a:ext cx="8928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Mas ele logo descobriu que condutores de diâmetro maior produziam muito mais efeito.</a:t>
            </a:r>
          </a:p>
        </p:txBody>
      </p:sp>
      <p:sp>
        <p:nvSpPr>
          <p:cNvPr id="7" name="CaixaDeTexto 3"/>
          <p:cNvSpPr txBox="1">
            <a:spLocks noChangeArrowheads="1"/>
          </p:cNvSpPr>
          <p:nvPr/>
        </p:nvSpPr>
        <p:spPr bwMode="auto">
          <a:xfrm>
            <a:off x="107950" y="5013325"/>
            <a:ext cx="8928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Ele então descobriu, através de experiências contínuas durante alguns dias, a lei fundamental do eletromagnetismo, a saber, que</a:t>
            </a:r>
            <a:r>
              <a:rPr lang="pt-BR" altLang="pt-BR" sz="2400" i="1"/>
              <a:t> </a:t>
            </a:r>
            <a:r>
              <a:rPr lang="pt-BR" altLang="pt-BR" sz="2400" b="1" i="1"/>
              <a:t>o efeito magnético de uma corrente elétrica apresenta um movimento circular ao redor dela</a:t>
            </a:r>
            <a:r>
              <a:rPr lang="pt-BR" altLang="pt-BR" sz="2400"/>
              <a:t>.” (ØRSTED, </a:t>
            </a:r>
            <a:r>
              <a:rPr lang="pt-BR" altLang="pt-BR" sz="2400" i="1"/>
              <a:t>Thermo-electricity</a:t>
            </a:r>
            <a:r>
              <a:rPr lang="pt-BR" altLang="pt-BR" sz="2400"/>
              <a:t>, 1830).</a:t>
            </a:r>
          </a:p>
        </p:txBody>
      </p:sp>
      <p:pic>
        <p:nvPicPr>
          <p:cNvPr id="8" name="Picture 4" descr="Resultado de imagem para OER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8" y="44450"/>
            <a:ext cx="1165225" cy="143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1333D89-132B-4F7E-9A30-95453A496903}" type="slidenum">
              <a:rPr lang="pt-BR" altLang="pt-BR" sz="1400" smtClean="0">
                <a:solidFill>
                  <a:schemeClr val="bg1"/>
                </a:solidFill>
              </a:rPr>
              <a:pPr>
                <a:spcBef>
                  <a:spcPct val="0"/>
                </a:spcBef>
                <a:buSzTx/>
                <a:buFontTx/>
                <a:buNone/>
              </a:pPr>
              <a:t>35</a:t>
            </a:fld>
            <a:endParaRPr lang="pt-BR" altLang="pt-BR" sz="1400" smtClean="0">
              <a:solidFill>
                <a:schemeClr val="bg1"/>
              </a:solidFill>
            </a:endParaRPr>
          </a:p>
        </p:txBody>
      </p:sp>
      <p:sp>
        <p:nvSpPr>
          <p:cNvPr id="61443" name="Rectangle 2" descr="Large confetti"/>
          <p:cNvSpPr>
            <a:spLocks noGrp="1" noChangeArrowheads="1"/>
          </p:cNvSpPr>
          <p:nvPr>
            <p:ph type="title"/>
          </p:nvPr>
        </p:nvSpPr>
        <p:spPr>
          <a:xfrm>
            <a:off x="1475656" y="404813"/>
            <a:ext cx="6194425" cy="592137"/>
          </a:xfrm>
        </p:spPr>
        <p:txBody>
          <a:bodyPr/>
          <a:lstStyle/>
          <a:p>
            <a:pPr algn="ctr"/>
            <a:r>
              <a:rPr lang="pt-BR" altLang="pt-BR" sz="2400" b="1" dirty="0" smtClean="0"/>
              <a:t>A QUEBRA DE SIMETRIA</a:t>
            </a:r>
          </a:p>
        </p:txBody>
      </p:sp>
      <p:pic>
        <p:nvPicPr>
          <p:cNvPr id="39940" name="Picture 4" descr="msoD3248"/>
          <p:cNvPicPr>
            <a:picLocks noChangeAspect="1" noChangeArrowheads="1"/>
          </p:cNvPicPr>
          <p:nvPr/>
        </p:nvPicPr>
        <p:blipFill>
          <a:blip r:embed="rId4">
            <a:lum contrast="12000"/>
            <a:extLst>
              <a:ext uri="{28A0092B-C50C-407E-A947-70E740481C1C}">
                <a14:useLocalDpi xmlns:a14="http://schemas.microsoft.com/office/drawing/2010/main" val="0"/>
              </a:ext>
            </a:extLst>
          </a:blip>
          <a:srcRect l="42087" r="4253"/>
          <a:stretch>
            <a:fillRect/>
          </a:stretch>
        </p:blipFill>
        <p:spPr bwMode="auto">
          <a:xfrm>
            <a:off x="2195513" y="4437063"/>
            <a:ext cx="1879600" cy="2141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5" descr="msoD3248"/>
          <p:cNvPicPr>
            <a:picLocks noGrp="1" noChangeAspect="1" noChangeArrowheads="1"/>
          </p:cNvPicPr>
          <p:nvPr>
            <p:ph sz="half" idx="2"/>
          </p:nvPr>
        </p:nvPicPr>
        <p:blipFill>
          <a:blip r:embed="rId4">
            <a:lum bright="-6000" contrast="24000"/>
            <a:extLst>
              <a:ext uri="{28A0092B-C50C-407E-A947-70E740481C1C}">
                <a14:useLocalDpi xmlns:a14="http://schemas.microsoft.com/office/drawing/2010/main" val="0"/>
              </a:ext>
            </a:extLst>
          </a:blip>
          <a:srcRect l="2017" r="58966" b="2367"/>
          <a:stretch>
            <a:fillRect/>
          </a:stretch>
        </p:blipFill>
        <p:spPr>
          <a:xfrm>
            <a:off x="5076825" y="4437063"/>
            <a:ext cx="1412875" cy="2160587"/>
          </a:xfrm>
          <a:noFill/>
          <a:ln>
            <a:solidFill>
              <a:srgbClr val="000000"/>
            </a:solidFill>
            <a:miter lim="800000"/>
            <a:headEnd/>
            <a:tailEnd/>
          </a:ln>
        </p:spPr>
      </p:pic>
      <p:sp>
        <p:nvSpPr>
          <p:cNvPr id="39942" name="CaixaDeTexto 6"/>
          <p:cNvSpPr txBox="1">
            <a:spLocks noChangeArrowheads="1"/>
          </p:cNvSpPr>
          <p:nvPr/>
        </p:nvSpPr>
        <p:spPr bwMode="auto">
          <a:xfrm>
            <a:off x="107950" y="1773238"/>
            <a:ext cx="8785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O caráter circular representava o aspecto mais intrigante e revolucionário da interação, pois aparentemente violava a simetria envolvida no fenômeno.</a:t>
            </a:r>
          </a:p>
        </p:txBody>
      </p:sp>
      <p:sp>
        <p:nvSpPr>
          <p:cNvPr id="7" name="CaixaDeTexto 6"/>
          <p:cNvSpPr txBox="1">
            <a:spLocks noChangeArrowheads="1"/>
          </p:cNvSpPr>
          <p:nvPr/>
        </p:nvSpPr>
        <p:spPr bwMode="auto">
          <a:xfrm>
            <a:off x="107950" y="2997200"/>
            <a:ext cx="8785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Ou seja, o efeito magnético produzido pela corrente não era nem paralelo nem radial a ela, como era de se esperar, caso o fio se comportasse como um monopolo ou um dipolo magnético.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BBE64CE-A114-47B2-816F-2F1D3C55E6E2}" type="slidenum">
              <a:rPr lang="pt-BR" altLang="pt-BR" sz="1400" smtClean="0">
                <a:solidFill>
                  <a:schemeClr val="bg1"/>
                </a:solidFill>
              </a:rPr>
              <a:pPr>
                <a:spcBef>
                  <a:spcPct val="0"/>
                </a:spcBef>
                <a:buSzTx/>
                <a:buFontTx/>
                <a:buNone/>
              </a:pPr>
              <a:t>36</a:t>
            </a:fld>
            <a:endParaRPr lang="pt-BR" altLang="pt-BR" sz="1400" smtClean="0">
              <a:solidFill>
                <a:schemeClr val="bg1"/>
              </a:solidFill>
            </a:endParaRPr>
          </a:p>
        </p:txBody>
      </p:sp>
      <p:sp>
        <p:nvSpPr>
          <p:cNvPr id="63491" name="Rectangle 2" descr="Large confetti"/>
          <p:cNvSpPr>
            <a:spLocks noGrp="1" noChangeArrowheads="1"/>
          </p:cNvSpPr>
          <p:nvPr>
            <p:ph type="title"/>
          </p:nvPr>
        </p:nvSpPr>
        <p:spPr>
          <a:xfrm>
            <a:off x="1979613" y="260350"/>
            <a:ext cx="5062537" cy="936625"/>
          </a:xfrm>
        </p:spPr>
        <p:txBody>
          <a:bodyPr/>
          <a:lstStyle/>
          <a:p>
            <a:pPr algn="ctr"/>
            <a:r>
              <a:rPr lang="pt-BR" altLang="pt-BR" sz="2400" b="1" smtClean="0"/>
              <a:t>O DESAFIO DEIXADO À COMUNIDADE CIENTÍFICA</a:t>
            </a:r>
          </a:p>
        </p:txBody>
      </p:sp>
      <p:pic>
        <p:nvPicPr>
          <p:cNvPr id="63492" name="Picture 7" descr="mso832EA"/>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611438" y="3687763"/>
            <a:ext cx="3600450" cy="2836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3" name="CaixaDeTexto 5"/>
          <p:cNvSpPr txBox="1">
            <a:spLocks noChangeArrowheads="1"/>
          </p:cNvSpPr>
          <p:nvPr/>
        </p:nvSpPr>
        <p:spPr bwMode="auto">
          <a:xfrm>
            <a:off x="107950" y="1773238"/>
            <a:ext cx="8964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 fato de a agulha da bússola tender a se posicionar sempre em um plano perpendicular ao fio condutor de corrente elétrica era tão surpreendente na época que foi suficiente para abalar as estruturas da física newtoniana.</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7A725739-9FCB-4885-B893-83A5EFEC9B0D}" type="slidenum">
              <a:rPr lang="pt-BR" altLang="pt-BR" sz="1400" smtClean="0">
                <a:solidFill>
                  <a:schemeClr val="bg1"/>
                </a:solidFill>
              </a:rPr>
              <a:pPr>
                <a:spcBef>
                  <a:spcPct val="0"/>
                </a:spcBef>
                <a:buSzTx/>
                <a:buFontTx/>
                <a:buNone/>
              </a:pPr>
              <a:t>37</a:t>
            </a:fld>
            <a:endParaRPr lang="pt-BR" altLang="pt-BR" sz="1400" smtClean="0">
              <a:solidFill>
                <a:schemeClr val="bg1"/>
              </a:solidFill>
            </a:endParaRPr>
          </a:p>
        </p:txBody>
      </p:sp>
      <p:sp>
        <p:nvSpPr>
          <p:cNvPr id="64515" name="Rectangle 2" descr="Large confetti"/>
          <p:cNvSpPr>
            <a:spLocks noGrp="1" noChangeArrowheads="1"/>
          </p:cNvSpPr>
          <p:nvPr>
            <p:ph type="title"/>
          </p:nvPr>
        </p:nvSpPr>
        <p:spPr>
          <a:xfrm>
            <a:off x="1763713" y="290513"/>
            <a:ext cx="5638800" cy="920750"/>
          </a:xfrm>
        </p:spPr>
        <p:txBody>
          <a:bodyPr/>
          <a:lstStyle/>
          <a:p>
            <a:pPr algn="ctr"/>
            <a:r>
              <a:rPr lang="pt-BR" altLang="pt-BR" sz="2400" b="1" smtClean="0"/>
              <a:t>O DESAFIO DEIXADO À COMUNIDADE CIENTÍFICA</a:t>
            </a:r>
          </a:p>
        </p:txBody>
      </p:sp>
      <p:sp>
        <p:nvSpPr>
          <p:cNvPr id="64516" name="Oval 4"/>
          <p:cNvSpPr>
            <a:spLocks noChangeArrowheads="1"/>
          </p:cNvSpPr>
          <p:nvPr/>
        </p:nvSpPr>
        <p:spPr bwMode="auto">
          <a:xfrm>
            <a:off x="6659563" y="2349500"/>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17" name="Oval 5"/>
          <p:cNvSpPr>
            <a:spLocks noChangeArrowheads="1"/>
          </p:cNvSpPr>
          <p:nvPr/>
        </p:nvSpPr>
        <p:spPr bwMode="auto">
          <a:xfrm>
            <a:off x="7812088" y="2349500"/>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18" name="Oval 7"/>
          <p:cNvSpPr>
            <a:spLocks noChangeArrowheads="1"/>
          </p:cNvSpPr>
          <p:nvPr/>
        </p:nvSpPr>
        <p:spPr bwMode="auto">
          <a:xfrm>
            <a:off x="6732588" y="5229225"/>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19" name="Oval 8"/>
          <p:cNvSpPr>
            <a:spLocks noChangeArrowheads="1"/>
          </p:cNvSpPr>
          <p:nvPr/>
        </p:nvSpPr>
        <p:spPr bwMode="auto">
          <a:xfrm>
            <a:off x="8101013" y="5302250"/>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20" name="Text Box 9"/>
          <p:cNvSpPr txBox="1">
            <a:spLocks noChangeArrowheads="1"/>
          </p:cNvSpPr>
          <p:nvPr/>
        </p:nvSpPr>
        <p:spPr bwMode="auto">
          <a:xfrm>
            <a:off x="6604000" y="1649413"/>
            <a:ext cx="198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r>
              <a:rPr lang="pt-BR" altLang="pt-BR" sz="2800" u="sng"/>
              <a:t>força central</a:t>
            </a:r>
          </a:p>
        </p:txBody>
      </p:sp>
      <p:sp>
        <p:nvSpPr>
          <p:cNvPr id="64521" name="Oval 10"/>
          <p:cNvSpPr>
            <a:spLocks noChangeArrowheads="1"/>
          </p:cNvSpPr>
          <p:nvPr/>
        </p:nvSpPr>
        <p:spPr bwMode="auto">
          <a:xfrm>
            <a:off x="6443663" y="3573463"/>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22" name="Text Box 11"/>
          <p:cNvSpPr txBox="1">
            <a:spLocks noChangeArrowheads="1"/>
          </p:cNvSpPr>
          <p:nvPr/>
        </p:nvSpPr>
        <p:spPr bwMode="auto">
          <a:xfrm>
            <a:off x="7178675" y="28733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r>
              <a:rPr lang="pt-BR" altLang="pt-BR" sz="2800"/>
              <a:t>ou</a:t>
            </a:r>
          </a:p>
        </p:txBody>
      </p:sp>
      <p:sp>
        <p:nvSpPr>
          <p:cNvPr id="64523" name="Oval 12"/>
          <p:cNvSpPr>
            <a:spLocks noChangeArrowheads="1"/>
          </p:cNvSpPr>
          <p:nvPr/>
        </p:nvSpPr>
        <p:spPr bwMode="auto">
          <a:xfrm>
            <a:off x="8172450" y="3573463"/>
            <a:ext cx="431800" cy="431800"/>
          </a:xfrm>
          <a:prstGeom prst="ellipse">
            <a:avLst/>
          </a:prstGeom>
          <a:solidFill>
            <a:schemeClr val="accent1"/>
          </a:solidFill>
          <a:ln w="9525">
            <a:solidFill>
              <a:schemeClr val="tx1"/>
            </a:solidFill>
            <a:round/>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24" name="Line 13"/>
          <p:cNvSpPr>
            <a:spLocks noChangeShapeType="1"/>
          </p:cNvSpPr>
          <p:nvPr/>
        </p:nvSpPr>
        <p:spPr bwMode="auto">
          <a:xfrm flipH="1">
            <a:off x="6156325" y="2565400"/>
            <a:ext cx="503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64525" name="Line 15"/>
          <p:cNvSpPr>
            <a:spLocks noChangeShapeType="1"/>
          </p:cNvSpPr>
          <p:nvPr/>
        </p:nvSpPr>
        <p:spPr bwMode="auto">
          <a:xfrm>
            <a:off x="8243888" y="2565400"/>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64526" name="Line 16"/>
          <p:cNvSpPr>
            <a:spLocks noChangeShapeType="1"/>
          </p:cNvSpPr>
          <p:nvPr/>
        </p:nvSpPr>
        <p:spPr bwMode="auto">
          <a:xfrm>
            <a:off x="6877050" y="3789363"/>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64527" name="Line 17"/>
          <p:cNvSpPr>
            <a:spLocks noChangeShapeType="1"/>
          </p:cNvSpPr>
          <p:nvPr/>
        </p:nvSpPr>
        <p:spPr bwMode="auto">
          <a:xfrm flipH="1">
            <a:off x="7669213" y="3789363"/>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64528" name="Text Box 18"/>
          <p:cNvSpPr txBox="1">
            <a:spLocks noChangeArrowheads="1"/>
          </p:cNvSpPr>
          <p:nvPr/>
        </p:nvSpPr>
        <p:spPr bwMode="auto">
          <a:xfrm>
            <a:off x="6372225" y="4365625"/>
            <a:ext cx="2624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r>
              <a:rPr lang="pt-BR" altLang="pt-BR" sz="2800" u="sng"/>
              <a:t>força não-central</a:t>
            </a:r>
          </a:p>
        </p:txBody>
      </p:sp>
      <p:sp>
        <p:nvSpPr>
          <p:cNvPr id="64529" name="Line 19"/>
          <p:cNvSpPr>
            <a:spLocks noChangeShapeType="1"/>
          </p:cNvSpPr>
          <p:nvPr/>
        </p:nvSpPr>
        <p:spPr bwMode="auto">
          <a:xfrm flipV="1">
            <a:off x="8316913" y="4868863"/>
            <a:ext cx="0" cy="430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64530" name="Line 20"/>
          <p:cNvSpPr>
            <a:spLocks noChangeShapeType="1"/>
          </p:cNvSpPr>
          <p:nvPr/>
        </p:nvSpPr>
        <p:spPr bwMode="auto">
          <a:xfrm>
            <a:off x="6948488" y="56610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43027" name="CaixaDeTexto 19"/>
          <p:cNvSpPr txBox="1">
            <a:spLocks noChangeArrowheads="1"/>
          </p:cNvSpPr>
          <p:nvPr/>
        </p:nvSpPr>
        <p:spPr bwMode="auto">
          <a:xfrm>
            <a:off x="107950" y="1828800"/>
            <a:ext cx="58721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 natureza desta força magnética era distinta das forças conhecidas até então, já que não obedecia ao </a:t>
            </a:r>
            <a:r>
              <a:rPr lang="pt-BR" altLang="pt-BR" sz="2800" i="1"/>
              <a:t>Princípio da Ação e Reação</a:t>
            </a:r>
            <a:r>
              <a:rPr lang="pt-BR" altLang="pt-BR" sz="2800"/>
              <a:t> na forma forte.</a:t>
            </a:r>
          </a:p>
        </p:txBody>
      </p:sp>
      <p:sp>
        <p:nvSpPr>
          <p:cNvPr id="20" name="CaixaDeTexto 19"/>
          <p:cNvSpPr txBox="1">
            <a:spLocks noChangeArrowheads="1"/>
          </p:cNvSpPr>
          <p:nvPr/>
        </p:nvSpPr>
        <p:spPr bwMode="auto">
          <a:xfrm>
            <a:off x="107950" y="3500438"/>
            <a:ext cx="58721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Ou seja, ela não era uma força central, pois não estava orientada segundo uma linha reta unindo os corpos interagentes, como acontece no caso da força gravitacional, da força eletrostática e da força magnetostática.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7"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ítulo 1" descr="Large confetti"/>
          <p:cNvSpPr>
            <a:spLocks noGrp="1"/>
          </p:cNvSpPr>
          <p:nvPr>
            <p:ph type="title"/>
          </p:nvPr>
        </p:nvSpPr>
        <p:spPr>
          <a:xfrm>
            <a:off x="2173288" y="476250"/>
            <a:ext cx="5062537" cy="519113"/>
          </a:xfrm>
        </p:spPr>
        <p:txBody>
          <a:bodyPr/>
          <a:lstStyle/>
          <a:p>
            <a:pPr algn="ctr"/>
            <a:r>
              <a:rPr lang="pt-BR" altLang="pt-BR" sz="2400" b="1" smtClean="0"/>
              <a:t>PROPOSTAS ALTERNATIVAS</a:t>
            </a:r>
          </a:p>
        </p:txBody>
      </p:sp>
      <p:sp>
        <p:nvSpPr>
          <p:cNvPr id="65539" name="Espaço Reservado para Número de Slide 3"/>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62B7236-DD3F-4686-A8F3-754C774C5CAC}" type="slidenum">
              <a:rPr lang="pt-BR" altLang="pt-BR" sz="1400" smtClean="0">
                <a:solidFill>
                  <a:schemeClr val="bg1"/>
                </a:solidFill>
              </a:rPr>
              <a:pPr>
                <a:spcBef>
                  <a:spcPct val="0"/>
                </a:spcBef>
                <a:buSzTx/>
                <a:buFontTx/>
                <a:buNone/>
              </a:pPr>
              <a:t>38</a:t>
            </a:fld>
            <a:endParaRPr lang="pt-BR" altLang="pt-BR" sz="1400" smtClean="0">
              <a:solidFill>
                <a:schemeClr val="bg1"/>
              </a:solidFill>
            </a:endParaRPr>
          </a:p>
        </p:txBody>
      </p:sp>
      <p:sp>
        <p:nvSpPr>
          <p:cNvPr id="44036" name="CaixaDeTexto 4"/>
          <p:cNvSpPr txBox="1">
            <a:spLocks noChangeArrowheads="1"/>
          </p:cNvSpPr>
          <p:nvPr/>
        </p:nvSpPr>
        <p:spPr bwMode="auto">
          <a:xfrm>
            <a:off x="107950" y="1773238"/>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dirty="0"/>
              <a:t>     Vários físicos propuseram outras interpretações para tentar explicar por que a agulha colocada sobre o fio girava para um lado e sob o fio girava para o outro lado.</a:t>
            </a:r>
          </a:p>
        </p:txBody>
      </p:sp>
      <p:sp>
        <p:nvSpPr>
          <p:cNvPr id="44037" name="CaixaDeTexto 5"/>
          <p:cNvSpPr txBox="1">
            <a:spLocks noChangeArrowheads="1"/>
          </p:cNvSpPr>
          <p:nvPr/>
        </p:nvSpPr>
        <p:spPr bwMode="auto">
          <a:xfrm>
            <a:off x="539750" y="3716338"/>
            <a:ext cx="8496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“Há alguma coisa de misterioso nas exposições que foram feitas dos fenômenos magnéticos de um fio condutor.</a:t>
            </a:r>
          </a:p>
        </p:txBody>
      </p:sp>
      <p:sp>
        <p:nvSpPr>
          <p:cNvPr id="6" name="CaixaDeTexto 4"/>
          <p:cNvSpPr txBox="1">
            <a:spLocks noChangeArrowheads="1"/>
          </p:cNvSpPr>
          <p:nvPr/>
        </p:nvSpPr>
        <p:spPr bwMode="auto">
          <a:xfrm>
            <a:off x="98425" y="2924175"/>
            <a:ext cx="89281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dirty="0"/>
              <a:t>     Em uma carta de </a:t>
            </a:r>
            <a:r>
              <a:rPr lang="pt-BR" altLang="pt-BR" sz="2600" dirty="0" err="1" smtClean="0"/>
              <a:t>Berzelius</a:t>
            </a:r>
            <a:r>
              <a:rPr lang="pt-BR" altLang="pt-BR" sz="2600" dirty="0" smtClean="0"/>
              <a:t> (1779-1848) </a:t>
            </a:r>
            <a:r>
              <a:rPr lang="pt-BR" altLang="pt-BR" sz="2600" dirty="0"/>
              <a:t>a </a:t>
            </a:r>
            <a:r>
              <a:rPr lang="pt-BR" altLang="pt-BR" sz="2600" dirty="0" err="1" smtClean="0"/>
              <a:t>Berthollet</a:t>
            </a:r>
            <a:r>
              <a:rPr lang="pt-BR" altLang="pt-BR" sz="2600" dirty="0" smtClean="0"/>
              <a:t> (1748-1822), </a:t>
            </a:r>
            <a:r>
              <a:rPr lang="pt-BR" altLang="pt-BR" sz="2600" dirty="0"/>
              <a:t>de dezembro de 1820, encontramos a seguinte indignação:</a:t>
            </a:r>
          </a:p>
        </p:txBody>
      </p:sp>
      <p:sp>
        <p:nvSpPr>
          <p:cNvPr id="7" name="CaixaDeTexto 5"/>
          <p:cNvSpPr txBox="1">
            <a:spLocks noChangeArrowheads="1"/>
          </p:cNvSpPr>
          <p:nvPr/>
        </p:nvSpPr>
        <p:spPr bwMode="auto">
          <a:xfrm>
            <a:off x="539750" y="4437063"/>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Sabe-se que os corpos que possuem a virtude magnética encontram-se em um estado de polaridade que geralmente segue o comprimento do corpo.</a:t>
            </a:r>
          </a:p>
        </p:txBody>
      </p:sp>
      <p:sp>
        <p:nvSpPr>
          <p:cNvPr id="8" name="CaixaDeTexto 5"/>
          <p:cNvSpPr txBox="1">
            <a:spLocks noChangeArrowheads="1"/>
          </p:cNvSpPr>
          <p:nvPr/>
        </p:nvSpPr>
        <p:spPr bwMode="auto">
          <a:xfrm>
            <a:off x="539750" y="5516563"/>
            <a:ext cx="84963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Mas como conceber isso em um fio fino, magnético no sentido de sua largura, e que parece mudar de polaridade conforme a agulha imantada se encontra acima ou abaixo dele?”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44037"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882BC38-73B5-490B-BD64-D94DF16E34FD}" type="slidenum">
              <a:rPr lang="pt-BR" altLang="pt-BR" sz="1400" smtClean="0">
                <a:solidFill>
                  <a:schemeClr val="bg1"/>
                </a:solidFill>
              </a:rPr>
              <a:pPr>
                <a:spcBef>
                  <a:spcPct val="0"/>
                </a:spcBef>
                <a:buSzTx/>
                <a:buFontTx/>
                <a:buNone/>
              </a:pPr>
              <a:t>39</a:t>
            </a:fld>
            <a:endParaRPr lang="pt-BR" altLang="pt-BR" sz="1400" smtClean="0">
              <a:solidFill>
                <a:schemeClr val="bg1"/>
              </a:solidFill>
            </a:endParaRPr>
          </a:p>
        </p:txBody>
      </p:sp>
      <p:sp>
        <p:nvSpPr>
          <p:cNvPr id="67587" name="CaixaDeTexto 4"/>
          <p:cNvSpPr txBox="1">
            <a:spLocks noChangeArrowheads="1"/>
          </p:cNvSpPr>
          <p:nvPr/>
        </p:nvSpPr>
        <p:spPr bwMode="auto">
          <a:xfrm>
            <a:off x="1331913" y="333375"/>
            <a:ext cx="6192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HIPÓTESE DE BERZELIUS</a:t>
            </a:r>
          </a:p>
          <a:p>
            <a:pPr algn="ctr" eaLnBrk="1" hangingPunct="1">
              <a:spcBef>
                <a:spcPct val="0"/>
              </a:spcBef>
              <a:buSzTx/>
              <a:buFontTx/>
              <a:buNone/>
            </a:pPr>
            <a:r>
              <a:rPr lang="pt-BR" altLang="pt-BR" sz="2400" b="1"/>
              <a:t>Dezembro de 1820</a:t>
            </a:r>
          </a:p>
        </p:txBody>
      </p:sp>
      <p:pic>
        <p:nvPicPr>
          <p:cNvPr id="67588" name="Picture 2"/>
          <p:cNvPicPr>
            <a:picLocks noChangeAspect="1" noChangeArrowheads="1"/>
          </p:cNvPicPr>
          <p:nvPr/>
        </p:nvPicPr>
        <p:blipFill>
          <a:blip r:embed="rId4">
            <a:extLst>
              <a:ext uri="{28A0092B-C50C-407E-A947-70E740481C1C}">
                <a14:useLocalDpi xmlns:a14="http://schemas.microsoft.com/office/drawing/2010/main" val="0"/>
              </a:ext>
            </a:extLst>
          </a:blip>
          <a:srcRect l="42918" t="48503" r="14590" b="22865"/>
          <a:stretch>
            <a:fillRect/>
          </a:stretch>
        </p:blipFill>
        <p:spPr bwMode="auto">
          <a:xfrm>
            <a:off x="5224463" y="2212975"/>
            <a:ext cx="3595687"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2" descr="https://webspace.yale.edu/chem125/125/history99/4RadicalsTypes/RedactoriumCartoon/BerzeliusAcadem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650" y="44450"/>
            <a:ext cx="1139825" cy="145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7590" name="Imagem 1"/>
          <p:cNvPicPr>
            <a:picLocks noChangeAspect="1"/>
          </p:cNvPicPr>
          <p:nvPr/>
        </p:nvPicPr>
        <p:blipFill>
          <a:blip r:embed="rId6">
            <a:extLst>
              <a:ext uri="{28A0092B-C50C-407E-A947-70E740481C1C}">
                <a14:useLocalDpi xmlns:a14="http://schemas.microsoft.com/office/drawing/2010/main" val="0"/>
              </a:ext>
            </a:extLst>
          </a:blip>
          <a:srcRect l="1129" t="133" r="670" b="38190"/>
          <a:stretch>
            <a:fillRect/>
          </a:stretch>
        </p:blipFill>
        <p:spPr bwMode="auto">
          <a:xfrm>
            <a:off x="323850" y="2212975"/>
            <a:ext cx="4513263" cy="35194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726EDFF-70A8-435A-8D43-8A5E7623BB0A}" type="slidenum">
              <a:rPr lang="pt-BR" altLang="pt-BR" sz="1400" smtClean="0">
                <a:solidFill>
                  <a:schemeClr val="bg1"/>
                </a:solidFill>
              </a:rPr>
              <a:pPr>
                <a:spcBef>
                  <a:spcPct val="0"/>
                </a:spcBef>
                <a:buSzTx/>
                <a:buFontTx/>
                <a:buNone/>
              </a:pPr>
              <a:t>4</a:t>
            </a:fld>
            <a:endParaRPr lang="pt-BR" altLang="pt-BR" sz="1400" smtClean="0">
              <a:solidFill>
                <a:schemeClr val="bg1"/>
              </a:solidFill>
            </a:endParaRPr>
          </a:p>
        </p:txBody>
      </p:sp>
      <p:sp>
        <p:nvSpPr>
          <p:cNvPr id="3" name="Rectangle 2" descr="Large confetti"/>
          <p:cNvSpPr txBox="1">
            <a:spLocks noChangeArrowheads="1"/>
          </p:cNvSpPr>
          <p:nvPr/>
        </p:nvSpPr>
        <p:spPr>
          <a:xfrm>
            <a:off x="1189038" y="504825"/>
            <a:ext cx="6335712" cy="476250"/>
          </a:xfrm>
          <a:prstGeom prst="rect">
            <a:avLst/>
          </a:prstGeom>
        </p:spPr>
        <p:txBody>
          <a:bodyPr/>
          <a:lstStyle/>
          <a:p>
            <a:pPr algn="ctr">
              <a:defRPr/>
            </a:pPr>
            <a:r>
              <a:rPr lang="pt-BR" sz="2400" b="1" kern="0" dirty="0">
                <a:solidFill>
                  <a:schemeClr val="tx2"/>
                </a:solidFill>
                <a:latin typeface="+mj-lt"/>
                <a:ea typeface="+mj-ea"/>
                <a:cs typeface="+mj-cs"/>
              </a:rPr>
              <a:t>A RESPOSTA DE COULOMB: NÃO!</a:t>
            </a:r>
          </a:p>
        </p:txBody>
      </p:sp>
      <p:sp>
        <p:nvSpPr>
          <p:cNvPr id="11268" name="AutoShape 2" descr="data:image/jpeg;base64,/9j/4AAQSkZJRgABAQAAAQABAAD/2wCEAAkGBhQSERUUExQUFRUUFxQXFxUWFRYXFRcYFRUVFBYXFBYXGyYeFxkkGRQVHy8gJCcpLCwsFR4xNTAqNSYrLCkBCQoKDgwOGg8PGikcHx0pLCksKSkpKSkpMCwsKSkpKSwpKSkpLCkpKSksKSwpKSkpLCksKSkpLCwpKSkpLCkpLP/AABEIAOAAvgMBIgACEQEDEQH/xAAcAAAABwEBAAAAAAAAAAAAAAAAAQIDBAUGBwj/xAA+EAABAwIEAwUFBgUDBQEAAAABAAIRAyEEEjFBBVFhBiJxgZETMqHB8AcjQlKx0WJyguHxM5KyFCVDY6IV/8QAGQEAAgMBAAAAAAAAAAAAAAAAAAQBAgMF/8QAJREAAgICAgICAgMBAAAAAAAAAAECEQMhBDESQSJREzJhgZFx/9oADAMBAAIRAxEAPwDhwRylNpG5tb4zy5pBUgGQilAoQoAMhHCAQKn0AkIFGgVAAARyiBTlOg5xhoJPIAknyCkBBCIhXGD7JYur7mHqn+kgfFW1D7Lcc7WkG/zOCq5xXsmmZGES1ON+zjG0hJpg/wArgs7icG6mcr2lrhs4QVKkn0HixhOAW+tUghBSiAQjRSiUgGgESNADrHbIy76P900EqboJH6onfl9fXJIp1HD3SRzgwhl018kMqKLJjLid0lHKBUMoEECjQlQAUpTiiKJAASoS6GHLjDQSdbLrfYT7MWBrauIGZxghkSB4zZUnNQWy0Y2ZXsl9mVbFEPqfd0rHMQcxG+UeHNdc4H2HwmFEUqcu3c85ifWyvfZhoDWgADbl5J1jFz8maUtG8YJDHsosIA5Cw9Ek0ypgpoGmsdl7ILo3CxfansyzEmMgjnGngdluarFFqUVHm4vReKT7PPPH+ylXDGT3mT7w2/mGyo3BejOI8Ia9pDgIPTZce7Z9kjhnFzB92f8A5J+Sfwcjz1IyyYaVxMklBqBCJOiocIgjlBoQAAEooiY0R5UEoUE6THgfJNCI3+t0sVJEXty+tEEojAoSiQVSoYKMJKOUAAoBEpODo5ngc48zOiLJSs3f2Z9mhUPtqjRlaRlnciNBv49F2XDVdALR6BZngPD/AGVNjRmENAALSGxrY/WqvsPc3jXQFczJJylY340qLCU6wpB0S6bli+yUOZkHOSQ5HKAoYqFR6gUpyYeVk2XiRaoVHx3hbatNzXQZBV88KJiQMpUJ1s0XZ504xw80ar2H8Jt4bKCtn9omCipnHgf1CxkLt4p+cExHNDwm0CUAEAjWhiGEoHZISmqSwqPrmgCRohKJwQSNIIIKCgEYCJGCgAwFs/s/4fNfNAzCzTsDqT5D9VjqbZXU+yJLWAhrWudlMiDPdAzfwyBdY5pVE3wrdm5biajhEd38zw7veVrJdCtLrBx8Jt8FGZTDmyXOB6nunpKnYXiIYLkAchudLLnjBY4fEiMsGeUH5p9v181DbUdEn0+SkU3rNkEmUtoTWZQsTxIj3Gk/xGwChuiUrLGoxR3hY3ivbavRd/pteOQIn4nVWPAu2lHFNMEseNWPsQdfPdVatWjT8Uo9l29qiY6kIUt79DsVhu1HbSo2qaOHYHvHvud7rZ2/m/dRGPl0TFFH2zwAcxx/U8pIj0+K5e9kFdExuIruE1AHA+8AduY+NlgcQ25HIkenNdTi/rRlyo9MYCAQKEJoSA6JtMIBGAgWoBBlEUZQBQWGkEcIkGYEEEcIAewzoOk6W+K632dpltFlgco/CIHVo8/0XKMBSL3taNSf1suq4FlWkGtcIEENnWAJOaL3P6pfNvQxi6NDR4q0tItGhE9PxNKdwWMDiGtEwdfGOfgFUPwoY0l5JMNJAiBmJAj0Vxga1LJGYAkGDIGskEHnc+YSUlRsi0p48OtMxqRprEDmrCg2Gj61Wcw1RjXhrXDvRAPMQf1HxK09C4WL7LUNOrC86Kj4zxRl87/Z0hdzrgkbNbvJvotI/CNdqAVCxXBqTwQ+m1wcMrp3Bg6zI0GnIclVr7LQkkY3DuwWLD/YUX/dxmfHeEzBILpIsdlFodmM9WmabsoLgJF+6d2zpItC2OF4DRoZvYty5yC65JMTGp6m3VTcJw3KA4wCCSABpOpPMolXl8TZZmkyH2lIZhqpaPcpkjyCwODxuGY5uHp4c16riWvqu7sviTGYd0ctF0/HYUVGOYdHtLT4EELI8OIdc0me2bNMvDRm7vduTeYEeXkhOMU0ysG2tGVkEkAOEG7XC4PKdCPBYPH0vvasiYc7oddei6/juCuALnCOQHrsuXdoD7OvUj/yAEdMwEn1BTXDncmkHJVxTKAsCD3AxA0169U5VATUQumc5oJGQjhKB6IIESiDJ0SvFJHRBDGkcIQhKCgEYQQQCJvCsX7Oo124III1ESugO42wkyYa0CI3BaTJ81zb/KedinEQSf8AOqznDyGMc0ls2uN7by6YPu5CJF4Njy5+qv8AgfDjiaLXNqQHTF5yum7TyK5Uxy1PYntE+hVDWgvpvPeby/iB2IWGbE/H4jGOcb2dJ4NwRzWuFQOlr266QdC3af3Wpp1NFGZXD6Ie10iBF+RTgdoubbNJdljTrJcSoDaqfpYlTZRxHsiS6vtuma+Ki2pOjRqo1R5ptzFpebkhtyOg5qlgoExxssxUb7HFO/LV748bB3yPmrbhvaKjVMSWuGrXAtI8is32t4yzNTawy7OTbYAIcbN8SadE7i+PGSAuO9pn5q56Bv6T810DFY/MJm2/zXN+IV89R7ubjB6WTfDi1JstnilBIgEJpzU8QkFdQ58hACMtSgEHtsEFaGykuEpwpt3VSUY1KACCMIMgQjCOEAEMkJKzXRIwFBZDmXRWGBxRpse8aiI83Cfg1QGJftMoI2cCPQ2Pqpqyz0je9j+0oqvZSdVfRk3h3dcdjBFrxMajwv1cM25fsN15jZUiCNV1PsN9o+YNoYk3EBlQ+UNckM/HrcRmGX8mn2dJc2E5QckUqocJtcayiqsi4XPNRVeuGAuOp1PySw7uA2g6GREKK0BxEgEDY39Ql4iiwA9xnXugT4qQ7eyDxP2FQQ9zZB1vIG8OFwsNh8HT9oTmJvbMZMbXN1o+IYmlJAw9OOcAesDmqulhmsBjQnxgch0VfOh7HGKiVPaOsKdJ+txA87LCVHctuvqtR21xuUMabyZ8haVmX4fuy3QjXkunxV4xv7Fc+3S9DJSZGn1ySmsIt9aJDmJsWoIQjcOv1ASSEYqaBSUG3HRJLQlv1RR9WQUaI0o0SAQLhyjCIlCUEimlGCkhOU2kkILLboXSCdxDYpttBg+MST81e8C4eA0uIGaWtBcLQ498tG5Aj/cpfHmUG1GZZLKReS54vUnKWtAMSMwedIh/ks1lVtDEsEqVmKhG18KXj8MGult2OEtPT9xooa0TtC0ouLo3fY77RH0SKdYlzNjN2rqmC42yo0Oa4EGLgj48ivOEq74J2jq4aCx51uwgkEXn4x4yk8vFUtxG8edPU/8ATv1SruPhunqNQOHNZPsd2hGOYRT7tZtywnuujWDsYvy8FNxHFzSdFRpY7k63pPveIXPnCUexhRvpmixGLaAAQIO23oshxZgDu7AB5JGN4/JuQAOZAHqoGIxxqhxaJAEEgd0CLwdzsqeLbGIR8N2c57T4s1a7/wCHujoG2Uzgj4a3yBB0jqN1B4qQMS7qf1srDgtMXboRcLq5NY0kZ8dXlcguPYRjK0MEAtDo2Elwt4wqdwP+f2Vtx2tNb+hvwJ+vVVRutcV+CKZq85JfYh7eWiKAlO0SWx+q1F62KJidN/RNOedyjLk2SgrIjhAI8qkUcE5wkAxpJsPXmixRJvojwgGqyw/Cp1N+QVphOCWJyEgakTYkWkkEBUlNIYjx5PvRQ0MI523wVphuG31jxseV+S0WE4JAO0ARmgR4yBCnNwpbrUYQL5bOM9BmhLTz/Q5jwKLKLiTCzDiDBDmmQ4mAZBk7aC3RRO0/Zt2HqQagqnIHzubXgctYO4CX2nxTwcmUBpMy2Idltq21p01uqetxR7mgOuQModect7eF1piTpNGXIkvKm+kJw2JEFjz3SfNpt3h803i8GWGDBm4I0I5gqNKn4bGgt9m/3Nju0ncdOYWz1sVTUlUv6IBCCk4vBll9WnRwu0+fyUYhWszaadM1v2bcc/6bGU3E91xhw6GR6wSvQGIpsqsGb2dRjhPeaHN8QCIXlfC1Sx7XDUEH0K7p2K7QGo1lLNAeJabaxJHwSXJTTtexrF8ofyi5r9nMK0yKFMEXkMAHxlZ7tTiCykWgNaBrFz0E8+nRajHcOqiSIqRyJB9DP6rFcVpGo4uqSxlO+U2AiZJM3JSe29jOPZzjjeCIrjm4NPmdVOwFMmI94GI8beib4oTUxUkbCByETHx+KuOGYIATMGQfT6+CZzTqCTHeHhuTZS8dZFcA37jOUf3VS5id4zjc2Ic4RAMDwbb5fFNUquYm0TsnMaagkc6eSMskv+iS3mkBsqQ/dRyrlWtiXJKWkZlJkyz4fwgF7Qbgva0uAJaJcBqNVsX9ni9hHdNSnUdmpvJaSASRv7uTqNN4sWD4Y50zYU7d2W0qd5DWkXfU8iArF+KdA9pTDydHGJb3Zkk8iROxI0SOTI29DEIKK0QqvCYJ+5qWBgXcNCJIymNJi3ulO4bhxAHdcPEHaxsBpKn/AP6jBBOHFg0nM8fnuDe5Fp8TrNoOM7QYjK4UqbKOXNexcSxwJjYWBd5rNpyNU2gUMQfZ+0e+mxoJGVze9AN7HTpOtuizHaHtUHk+ynkXnXSIB2EWtHmo/HcDWNJld7y9tSDJk/wiLQbNA6RBWbKYx4Y9i2bO1pFjheJkS14zsd7zTa/5m8nDmkY7BBozNOZjvdd8nDYqCCpmAxgbLXCWOs4fMciNkw1W0Lqfl8Zf6QUYUvG4TIbGWm7Xcx+/PwURWsyaadMl4fFltrFp1adP7HqE+7CNqf6RM/kMZv6T+L9VWylNcoaLqeqexb2QYNiNQtf2K406mQAb03BwPSR8Jt/Us2ziAcIqNzcnTDwOh3HQqbgKBa8PpOa/WWEw8giCC0625Ss8i8lTN8Pxla2meg8FxxtelnAMaHodxJWT7Q5XyCTEyfn48knsJjoFSk6RmDXtzWJiRBabSQSD1Gl1Y47s3nqMNKMpcMzTYdI6TqOq5sluhhfCVMruB9kaNYk1W995c/MCQabYAY0eECZ5nxVP2p4G/A0i6QWuDsjhYzJDQRsSCD5ro1ClTpDdxBvykchpE7mVUfaBif8At9R7sgLcjxnMCWuBDWDVz/3Mq6SlSZbHyJY266ZwHG4ZzCM4gkAjnG3hokUHGRff6KGMxRqOLnalMArqK62c6TSla6NBQ4e9wOZh7uriYdva/hqVBxNDLe8Gcp2IBLf1CeoPL6V3OmSNTfumAROmuyRWgAsF2mHC+hItfUcj5LNPexpvVkKU0CnC7VNOWgvJ2dno0u5SaHOygZWd5hnL3q1QFpMuNwDBjN1hCnRa+pTabiq8Boi4awFxFz7obbb3+URXu4gXRTzQGUGjKS0xnIe6MpMQ1rdZvyOkjgbM2Jp1SY+7rACRDRYCMw1uLdByXNa2PJOhujgpeZJJqPeBBME1aZqga6d022zKbQ4HBzZruhwc2BBhpaJzTN2/i/AZsYCDVzN9oJmkKFQWE9wlrxJvGt7hWOJxeSDHdD3smbWlzRInVlTkdB4Krb9FqvszfGeHBrDTIdlqh7joctVomszM/KGju5wAJJauXVmQSNwSPRdP7QYhxpuqNgObUFxfvU7AuMWDmEzcyud8Xow4OtFTvi8+9seoIKb471sV5K6ICNqSja6NE0Jlngu+00zqZLP5o93+rTxhR6XDajmPqBvcploc60AvkNHUmD6KOysQQQbgg+YWnZxFjG1WklrMS1j2mJaHNJkEbDMHCRoqW0bL5rfoypCCXXfLieZTasYhylCoeaQggDU9ku19XD4hjnOc9mjmmT3TrG+y7lh6zXNBa4OBAkgHdsgGQI13C8zNcu9dnuMnFcOoVgWmrTHs6lzDsgjK+fxZMrp0GYJPk414+SGseRydSLujh3lxcRLZdvexIuDHJUf2m0C7h9RjGEuL6VsoLomSW7jYWk3haLgrgA9pmzpEwTBAmdiQZVLx7iTaTjVxFQU6LHQAJc4k3AazNLZg3GhG1ktii1JM0n7RwCpTLSQ4EEEgg6gixCcYW5TM5pbHKL5p66J/jGJp1K730mFjHOJawuLyJ1lx1vJ81BBXVESbhKsAjwI8ipNSnaD47e664PqVAw7u9ynXzVgdpi4g2j3Z5a+Kq0NY5XGiNiqMgP569D/e/ooZV81oILTIaAM3KxAm+4cXeOYqjc29lMXZnkjTtHS+FYb2lSrJJDn5Cde61uZ0SY0EXmyualUMq1BECnhpN7DM5ttLm2llgOG9sjSJim3vF7idTLwQbnaD10VtjftCFb2zMhptrFozCHOa1ojK78wm8W35iE3indjn5Yv2afhcvw5cJIdTqMdZxAcBTI5hupMx06h7iFYPNRsGR7GqPNhbJhxJ0+O2ipcJ20wraRYzMG02OIMXc+plDgOljrrMEbpFbiNP/rKZdUZlfQDXOLy4Zpnvn8Og5xdYyhKzWMo9jnGbGtM3DaoGUgmSAILpcLVDuZvdYriDM1Ag60ny3X3KoJsZgDMBaNXFarH4kFralM/he2xizHEZpM7tBta+nPM4nExI2qNc2xkf6hLfdIm83jyW+BNIyztNUZ0hElP1SU4c0NWbzmw4/wDW8jyeJA9Wn1VYFYYE9yq3Yta7/a4fIlRI0x90QHJKs8fwU0m03F7SXsDy0TLA7QOtrF7KtIUlGqCQQQQQGF1H7JMY80cVSIBptDKk753EU48C0D0XLgVoOx3aQ4OsXkOcxzHNcxroBkQ0uGjoJmD6qmSPlFovjdSOxP40MNSrV3AlrQKbIEzUIsDsG2uesLhGOxRe9ziZzEm5nXxW+7W9oGvw4ayYJNUnYy3KwdSJJnqucErHjqkNcnSS+x/DYF1QwxpceQv68k3Ww5aYIIWh7Kv7tWNYn5fNL4rRblay8RIkgkb7eKs8zU3GjaHB88P5L2VGB4RUe01GtOQSCZAHdGY6/WikvhzXHdpaYgxDoBkizbiequeEVg1jKdiOukk3N1nhXDX1AdLiwvYyIn3bgX5IhNzk0/ROXjx48Itv9uxxtXK10gd4uA8xz1tKqynsQ+TMW+h8kyx0bLdRoQySvQiUoFISgpMg5Qzo8hmEkhBNi/bH5eSS5ySEbiigthSgSiQUEBhT+G3cRzY//iT8lAVhwYfejwfPhkdPwUPo0xfshNbiz3UxTJs0EdYJDoJ3uJ81BKMpKEqKN2BBBBSQBLYUhGCgC4q4ucKG/lMfEET6n0VOFINUZCOoPwhR1WKo1yTc6v0jRdkKkPcOYv4XlOcZc22sZbc7Ej0kH1VDgsa6m7M0wVYsxhrua0nkBYaDZYSx/PzOlx+TH8P4vZKwBlzi4d1jSReBYSJPl8VS4ilBk73+KlYjFODnMnePT/CHFqcZSNC0EeDhP11BV4Jp39mWecZwr3EguMapspUoiEwc4SQlBBwhJVSBbTvNxceqLOkIKQFNMFB5ko2onBSAlBBBVANWHCG955/LTqH1aWj/AJKvVjw+1Osf4A31cPkCol0aY/2CxfCXsYx7gAKgLm96TAIEkDTUKvKssTxVzqbWH8DXNH9Rk/FVpQr9lZJLoCJGSiUlQIIIIANEgggAK34fRDXNdlLmjK9xE+4HNa4Qbe8cs6T4qspMkwNSYCvKOHFMNJJcAH5x+DNlltO13d4An4dYZpju7Xoap4IPrPJJAEv0HutIc6ROzZ9CmOMYoPecvuMhrLCcu0xvc33UjBOdkqFrTLoDnZbZSSXNn8Mhpnn6qv4hVzPJFgSTA0iTEdFCJk3v+SIllIlONK0Rk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pic>
        <p:nvPicPr>
          <p:cNvPr id="11269" name="Picture 4" descr="http://2.bp.blogspot.com/_49ZzR91YmFs/SF12lFlOVqI/AAAAAAAAAGk/L07Qv6yJ5Z8/s320/coulo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38" y="44450"/>
            <a:ext cx="1214437"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CaixaDeTexto 5"/>
          <p:cNvSpPr txBox="1">
            <a:spLocks noChangeArrowheads="1"/>
          </p:cNvSpPr>
          <p:nvPr/>
        </p:nvSpPr>
        <p:spPr bwMode="auto">
          <a:xfrm>
            <a:off x="179388" y="1844675"/>
            <a:ext cx="87836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600"/>
              <a:t> </a:t>
            </a:r>
            <a:r>
              <a:rPr lang="pt-BR" altLang="pt-BR" sz="2800"/>
              <a:t>A ação elétrica pode ser bloqueada com a interposição de telas metálicas (gaiola de Faraday). O magnetismo consegue agir mesmo com a interposição de papel, madeira ou mesmo através da água.</a:t>
            </a:r>
          </a:p>
        </p:txBody>
      </p:sp>
      <p:sp>
        <p:nvSpPr>
          <p:cNvPr id="8" name="CaixaDeTexto 5"/>
          <p:cNvSpPr txBox="1">
            <a:spLocks noChangeArrowheads="1"/>
          </p:cNvSpPr>
          <p:nvPr/>
        </p:nvSpPr>
        <p:spPr bwMode="auto">
          <a:xfrm>
            <a:off x="179388" y="3627438"/>
            <a:ext cx="8712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Existem corpos condutores e isolantes de eletricidade, não havendo equivalente para o magnetismo.</a:t>
            </a:r>
          </a:p>
        </p:txBody>
      </p:sp>
      <p:sp>
        <p:nvSpPr>
          <p:cNvPr id="9" name="CaixaDeTexto 5"/>
          <p:cNvSpPr txBox="1">
            <a:spLocks noChangeArrowheads="1"/>
          </p:cNvSpPr>
          <p:nvPr/>
        </p:nvSpPr>
        <p:spPr bwMode="auto">
          <a:xfrm>
            <a:off x="179388" y="4581525"/>
            <a:ext cx="871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Corpos magnéticos se alinham numa determinada direção, não havendo similar para os corpos elétricos.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6504B34-6691-4D82-910D-7044288A31C4}" type="slidenum">
              <a:rPr lang="pt-BR" altLang="pt-BR" sz="1400" smtClean="0">
                <a:solidFill>
                  <a:schemeClr val="bg1"/>
                </a:solidFill>
              </a:rPr>
              <a:pPr>
                <a:spcBef>
                  <a:spcPct val="0"/>
                </a:spcBef>
                <a:buSzTx/>
                <a:buFontTx/>
                <a:buNone/>
              </a:pPr>
              <a:t>40</a:t>
            </a:fld>
            <a:endParaRPr lang="pt-BR" altLang="pt-BR" sz="1400" smtClean="0">
              <a:solidFill>
                <a:schemeClr val="bg1"/>
              </a:solidFill>
            </a:endParaRPr>
          </a:p>
        </p:txBody>
      </p:sp>
      <p:sp>
        <p:nvSpPr>
          <p:cNvPr id="69635" name="CaixaDeTexto 4"/>
          <p:cNvSpPr txBox="1">
            <a:spLocks noChangeArrowheads="1"/>
          </p:cNvSpPr>
          <p:nvPr/>
        </p:nvSpPr>
        <p:spPr bwMode="auto">
          <a:xfrm>
            <a:off x="1331913" y="333375"/>
            <a:ext cx="4895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HIPÓTESE DE BIOT E SAVART</a:t>
            </a:r>
          </a:p>
          <a:p>
            <a:pPr algn="ctr" eaLnBrk="1" hangingPunct="1">
              <a:spcBef>
                <a:spcPct val="0"/>
              </a:spcBef>
              <a:buSzTx/>
              <a:buFontTx/>
              <a:buNone/>
            </a:pPr>
            <a:r>
              <a:rPr lang="pt-BR" altLang="pt-BR" sz="2400" b="1"/>
              <a:t>1824</a:t>
            </a:r>
          </a:p>
        </p:txBody>
      </p:sp>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800225"/>
            <a:ext cx="3802063" cy="242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8" descr="http://almaak.tripod.com/images/biografias/bio_jean_bi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33338"/>
            <a:ext cx="1079500" cy="145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8" name="Picture 10" descr="http://hep.physics.indiana.edu/%7Ehgevans/classes/graphics/physicists/sava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3338"/>
            <a:ext cx="1260475" cy="145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11"/>
          <p:cNvPicPr>
            <a:picLocks noChangeAspect="1" noChangeArrowheads="1"/>
          </p:cNvPicPr>
          <p:nvPr/>
        </p:nvPicPr>
        <p:blipFill>
          <a:blip r:embed="rId7">
            <a:extLst>
              <a:ext uri="{28A0092B-C50C-407E-A947-70E740481C1C}">
                <a14:useLocalDpi xmlns:a14="http://schemas.microsoft.com/office/drawing/2010/main" val="0"/>
              </a:ext>
            </a:extLst>
          </a:blip>
          <a:srcRect r="58234"/>
          <a:stretch>
            <a:fillRect/>
          </a:stretch>
        </p:blipFill>
        <p:spPr bwMode="auto">
          <a:xfrm>
            <a:off x="4427637" y="4565650"/>
            <a:ext cx="2160587" cy="2032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7">
            <a:extLst>
              <a:ext uri="{28A0092B-C50C-407E-A947-70E740481C1C}">
                <a14:useLocalDpi xmlns:a14="http://schemas.microsoft.com/office/drawing/2010/main" val="0"/>
              </a:ext>
            </a:extLst>
          </a:blip>
          <a:srcRect l="59705"/>
          <a:stretch>
            <a:fillRect/>
          </a:stretch>
        </p:blipFill>
        <p:spPr bwMode="auto">
          <a:xfrm>
            <a:off x="2055565" y="4565650"/>
            <a:ext cx="2084387" cy="2032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4E2EFD9-3501-4A4C-92CE-E26D0F9DDA18}" type="slidenum">
              <a:rPr lang="pt-BR" altLang="pt-BR" sz="1400" smtClean="0">
                <a:solidFill>
                  <a:schemeClr val="bg1"/>
                </a:solidFill>
              </a:rPr>
              <a:pPr>
                <a:spcBef>
                  <a:spcPct val="0"/>
                </a:spcBef>
                <a:buSzTx/>
                <a:buFontTx/>
                <a:buNone/>
              </a:pPr>
              <a:t>41</a:t>
            </a:fld>
            <a:endParaRPr lang="pt-BR" altLang="pt-BR" sz="1400" smtClean="0">
              <a:solidFill>
                <a:schemeClr val="bg1"/>
              </a:solidFill>
            </a:endParaRPr>
          </a:p>
        </p:txBody>
      </p:sp>
      <p:sp>
        <p:nvSpPr>
          <p:cNvPr id="71683" name="CaixaDeTexto 4"/>
          <p:cNvSpPr txBox="1">
            <a:spLocks noChangeArrowheads="1"/>
          </p:cNvSpPr>
          <p:nvPr/>
        </p:nvSpPr>
        <p:spPr bwMode="auto">
          <a:xfrm>
            <a:off x="1763713" y="476250"/>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HIPÓTESE DA IMANTAÇÃO DO FIO</a:t>
            </a:r>
          </a:p>
        </p:txBody>
      </p:sp>
      <p:sp>
        <p:nvSpPr>
          <p:cNvPr id="50180" name="Retângulo 3"/>
          <p:cNvSpPr>
            <a:spLocks noChangeArrowheads="1"/>
          </p:cNvSpPr>
          <p:nvPr/>
        </p:nvSpPr>
        <p:spPr bwMode="auto">
          <a:xfrm>
            <a:off x="107950" y="1844675"/>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Vários cientistas aceitaram a hipótese da imantação do fio, entre eles:</a:t>
            </a:r>
          </a:p>
        </p:txBody>
      </p:sp>
      <p:sp>
        <p:nvSpPr>
          <p:cNvPr id="6" name="Retângulo 3"/>
          <p:cNvSpPr>
            <a:spLocks noChangeArrowheads="1"/>
          </p:cNvSpPr>
          <p:nvPr/>
        </p:nvSpPr>
        <p:spPr bwMode="auto">
          <a:xfrm>
            <a:off x="71438" y="2687638"/>
            <a:ext cx="9037637"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20000"/>
              </a:lnSpc>
              <a:spcBef>
                <a:spcPct val="0"/>
              </a:spcBef>
              <a:buSzTx/>
              <a:buFontTx/>
              <a:buChar char="•"/>
            </a:pPr>
            <a:r>
              <a:rPr lang="pt-BR" altLang="pt-BR" sz="2600"/>
              <a:t> Pierre Simon Laplace (1749-1827) – físico e matemático francês;</a:t>
            </a:r>
          </a:p>
          <a:p>
            <a:pPr algn="just" eaLnBrk="1" hangingPunct="1">
              <a:lnSpc>
                <a:spcPct val="120000"/>
              </a:lnSpc>
              <a:spcBef>
                <a:spcPct val="0"/>
              </a:spcBef>
              <a:buSzTx/>
              <a:buFontTx/>
              <a:buChar char="•"/>
            </a:pPr>
            <a:r>
              <a:rPr lang="pt-BR" altLang="pt-BR" sz="2600"/>
              <a:t> Humphry Davy (1778-1829) – químico inglês;</a:t>
            </a:r>
          </a:p>
          <a:p>
            <a:pPr algn="just" eaLnBrk="1" hangingPunct="1">
              <a:lnSpc>
                <a:spcPct val="120000"/>
              </a:lnSpc>
              <a:spcBef>
                <a:spcPct val="0"/>
              </a:spcBef>
              <a:buSzTx/>
              <a:buFontTx/>
              <a:buChar char="•"/>
            </a:pPr>
            <a:r>
              <a:rPr lang="pt-BR" altLang="pt-BR" sz="2600"/>
              <a:t> Johann S. C. Schweigger (1779-1857) – físico e químico alemão;</a:t>
            </a:r>
          </a:p>
          <a:p>
            <a:pPr algn="just" eaLnBrk="1" hangingPunct="1">
              <a:lnSpc>
                <a:spcPct val="120000"/>
              </a:lnSpc>
              <a:spcBef>
                <a:spcPct val="0"/>
              </a:spcBef>
              <a:buSzTx/>
              <a:buFontTx/>
              <a:buChar char="•"/>
            </a:pPr>
            <a:r>
              <a:rPr lang="pt-BR" altLang="pt-BR" sz="2600"/>
              <a:t> J. J. Prechtl – físico alemão;</a:t>
            </a:r>
          </a:p>
          <a:p>
            <a:pPr algn="just" eaLnBrk="1" hangingPunct="1">
              <a:lnSpc>
                <a:spcPct val="120000"/>
              </a:lnSpc>
              <a:spcBef>
                <a:spcPct val="0"/>
              </a:spcBef>
              <a:buSzTx/>
              <a:buFontTx/>
              <a:buChar char="•"/>
            </a:pPr>
            <a:r>
              <a:rPr lang="pt-BR" altLang="pt-BR" sz="2600"/>
              <a:t> Jöns Jacob Berzelius (1779-1848) – químico sueco;</a:t>
            </a:r>
          </a:p>
          <a:p>
            <a:pPr algn="just" eaLnBrk="1" hangingPunct="1">
              <a:lnSpc>
                <a:spcPct val="120000"/>
              </a:lnSpc>
              <a:spcBef>
                <a:spcPct val="0"/>
              </a:spcBef>
              <a:buSzTx/>
              <a:buFontTx/>
              <a:buChar char="•"/>
            </a:pPr>
            <a:r>
              <a:rPr lang="en-US" altLang="pt-BR" sz="2600"/>
              <a:t> Jean-Baptiste Biot (1774-1862) – físico francês;</a:t>
            </a:r>
          </a:p>
          <a:p>
            <a:pPr algn="just" eaLnBrk="1" hangingPunct="1">
              <a:lnSpc>
                <a:spcPct val="120000"/>
              </a:lnSpc>
              <a:spcBef>
                <a:spcPct val="0"/>
              </a:spcBef>
              <a:buSzTx/>
              <a:buFontTx/>
              <a:buChar char="•"/>
            </a:pPr>
            <a:r>
              <a:rPr lang="pt-BR" altLang="pt-BR" sz="2600"/>
              <a:t> Félix Savart (1791-1841) – físico francês.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A2CF212-CA6E-4983-AC97-8E9CCFAB206E}" type="slidenum">
              <a:rPr lang="pt-BR" altLang="pt-BR" sz="1400" smtClean="0">
                <a:solidFill>
                  <a:schemeClr val="bg1"/>
                </a:solidFill>
              </a:rPr>
              <a:pPr>
                <a:spcBef>
                  <a:spcPct val="0"/>
                </a:spcBef>
                <a:buSzTx/>
                <a:buFontTx/>
                <a:buNone/>
              </a:pPr>
              <a:t>42</a:t>
            </a:fld>
            <a:endParaRPr lang="pt-BR" altLang="pt-BR" sz="1400" smtClean="0">
              <a:solidFill>
                <a:schemeClr val="bg1"/>
              </a:solidFill>
            </a:endParaRPr>
          </a:p>
        </p:txBody>
      </p:sp>
      <p:sp>
        <p:nvSpPr>
          <p:cNvPr id="51203" name="Retângulo 2"/>
          <p:cNvSpPr>
            <a:spLocks noChangeArrowheads="1"/>
          </p:cNvSpPr>
          <p:nvPr/>
        </p:nvSpPr>
        <p:spPr bwMode="auto">
          <a:xfrm>
            <a:off x="107950" y="1844675"/>
            <a:ext cx="89281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500"/>
              <a:t>     Em 1823, Ørsted realizou um experimento para provar que, em torno de um fio condutor, a ação magnética era realmente circular.</a:t>
            </a:r>
          </a:p>
        </p:txBody>
      </p:sp>
      <p:sp>
        <p:nvSpPr>
          <p:cNvPr id="72708" name="CaixaDeTexto 4"/>
          <p:cNvSpPr txBox="1">
            <a:spLocks noChangeArrowheads="1"/>
          </p:cNvSpPr>
          <p:nvPr/>
        </p:nvSpPr>
        <p:spPr bwMode="auto">
          <a:xfrm>
            <a:off x="1692275" y="476250"/>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RESPOSTA DE ØRSTED</a:t>
            </a:r>
          </a:p>
        </p:txBody>
      </p:sp>
      <p:sp>
        <p:nvSpPr>
          <p:cNvPr id="5" name="Retângulo 2"/>
          <p:cNvSpPr>
            <a:spLocks noChangeArrowheads="1"/>
          </p:cNvSpPr>
          <p:nvPr/>
        </p:nvSpPr>
        <p:spPr bwMode="auto">
          <a:xfrm>
            <a:off x="107950" y="2565400"/>
            <a:ext cx="89281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500"/>
              <a:t>     Ele colocou um condutor vertical, conectado ao resto do circuito através de cubas de mercúrio colocadas em suas extremidades, de tal forma que ele pudesse girar em torno de seu próprio eixo, sem interromper ou modificar a corrente elétrica.</a:t>
            </a:r>
          </a:p>
        </p:txBody>
      </p:sp>
      <p:sp>
        <p:nvSpPr>
          <p:cNvPr id="6" name="Retângulo 2"/>
          <p:cNvSpPr>
            <a:spLocks noChangeArrowheads="1"/>
          </p:cNvSpPr>
          <p:nvPr/>
        </p:nvSpPr>
        <p:spPr bwMode="auto">
          <a:xfrm>
            <a:off x="107950" y="4076700"/>
            <a:ext cx="89281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500"/>
              <a:t>     Colocando em sua proximidade uma agulha imantada, e girando o fio, Ørsted mostrou que todos os pontos da circunferência do condutor exercem uma ação igual sobre a agulha.</a:t>
            </a:r>
          </a:p>
        </p:txBody>
      </p:sp>
      <p:sp>
        <p:nvSpPr>
          <p:cNvPr id="7" name="Retângulo 2"/>
          <p:cNvSpPr>
            <a:spLocks noChangeArrowheads="1"/>
          </p:cNvSpPr>
          <p:nvPr/>
        </p:nvSpPr>
        <p:spPr bwMode="auto">
          <a:xfrm>
            <a:off x="107950" y="5200650"/>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500"/>
              <a:t>     Esse efeito era incompatível com a suposição de uma distribuição descontínua de polos sobre a superfície do fio.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Número de Slide 3"/>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7C6DB5E0-D8AE-40AC-A1C3-56FD1057B325}" type="slidenum">
              <a:rPr lang="pt-BR" altLang="pt-BR" sz="1400" smtClean="0">
                <a:solidFill>
                  <a:schemeClr val="bg1"/>
                </a:solidFill>
              </a:rPr>
              <a:pPr>
                <a:spcBef>
                  <a:spcPct val="0"/>
                </a:spcBef>
                <a:buSzTx/>
                <a:buFontTx/>
                <a:buNone/>
              </a:pPr>
              <a:t>43</a:t>
            </a:fld>
            <a:endParaRPr lang="pt-BR" altLang="pt-BR" sz="1400" smtClean="0">
              <a:solidFill>
                <a:schemeClr val="bg1"/>
              </a:solidFill>
            </a:endParaRPr>
          </a:p>
        </p:txBody>
      </p:sp>
      <p:pic>
        <p:nvPicPr>
          <p:cNvPr id="74755"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9138"/>
            <a:ext cx="2881313" cy="4576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6" name="Rectangle 2" descr="Large confetti"/>
          <p:cNvSpPr>
            <a:spLocks noGrp="1" noChangeArrowheads="1"/>
          </p:cNvSpPr>
          <p:nvPr>
            <p:ph type="title"/>
          </p:nvPr>
        </p:nvSpPr>
        <p:spPr>
          <a:xfrm>
            <a:off x="1331913" y="115888"/>
            <a:ext cx="6696075" cy="1225550"/>
          </a:xfrm>
        </p:spPr>
        <p:txBody>
          <a:bodyPr/>
          <a:lstStyle/>
          <a:p>
            <a:pPr algn="ctr"/>
            <a:r>
              <a:rPr lang="pt-BR" altLang="pt-BR" sz="2400" b="1" smtClean="0"/>
              <a:t>A BALANÇA DE OSCILAÇÃO</a:t>
            </a:r>
            <a:br>
              <a:rPr lang="pt-BR" altLang="pt-BR" sz="2400" b="1" smtClean="0"/>
            </a:br>
            <a:r>
              <a:rPr lang="pt-BR" altLang="pt-BR" sz="2400" b="1" smtClean="0"/>
              <a:t>DE BIOT E SAVART</a:t>
            </a:r>
            <a:br>
              <a:rPr lang="pt-BR" altLang="pt-BR" sz="2400" b="1" smtClean="0"/>
            </a:br>
            <a:r>
              <a:rPr lang="pt-BR" altLang="pt-BR" sz="2400" b="1" smtClean="0"/>
              <a:t>30/10/1820</a:t>
            </a:r>
          </a:p>
        </p:txBody>
      </p:sp>
      <p:sp>
        <p:nvSpPr>
          <p:cNvPr id="6" name="CaixaDeTexto 5"/>
          <p:cNvSpPr txBox="1">
            <a:spLocks noChangeArrowheads="1"/>
          </p:cNvSpPr>
          <p:nvPr/>
        </p:nvSpPr>
        <p:spPr bwMode="auto">
          <a:xfrm>
            <a:off x="3275013" y="1970088"/>
            <a:ext cx="57610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800" dirty="0"/>
              <a:t>     Do experimento, </a:t>
            </a:r>
            <a:r>
              <a:rPr lang="pt-BR" altLang="pt-BR" sz="2800" dirty="0" err="1"/>
              <a:t>Biot</a:t>
            </a:r>
            <a:r>
              <a:rPr lang="pt-BR" altLang="pt-BR" sz="2800" dirty="0"/>
              <a:t> e </a:t>
            </a:r>
            <a:r>
              <a:rPr lang="pt-BR" altLang="pt-BR" sz="2800" dirty="0" err="1"/>
              <a:t>Savart</a:t>
            </a:r>
            <a:r>
              <a:rPr lang="pt-BR" altLang="pt-BR" sz="2800" dirty="0"/>
              <a:t> verificaram que:</a:t>
            </a:r>
          </a:p>
        </p:txBody>
      </p:sp>
      <p:sp>
        <p:nvSpPr>
          <p:cNvPr id="10" name="CaixaDeTexto 9"/>
          <p:cNvSpPr txBox="1">
            <a:spLocks noChangeArrowheads="1"/>
          </p:cNvSpPr>
          <p:nvPr/>
        </p:nvSpPr>
        <p:spPr bwMode="auto">
          <a:xfrm>
            <a:off x="3276600" y="3789040"/>
            <a:ext cx="57610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a:t>     </a:t>
            </a:r>
            <a:r>
              <a:rPr lang="pt-BR" altLang="pt-BR" sz="2800" dirty="0"/>
              <a:t>Ou seja, eles verificaram que o período das oscilações de um ímã suspenso é diretamente proporcional à raiz quadrada da distância entre ele e um fio retilíneo com corrente elétrica.</a:t>
            </a:r>
          </a:p>
        </p:txBody>
      </p:sp>
      <p:sp>
        <p:nvSpPr>
          <p:cNvPr id="11" name="CaixaDeTexto 10"/>
          <p:cNvSpPr txBox="1">
            <a:spLocks noRot="1" noChangeAspect="1" noMove="1" noResize="1" noEditPoints="1" noAdjustHandles="1" noChangeArrowheads="1" noChangeShapeType="1" noTextEdit="1"/>
          </p:cNvSpPr>
          <p:nvPr/>
        </p:nvSpPr>
        <p:spPr>
          <a:xfrm>
            <a:off x="3275138" y="3062492"/>
            <a:ext cx="5761359" cy="582532"/>
          </a:xfrm>
          <a:prstGeom prst="rect">
            <a:avLst/>
          </a:prstGeom>
          <a:blipFill rotWithShape="0">
            <a:blip r:embed="rId4"/>
            <a:stretch>
              <a:fillRect/>
            </a:stretch>
          </a:blipFill>
        </p:spPr>
        <p:txBody>
          <a:bodyPr/>
          <a:lstStyle/>
          <a:p>
            <a:pPr>
              <a:defRPr/>
            </a:pPr>
            <a:r>
              <a:rPr lang="pt-BR">
                <a:noFill/>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4F66473-1EC8-4D81-A3F5-D3908D31AFF8}" type="slidenum">
              <a:rPr lang="pt-BR" altLang="pt-BR" sz="1400" smtClean="0">
                <a:solidFill>
                  <a:schemeClr val="bg1"/>
                </a:solidFill>
              </a:rPr>
              <a:pPr>
                <a:spcBef>
                  <a:spcPct val="0"/>
                </a:spcBef>
                <a:buSzTx/>
                <a:buFontTx/>
                <a:buNone/>
              </a:pPr>
              <a:t>44</a:t>
            </a:fld>
            <a:endParaRPr lang="pt-BR" altLang="pt-BR" sz="1400" smtClean="0">
              <a:solidFill>
                <a:schemeClr val="bg1"/>
              </a:solidFill>
            </a:endParaRPr>
          </a:p>
        </p:txBody>
      </p:sp>
      <p:sp>
        <p:nvSpPr>
          <p:cNvPr id="7577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578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578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578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3" name="CaixaDeTexto 12"/>
          <p:cNvSpPr txBox="1">
            <a:spLocks noChangeArrowheads="1"/>
          </p:cNvSpPr>
          <p:nvPr/>
        </p:nvSpPr>
        <p:spPr bwMode="auto">
          <a:xfrm>
            <a:off x="71438" y="1844675"/>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800"/>
              <a:t>     Já se sabia, desde os trabalhos de Huygens, que:</a:t>
            </a:r>
          </a:p>
        </p:txBody>
      </p:sp>
      <p:sp>
        <p:nvSpPr>
          <p:cNvPr id="14" name="CaixaDeTexto 13"/>
          <p:cNvSpPr txBox="1">
            <a:spLocks noRot="1" noChangeAspect="1" noMove="1" noResize="1" noEditPoints="1" noAdjustHandles="1" noChangeArrowheads="1" noChangeShapeType="1" noTextEdit="1"/>
          </p:cNvSpPr>
          <p:nvPr/>
        </p:nvSpPr>
        <p:spPr>
          <a:xfrm>
            <a:off x="2267744" y="2420888"/>
            <a:ext cx="1440160" cy="1002262"/>
          </a:xfrm>
          <a:prstGeom prst="rect">
            <a:avLst/>
          </a:prstGeom>
          <a:blipFill rotWithShape="0">
            <a:blip r:embed="rId4"/>
            <a:stretch>
              <a:fillRect/>
            </a:stretch>
          </a:blipFill>
        </p:spPr>
        <p:txBody>
          <a:bodyPr/>
          <a:lstStyle/>
          <a:p>
            <a:pPr>
              <a:defRPr/>
            </a:pPr>
            <a:r>
              <a:rPr lang="pt-BR">
                <a:noFill/>
              </a:rPr>
              <a:t> </a:t>
            </a:r>
          </a:p>
        </p:txBody>
      </p:sp>
      <p:sp>
        <p:nvSpPr>
          <p:cNvPr id="16" name="CaixaDeTexto 15"/>
          <p:cNvSpPr txBox="1">
            <a:spLocks noChangeArrowheads="1"/>
          </p:cNvSpPr>
          <p:nvPr/>
        </p:nvSpPr>
        <p:spPr bwMode="auto">
          <a:xfrm>
            <a:off x="179388" y="4005263"/>
            <a:ext cx="87137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a:t>     </a:t>
            </a:r>
            <a:r>
              <a:rPr lang="pt-BR" altLang="pt-BR" sz="2800"/>
              <a:t>Biot e Savart, então, consideraram esse resultado válido também para a interação entre um ímã e um fio condutor de eletricidade, e concluíram que: </a:t>
            </a:r>
          </a:p>
        </p:txBody>
      </p:sp>
      <p:sp>
        <p:nvSpPr>
          <p:cNvPr id="17" name="CaixaDeTexto 16"/>
          <p:cNvSpPr txBox="1">
            <a:spLocks noRot="1" noChangeAspect="1" noMove="1" noResize="1" noEditPoints="1" noAdjustHandles="1" noChangeArrowheads="1" noChangeShapeType="1" noTextEdit="1"/>
          </p:cNvSpPr>
          <p:nvPr/>
        </p:nvSpPr>
        <p:spPr>
          <a:xfrm>
            <a:off x="5004048" y="2420888"/>
            <a:ext cx="1440160" cy="982320"/>
          </a:xfrm>
          <a:prstGeom prst="rect">
            <a:avLst/>
          </a:prstGeom>
          <a:blipFill rotWithShape="0">
            <a:blip r:embed="rId5"/>
            <a:stretch>
              <a:fillRect/>
            </a:stretch>
          </a:blipFill>
        </p:spPr>
        <p:txBody>
          <a:bodyPr/>
          <a:lstStyle/>
          <a:p>
            <a:pPr>
              <a:defRPr/>
            </a:pPr>
            <a:r>
              <a:rPr lang="pt-BR">
                <a:noFill/>
              </a:rPr>
              <a:t> </a:t>
            </a:r>
          </a:p>
        </p:txBody>
      </p:sp>
      <p:sp>
        <p:nvSpPr>
          <p:cNvPr id="18" name="CaixaDeTexto 17"/>
          <p:cNvSpPr txBox="1">
            <a:spLocks noRot="1" noChangeAspect="1" noMove="1" noResize="1" noEditPoints="1" noAdjustHandles="1" noChangeArrowheads="1" noChangeShapeType="1" noTextEdit="1"/>
          </p:cNvSpPr>
          <p:nvPr/>
        </p:nvSpPr>
        <p:spPr>
          <a:xfrm>
            <a:off x="4067944" y="2636912"/>
            <a:ext cx="720080" cy="523220"/>
          </a:xfrm>
          <a:prstGeom prst="rect">
            <a:avLst/>
          </a:prstGeom>
          <a:blipFill rotWithShape="0">
            <a:blip r:embed="rId6"/>
            <a:stretch>
              <a:fillRect/>
            </a:stretch>
          </a:blipFill>
        </p:spPr>
        <p:txBody>
          <a:bodyPr/>
          <a:lstStyle/>
          <a:p>
            <a:pPr>
              <a:defRPr/>
            </a:pPr>
            <a:r>
              <a:rPr lang="pt-BR">
                <a:noFill/>
              </a:rPr>
              <a:t> </a:t>
            </a:r>
          </a:p>
        </p:txBody>
      </p:sp>
      <p:sp>
        <p:nvSpPr>
          <p:cNvPr id="19" name="CaixaDeTexto 18"/>
          <p:cNvSpPr txBox="1">
            <a:spLocks noChangeArrowheads="1"/>
          </p:cNvSpPr>
          <p:nvPr/>
        </p:nvSpPr>
        <p:spPr bwMode="auto">
          <a:xfrm>
            <a:off x="2132013" y="3471863"/>
            <a:ext cx="452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a:t>(no caso da interação entre massas)</a:t>
            </a:r>
          </a:p>
        </p:txBody>
      </p:sp>
      <p:sp>
        <p:nvSpPr>
          <p:cNvPr id="20" name="CaixaDeTexto 19"/>
          <p:cNvSpPr txBox="1">
            <a:spLocks noRot="1" noChangeAspect="1" noMove="1" noResize="1" noEditPoints="1" noAdjustHandles="1" noChangeArrowheads="1" noChangeShapeType="1" noTextEdit="1"/>
          </p:cNvSpPr>
          <p:nvPr/>
        </p:nvSpPr>
        <p:spPr>
          <a:xfrm>
            <a:off x="1331640" y="5445224"/>
            <a:ext cx="1656184" cy="982320"/>
          </a:xfrm>
          <a:prstGeom prst="rect">
            <a:avLst/>
          </a:prstGeom>
          <a:blipFill rotWithShape="0">
            <a:blip r:embed="rId7"/>
            <a:stretch>
              <a:fillRect/>
            </a:stretch>
          </a:blipFill>
        </p:spPr>
        <p:txBody>
          <a:bodyPr/>
          <a:lstStyle/>
          <a:p>
            <a:pPr>
              <a:defRPr/>
            </a:pPr>
            <a:r>
              <a:rPr lang="pt-BR">
                <a:noFill/>
              </a:rPr>
              <a:t> </a:t>
            </a:r>
          </a:p>
        </p:txBody>
      </p:sp>
      <p:sp>
        <p:nvSpPr>
          <p:cNvPr id="21" name="CaixaDeTexto 20"/>
          <p:cNvSpPr txBox="1">
            <a:spLocks noRot="1" noChangeAspect="1" noMove="1" noResize="1" noEditPoints="1" noAdjustHandles="1" noChangeArrowheads="1" noChangeShapeType="1" noTextEdit="1"/>
          </p:cNvSpPr>
          <p:nvPr/>
        </p:nvSpPr>
        <p:spPr>
          <a:xfrm>
            <a:off x="3059832" y="5661248"/>
            <a:ext cx="720080" cy="523220"/>
          </a:xfrm>
          <a:prstGeom prst="rect">
            <a:avLst/>
          </a:prstGeom>
          <a:blipFill rotWithShape="0">
            <a:blip r:embed="rId8"/>
            <a:stretch>
              <a:fillRect/>
            </a:stretch>
          </a:blipFill>
        </p:spPr>
        <p:txBody>
          <a:bodyPr/>
          <a:lstStyle/>
          <a:p>
            <a:pPr>
              <a:defRPr/>
            </a:pPr>
            <a:r>
              <a:rPr lang="pt-BR">
                <a:noFill/>
              </a:rPr>
              <a:t> </a:t>
            </a:r>
          </a:p>
        </p:txBody>
      </p:sp>
      <p:sp>
        <p:nvSpPr>
          <p:cNvPr id="22" name="CaixaDeTexto 21"/>
          <p:cNvSpPr txBox="1">
            <a:spLocks noRot="1" noChangeAspect="1" noMove="1" noResize="1" noEditPoints="1" noAdjustHandles="1" noChangeArrowheads="1" noChangeShapeType="1" noTextEdit="1"/>
          </p:cNvSpPr>
          <p:nvPr/>
        </p:nvSpPr>
        <p:spPr>
          <a:xfrm>
            <a:off x="3707904" y="5445224"/>
            <a:ext cx="1440160" cy="898964"/>
          </a:xfrm>
          <a:prstGeom prst="rect">
            <a:avLst/>
          </a:prstGeom>
          <a:blipFill rotWithShape="0">
            <a:blip r:embed="rId9"/>
            <a:stretch>
              <a:fillRect/>
            </a:stretch>
          </a:blipFill>
        </p:spPr>
        <p:txBody>
          <a:bodyPr/>
          <a:lstStyle/>
          <a:p>
            <a:pPr>
              <a:defRPr/>
            </a:pPr>
            <a:r>
              <a:rPr lang="pt-BR">
                <a:noFill/>
              </a:rPr>
              <a:t> </a:t>
            </a:r>
          </a:p>
        </p:txBody>
      </p:sp>
      <p:sp>
        <p:nvSpPr>
          <p:cNvPr id="23" name="CaixaDeTexto 22"/>
          <p:cNvSpPr txBox="1">
            <a:spLocks noRot="1" noChangeAspect="1" noMove="1" noResize="1" noEditPoints="1" noAdjustHandles="1" noChangeArrowheads="1" noChangeShapeType="1" noTextEdit="1"/>
          </p:cNvSpPr>
          <p:nvPr/>
        </p:nvSpPr>
        <p:spPr>
          <a:xfrm>
            <a:off x="5724128" y="5479543"/>
            <a:ext cx="1440160" cy="901785"/>
          </a:xfrm>
          <a:prstGeom prst="rect">
            <a:avLst/>
          </a:prstGeom>
          <a:blipFill rotWithShape="0">
            <a:blip r:embed="rId10"/>
            <a:stretch>
              <a:fillRect/>
            </a:stretch>
          </a:blipFill>
          <a:ln w="3175">
            <a:solidFill>
              <a:schemeClr val="tx1"/>
            </a:solidFill>
          </a:ln>
        </p:spPr>
        <p:txBody>
          <a:bodyPr/>
          <a:lstStyle/>
          <a:p>
            <a:pPr>
              <a:defRPr/>
            </a:pPr>
            <a:r>
              <a:rPr lang="pt-BR">
                <a:noFill/>
              </a:rPr>
              <a:t> </a:t>
            </a:r>
          </a:p>
        </p:txBody>
      </p:sp>
      <p:sp>
        <p:nvSpPr>
          <p:cNvPr id="24" name="CaixaDeTexto 23"/>
          <p:cNvSpPr txBox="1">
            <a:spLocks noRot="1" noChangeAspect="1" noMove="1" noResize="1" noEditPoints="1" noAdjustHandles="1" noChangeArrowheads="1" noChangeShapeType="1" noTextEdit="1"/>
          </p:cNvSpPr>
          <p:nvPr/>
        </p:nvSpPr>
        <p:spPr>
          <a:xfrm>
            <a:off x="5076056" y="5661248"/>
            <a:ext cx="720080" cy="523220"/>
          </a:xfrm>
          <a:prstGeom prst="rect">
            <a:avLst/>
          </a:prstGeom>
          <a:blipFill rotWithShape="0">
            <a:blip r:embed="rId11"/>
            <a:stretch>
              <a:fillRect/>
            </a:stretch>
          </a:blipFill>
        </p:spPr>
        <p:txBody>
          <a:bodyPr/>
          <a:lstStyle/>
          <a:p>
            <a:pPr>
              <a:defRPr/>
            </a:pPr>
            <a:r>
              <a:rPr lang="pt-BR">
                <a:noFill/>
              </a:rPr>
              <a:t> </a:t>
            </a:r>
          </a:p>
        </p:txBody>
      </p:sp>
      <p:sp>
        <p:nvSpPr>
          <p:cNvPr id="25" name="Rectangle 2" descr="Large confetti"/>
          <p:cNvSpPr txBox="1">
            <a:spLocks noChangeArrowheads="1"/>
          </p:cNvSpPr>
          <p:nvPr/>
        </p:nvSpPr>
        <p:spPr>
          <a:xfrm>
            <a:off x="1331913" y="188913"/>
            <a:ext cx="6696075" cy="122396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pt-BR" altLang="pt-BR" sz="2400" b="1" kern="0" dirty="0" smtClean="0"/>
              <a:t>A BALANÇA DE OSCILAÇÃO</a:t>
            </a:r>
            <a:br>
              <a:rPr lang="pt-BR" altLang="pt-BR" sz="2400" b="1" kern="0" dirty="0" smtClean="0"/>
            </a:br>
            <a:r>
              <a:rPr lang="pt-BR" altLang="pt-BR" sz="2400" b="1" kern="0" dirty="0" smtClean="0"/>
              <a:t>DE BIOT E SAVART</a:t>
            </a:r>
            <a:br>
              <a:rPr lang="pt-BR" altLang="pt-BR" sz="2400" b="1" kern="0" dirty="0" smtClean="0"/>
            </a:br>
            <a:r>
              <a:rPr lang="pt-BR" altLang="pt-BR" sz="2400" b="1" kern="0" dirty="0" smtClean="0"/>
              <a:t>30/10/1820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6552D0A-CDE6-4F9F-ADAF-DD02FF4ECA5E}" type="slidenum">
              <a:rPr lang="pt-BR" altLang="pt-BR" sz="1400" smtClean="0">
                <a:solidFill>
                  <a:schemeClr val="bg1"/>
                </a:solidFill>
              </a:rPr>
              <a:pPr>
                <a:spcBef>
                  <a:spcPct val="0"/>
                </a:spcBef>
                <a:buSzTx/>
                <a:buFontTx/>
                <a:buNone/>
              </a:pPr>
              <a:t>45</a:t>
            </a:fld>
            <a:endParaRPr lang="pt-BR" altLang="pt-BR" sz="1400" smtClean="0">
              <a:solidFill>
                <a:schemeClr val="bg1"/>
              </a:solidFill>
            </a:endParaRPr>
          </a:p>
        </p:txBody>
      </p:sp>
      <p:sp>
        <p:nvSpPr>
          <p:cNvPr id="7782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782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782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77830"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3" name="CaixaDeTexto 12"/>
          <p:cNvSpPr txBox="1">
            <a:spLocks noChangeArrowheads="1"/>
          </p:cNvSpPr>
          <p:nvPr/>
        </p:nvSpPr>
        <p:spPr bwMode="auto">
          <a:xfrm>
            <a:off x="71438" y="1773238"/>
            <a:ext cx="8964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800"/>
              <a:t>     </a:t>
            </a:r>
            <a:r>
              <a:rPr lang="pt-BR" altLang="pt-BR" sz="2600"/>
              <a:t>No artigo apresentado por Biot e Savart à Academia de Ciências de Paris, pode-se ler: </a:t>
            </a:r>
          </a:p>
        </p:txBody>
      </p:sp>
      <p:sp>
        <p:nvSpPr>
          <p:cNvPr id="16" name="CaixaDeTexto 15"/>
          <p:cNvSpPr txBox="1">
            <a:spLocks noChangeArrowheads="1"/>
          </p:cNvSpPr>
          <p:nvPr/>
        </p:nvSpPr>
        <p:spPr bwMode="auto">
          <a:xfrm>
            <a:off x="539750" y="2636838"/>
            <a:ext cx="84963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a:t>     “Com o auxílio destes procedimentos, os Srs. </a:t>
            </a:r>
            <a:r>
              <a:rPr lang="pt-BR" altLang="pt-BR" sz="2400" dirty="0" err="1"/>
              <a:t>Biot</a:t>
            </a:r>
            <a:r>
              <a:rPr lang="pt-BR" altLang="pt-BR" sz="2400" dirty="0"/>
              <a:t> e </a:t>
            </a:r>
            <a:r>
              <a:rPr lang="pt-BR" altLang="pt-BR" sz="2400" dirty="0" err="1"/>
              <a:t>Savart</a:t>
            </a:r>
            <a:r>
              <a:rPr lang="pt-BR" altLang="pt-BR" sz="2400" dirty="0"/>
              <a:t> foram conduzidos ao resultado que exprime rigorosamente a ação experimentada por uma molécula de magnetismo austral ou boreal colocada a uma distância qualquer de um fio cilíndrico muito fino e indefinido, tornado magnético pela corrente voltaica.</a:t>
            </a:r>
          </a:p>
        </p:txBody>
      </p:sp>
      <p:sp>
        <p:nvSpPr>
          <p:cNvPr id="25" name="Rectangle 2" descr="Large confetti"/>
          <p:cNvSpPr txBox="1">
            <a:spLocks noChangeArrowheads="1"/>
          </p:cNvSpPr>
          <p:nvPr/>
        </p:nvSpPr>
        <p:spPr>
          <a:xfrm>
            <a:off x="1331913" y="188913"/>
            <a:ext cx="6696075" cy="122396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pt-BR" altLang="pt-BR" sz="2400" b="1" kern="0" dirty="0" smtClean="0"/>
              <a:t>A BALANÇA DE OSCILAÇÃO</a:t>
            </a:r>
            <a:br>
              <a:rPr lang="pt-BR" altLang="pt-BR" sz="2400" b="1" kern="0" dirty="0" smtClean="0"/>
            </a:br>
            <a:r>
              <a:rPr lang="pt-BR" altLang="pt-BR" sz="2400" b="1" kern="0" dirty="0" smtClean="0"/>
              <a:t>DE BIOT E SAVART</a:t>
            </a:r>
            <a:br>
              <a:rPr lang="pt-BR" altLang="pt-BR" sz="2400" b="1" kern="0" dirty="0" smtClean="0"/>
            </a:br>
            <a:r>
              <a:rPr lang="pt-BR" altLang="pt-BR" sz="2400" b="1" kern="0" dirty="0" smtClean="0"/>
              <a:t>30/10/1820</a:t>
            </a:r>
          </a:p>
        </p:txBody>
      </p:sp>
      <p:sp>
        <p:nvSpPr>
          <p:cNvPr id="26" name="CaixaDeTexto 25"/>
          <p:cNvSpPr txBox="1">
            <a:spLocks noChangeArrowheads="1"/>
          </p:cNvSpPr>
          <p:nvPr/>
        </p:nvSpPr>
        <p:spPr bwMode="auto">
          <a:xfrm>
            <a:off x="539750" y="4437063"/>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a:t>     Trace uma perpendicular ao eixo do fio pelo ponto onde se localiza esta molécula. A força que atua sobre a molécula é perpendicular a esta linha e ao eixo do fio. </a:t>
            </a:r>
          </a:p>
        </p:txBody>
      </p:sp>
      <p:sp>
        <p:nvSpPr>
          <p:cNvPr id="27" name="CaixaDeTexto 26"/>
          <p:cNvSpPr txBox="1">
            <a:spLocks noChangeArrowheads="1"/>
          </p:cNvSpPr>
          <p:nvPr/>
        </p:nvSpPr>
        <p:spPr bwMode="auto">
          <a:xfrm>
            <a:off x="539750" y="5516563"/>
            <a:ext cx="84963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a:t>     E sua intensidade é inversamente proporcional à distância.” (BIOT; SAVART, </a:t>
            </a:r>
            <a:r>
              <a:rPr lang="pt-BR" altLang="pt-BR" sz="2400" i="1" dirty="0"/>
              <a:t>Nota sobre o Magnetismo da Pilha de Volta</a:t>
            </a:r>
            <a:r>
              <a:rPr lang="pt-BR" altLang="pt-BR" sz="2400" dirty="0"/>
              <a:t>. Em: ASSIS, CHAIB, 2006, p. 308).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A483FA8-63FF-4EB7-B7E4-0775AF0E994C}" type="slidenum">
              <a:rPr lang="pt-BR" altLang="pt-BR" sz="1400" smtClean="0">
                <a:solidFill>
                  <a:schemeClr val="bg1"/>
                </a:solidFill>
              </a:rPr>
              <a:pPr>
                <a:spcBef>
                  <a:spcPct val="0"/>
                </a:spcBef>
                <a:buSzTx/>
                <a:buFontTx/>
                <a:buNone/>
              </a:pPr>
              <a:t>46</a:t>
            </a:fld>
            <a:endParaRPr lang="pt-BR" altLang="pt-BR" sz="1400" smtClean="0">
              <a:solidFill>
                <a:schemeClr val="bg1"/>
              </a:solidFill>
            </a:endParaRPr>
          </a:p>
        </p:txBody>
      </p:sp>
      <p:sp>
        <p:nvSpPr>
          <p:cNvPr id="79875" name="Rectangle 2" descr="Large confetti"/>
          <p:cNvSpPr>
            <a:spLocks noGrp="1" noChangeArrowheads="1"/>
          </p:cNvSpPr>
          <p:nvPr>
            <p:ph type="title"/>
          </p:nvPr>
        </p:nvSpPr>
        <p:spPr>
          <a:xfrm>
            <a:off x="1116013" y="188913"/>
            <a:ext cx="7200900" cy="1223962"/>
          </a:xfrm>
        </p:spPr>
        <p:txBody>
          <a:bodyPr/>
          <a:lstStyle/>
          <a:p>
            <a:pPr algn="ctr"/>
            <a:r>
              <a:rPr lang="pt-BR" altLang="pt-BR" sz="2400" b="1" smtClean="0"/>
              <a:t>A INTERPRETAÇÃO DE BIOT, SAVART E LAPLACE PARA O EXPERIMENTO DE ØRSTED</a:t>
            </a:r>
            <a:br>
              <a:rPr lang="pt-BR" altLang="pt-BR" sz="2400" b="1" smtClean="0"/>
            </a:br>
            <a:r>
              <a:rPr lang="pt-BR" altLang="pt-BR" sz="2400" b="1" smtClean="0"/>
              <a:t>(Comentário de 1824)</a:t>
            </a:r>
          </a:p>
        </p:txBody>
      </p:sp>
      <p:sp>
        <p:nvSpPr>
          <p:cNvPr id="79876" name="Text Box 5"/>
          <p:cNvSpPr txBox="1">
            <a:spLocks noChangeArrowheads="1"/>
          </p:cNvSpPr>
          <p:nvPr/>
        </p:nvSpPr>
        <p:spPr bwMode="auto">
          <a:xfrm>
            <a:off x="107950" y="1765300"/>
            <a:ext cx="88566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“Ao dividir, em pensamento, todo o comprimento do fio em uma infinidade de pedaços de um comprimento muito pequeno, vê-se que cada um deles deve agir sobre a agulha de uma forma diferente, de acordo com a distância e com a direção segundo a qual sua ação é exercida.</a:t>
            </a:r>
          </a:p>
        </p:txBody>
      </p:sp>
      <p:sp>
        <p:nvSpPr>
          <p:cNvPr id="79877" name="Text Box 5"/>
          <p:cNvSpPr txBox="1">
            <a:spLocks noChangeArrowheads="1"/>
          </p:cNvSpPr>
          <p:nvPr/>
        </p:nvSpPr>
        <p:spPr bwMode="auto">
          <a:xfrm>
            <a:off x="107950" y="3860800"/>
            <a:ext cx="88566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Ora, essas </a:t>
            </a:r>
            <a:r>
              <a:rPr lang="pt-BR" altLang="pt-BR" sz="2800" i="1"/>
              <a:t>ações elementares</a:t>
            </a:r>
            <a:r>
              <a:rPr lang="pt-BR" altLang="pt-BR" sz="2800"/>
              <a:t> são precisamente o resultado simples que é sobretudo importante conhecer, pois a </a:t>
            </a:r>
            <a:r>
              <a:rPr lang="pt-BR" altLang="pt-BR" sz="2800" i="1"/>
              <a:t>ação total</a:t>
            </a:r>
            <a:r>
              <a:rPr lang="pt-BR" altLang="pt-BR" sz="2800"/>
              <a:t> exercida pelo fio é apenas a soma aritmética de seus efeitos.</a:t>
            </a:r>
          </a:p>
        </p:txBody>
      </p:sp>
      <p:sp>
        <p:nvSpPr>
          <p:cNvPr id="79878" name="Text Box 5"/>
          <p:cNvSpPr txBox="1">
            <a:spLocks noChangeArrowheads="1"/>
          </p:cNvSpPr>
          <p:nvPr/>
        </p:nvSpPr>
        <p:spPr bwMode="auto">
          <a:xfrm>
            <a:off x="107950" y="5516563"/>
            <a:ext cx="88566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Mas basta o cálculo para ir dessa resultante à ação simples: é o que fez o Sr. Laplace.” [</a:t>
            </a:r>
            <a:r>
              <a:rPr lang="pt-BR" altLang="pt-BR" sz="2800" i="1"/>
              <a:t>cont.</a:t>
            </a:r>
            <a:r>
              <a:rPr lang="pt-BR" altLang="pt-BR" sz="2800"/>
              <a:t>]</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628036E8-65F7-4F72-AC2B-EF2CB6448862}" type="slidenum">
              <a:rPr lang="pt-BR" altLang="pt-BR" sz="1400" smtClean="0">
                <a:solidFill>
                  <a:schemeClr val="bg1"/>
                </a:solidFill>
              </a:rPr>
              <a:pPr>
                <a:spcBef>
                  <a:spcPct val="0"/>
                </a:spcBef>
                <a:buSzTx/>
                <a:buFontTx/>
                <a:buNone/>
              </a:pPr>
              <a:t>47</a:t>
            </a:fld>
            <a:endParaRPr lang="pt-BR" altLang="pt-BR" sz="1400" smtClean="0">
              <a:solidFill>
                <a:schemeClr val="bg1"/>
              </a:solidFill>
            </a:endParaRPr>
          </a:p>
        </p:txBody>
      </p:sp>
      <p:sp>
        <p:nvSpPr>
          <p:cNvPr id="81923" name="Rectangle 2" descr="Large confetti"/>
          <p:cNvSpPr>
            <a:spLocks noGrp="1" noChangeArrowheads="1"/>
          </p:cNvSpPr>
          <p:nvPr>
            <p:ph type="title"/>
          </p:nvPr>
        </p:nvSpPr>
        <p:spPr>
          <a:xfrm>
            <a:off x="1116013" y="188913"/>
            <a:ext cx="7200900" cy="1223962"/>
          </a:xfrm>
        </p:spPr>
        <p:txBody>
          <a:bodyPr/>
          <a:lstStyle/>
          <a:p>
            <a:pPr algn="ctr"/>
            <a:r>
              <a:rPr lang="pt-BR" altLang="pt-BR" sz="2400" b="1" smtClean="0"/>
              <a:t>A INTERPRETAÇÃO DE BIOT, SAVART E LAPLACE PARA O EXPERIMENTO DE ØRSTED</a:t>
            </a:r>
            <a:br>
              <a:rPr lang="pt-BR" altLang="pt-BR" sz="2400" b="1" smtClean="0"/>
            </a:br>
            <a:r>
              <a:rPr lang="pt-BR" altLang="pt-BR" sz="2400" b="1" smtClean="0"/>
              <a:t>(Comentário de 1824)</a:t>
            </a:r>
          </a:p>
        </p:txBody>
      </p:sp>
      <p:sp>
        <p:nvSpPr>
          <p:cNvPr id="81924" name="Text Box 5"/>
          <p:cNvSpPr txBox="1">
            <a:spLocks noChangeArrowheads="1"/>
          </p:cNvSpPr>
          <p:nvPr/>
        </p:nvSpPr>
        <p:spPr bwMode="auto">
          <a:xfrm>
            <a:off x="107950" y="1828800"/>
            <a:ext cx="889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“Ele deduziu matematicamente, [a partir] de nossas observações, a lei da ação exercida individualmente devido a cada pedaço de fio [ids] sobre cada molécula magnética que é apresentada a ele [p</a:t>
            </a:r>
            <a:r>
              <a:rPr lang="pt-BR" altLang="pt-BR" sz="2800" baseline="-25000"/>
              <a:t>N</a:t>
            </a:r>
            <a:r>
              <a:rPr lang="pt-BR" altLang="pt-BR" sz="2800"/>
              <a:t> ou p</a:t>
            </a:r>
            <a:r>
              <a:rPr lang="pt-BR" altLang="pt-BR" sz="2800" baseline="-25000"/>
              <a:t>S</a:t>
            </a:r>
            <a:r>
              <a:rPr lang="pt-BR" altLang="pt-BR" sz="2800"/>
              <a:t>].</a:t>
            </a:r>
          </a:p>
        </p:txBody>
      </p:sp>
      <p:sp>
        <p:nvSpPr>
          <p:cNvPr id="5" name="Text Box 5"/>
          <p:cNvSpPr txBox="1">
            <a:spLocks noChangeArrowheads="1"/>
          </p:cNvSpPr>
          <p:nvPr/>
        </p:nvSpPr>
        <p:spPr bwMode="auto">
          <a:xfrm>
            <a:off x="107950" y="3484563"/>
            <a:ext cx="889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Esta ação elementar está dirigida, assim como a ação total, perpendicularmente ao plano formado pelo elemento longitudinal do fio e pela distância mais curta entre esse  elemento e a molécula solicitada.</a:t>
            </a:r>
          </a:p>
        </p:txBody>
      </p:sp>
      <p:sp>
        <p:nvSpPr>
          <p:cNvPr id="6" name="Text Box 5"/>
          <p:cNvSpPr txBox="1">
            <a:spLocks noChangeArrowheads="1"/>
          </p:cNvSpPr>
          <p:nvPr/>
        </p:nvSpPr>
        <p:spPr bwMode="auto">
          <a:xfrm>
            <a:off x="107950" y="5157788"/>
            <a:ext cx="88931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Sua intensidade, assim como em outras ações magnéticas, é inversamente proporcional ao quadrado dessa mesma distância.” (Em: ASSIS; CHAIB, 2011, p. 122).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BB7E984-8A0D-4C16-B9F8-6A205DDA2559}" type="slidenum">
              <a:rPr lang="pt-BR" altLang="pt-BR" sz="1400" smtClean="0">
                <a:solidFill>
                  <a:schemeClr val="bg1"/>
                </a:solidFill>
              </a:rPr>
              <a:pPr>
                <a:spcBef>
                  <a:spcPct val="0"/>
                </a:spcBef>
                <a:buSzTx/>
                <a:buFontTx/>
                <a:buNone/>
              </a:pPr>
              <a:t>48</a:t>
            </a:fld>
            <a:endParaRPr lang="pt-BR" altLang="pt-BR" sz="1400" smtClean="0">
              <a:solidFill>
                <a:schemeClr val="bg1"/>
              </a:solidFill>
            </a:endParaRPr>
          </a:p>
        </p:txBody>
      </p:sp>
      <p:sp>
        <p:nvSpPr>
          <p:cNvPr id="83971" name="Rectangle 2" descr="Large confetti"/>
          <p:cNvSpPr>
            <a:spLocks noGrp="1" noChangeArrowheads="1"/>
          </p:cNvSpPr>
          <p:nvPr>
            <p:ph type="title"/>
          </p:nvPr>
        </p:nvSpPr>
        <p:spPr>
          <a:xfrm>
            <a:off x="1042988" y="188913"/>
            <a:ext cx="7489825" cy="1223962"/>
          </a:xfrm>
        </p:spPr>
        <p:txBody>
          <a:bodyPr/>
          <a:lstStyle/>
          <a:p>
            <a:pPr algn="ctr"/>
            <a:r>
              <a:rPr lang="pt-BR" altLang="pt-BR" sz="2400" b="1" smtClean="0"/>
              <a:t>A INTERPRETAÇÃO DE BIOT, SAVART E LAPLACE PARA O EXPERIMENTO DE ØRSTED</a:t>
            </a:r>
            <a:br>
              <a:rPr lang="pt-BR" altLang="pt-BR" sz="2400" b="1" smtClean="0"/>
            </a:br>
            <a:r>
              <a:rPr lang="pt-BR" altLang="pt-BR" sz="2400" b="1" smtClean="0"/>
              <a:t>1821</a:t>
            </a:r>
          </a:p>
        </p:txBody>
      </p:sp>
      <p:sp>
        <p:nvSpPr>
          <p:cNvPr id="83972" name="Rectangle 11"/>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graphicFrame>
        <p:nvGraphicFramePr>
          <p:cNvPr id="88069" name="Object 2"/>
          <p:cNvGraphicFramePr>
            <a:graphicFrameLocks noChangeAspect="1"/>
          </p:cNvGraphicFramePr>
          <p:nvPr/>
        </p:nvGraphicFramePr>
        <p:xfrm>
          <a:off x="827088" y="4149725"/>
          <a:ext cx="2665412" cy="1517650"/>
        </p:xfrm>
        <a:graphic>
          <a:graphicData uri="http://schemas.openxmlformats.org/presentationml/2006/ole">
            <mc:AlternateContent xmlns:mc="http://schemas.openxmlformats.org/markup-compatibility/2006">
              <mc:Choice xmlns:v="urn:schemas-microsoft-com:vml" Requires="v">
                <p:oleObj spid="_x0000_s84001" name="Equação" r:id="rId5" imgW="1104421" imgH="634725" progId="Equation.3">
                  <p:embed/>
                </p:oleObj>
              </mc:Choice>
              <mc:Fallback>
                <p:oleObj name="Equação" r:id="rId5" imgW="1104421" imgH="634725"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149725"/>
                        <a:ext cx="266541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0" name="Text Box 12"/>
          <p:cNvSpPr txBox="1">
            <a:spLocks noChangeArrowheads="1"/>
          </p:cNvSpPr>
          <p:nvPr/>
        </p:nvSpPr>
        <p:spPr bwMode="auto">
          <a:xfrm>
            <a:off x="179388" y="1916113"/>
            <a:ext cx="403225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a:t>
            </a:r>
            <a:r>
              <a:rPr lang="pt-BR" altLang="pt-BR" sz="2600"/>
              <a:t>Matematicamente, tem-se que o módulo da força exercida por um elemento de corrente sobre um polo magnético é dado por:</a:t>
            </a:r>
          </a:p>
        </p:txBody>
      </p:sp>
      <p:pic>
        <p:nvPicPr>
          <p:cNvPr id="8397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2060575"/>
            <a:ext cx="4551363" cy="3776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C540709-EBF3-4F56-AF95-0AB3A1A91478}" type="slidenum">
              <a:rPr lang="pt-BR" altLang="pt-BR" sz="1400" smtClean="0">
                <a:solidFill>
                  <a:schemeClr val="bg1"/>
                </a:solidFill>
              </a:rPr>
              <a:pPr>
                <a:spcBef>
                  <a:spcPct val="0"/>
                </a:spcBef>
                <a:buSzTx/>
                <a:buFontTx/>
                <a:buNone/>
              </a:pPr>
              <a:t>49</a:t>
            </a:fld>
            <a:endParaRPr lang="pt-BR" altLang="pt-BR" sz="1400" smtClean="0">
              <a:solidFill>
                <a:schemeClr val="bg1"/>
              </a:solidFill>
            </a:endParaRPr>
          </a:p>
        </p:txBody>
      </p:sp>
      <p:sp>
        <p:nvSpPr>
          <p:cNvPr id="3" name="Rectangle 2" descr="Large confetti"/>
          <p:cNvSpPr txBox="1">
            <a:spLocks noChangeArrowheads="1"/>
          </p:cNvSpPr>
          <p:nvPr/>
        </p:nvSpPr>
        <p:spPr>
          <a:xfrm>
            <a:off x="971550" y="476250"/>
            <a:ext cx="7202488" cy="504825"/>
          </a:xfrm>
          <a:prstGeom prst="rect">
            <a:avLst/>
          </a:prstGeom>
        </p:spPr>
        <p:txBody>
          <a:bodyPr/>
          <a:lstStyle/>
          <a:p>
            <a:pPr algn="ctr">
              <a:defRPr/>
            </a:pPr>
            <a:r>
              <a:rPr lang="pt-BR" sz="2400" b="1" kern="0" dirty="0">
                <a:solidFill>
                  <a:schemeClr val="tx2"/>
                </a:solidFill>
                <a:latin typeface="+mj-lt"/>
                <a:ea typeface="+mj-ea"/>
                <a:cs typeface="+mj-cs"/>
              </a:rPr>
              <a:t>LEI DE LAPLACE-BIOT-SAVART</a:t>
            </a:r>
          </a:p>
        </p:txBody>
      </p:sp>
      <p:graphicFrame>
        <p:nvGraphicFramePr>
          <p:cNvPr id="90116" name="Object 2"/>
          <p:cNvGraphicFramePr>
            <a:graphicFrameLocks noChangeAspect="1"/>
          </p:cNvGraphicFramePr>
          <p:nvPr/>
        </p:nvGraphicFramePr>
        <p:xfrm>
          <a:off x="555625" y="2852738"/>
          <a:ext cx="3656013" cy="2735262"/>
        </p:xfrm>
        <a:graphic>
          <a:graphicData uri="http://schemas.openxmlformats.org/presentationml/2006/ole">
            <mc:AlternateContent xmlns:mc="http://schemas.openxmlformats.org/markup-compatibility/2006">
              <mc:Choice xmlns:v="urn:schemas-microsoft-com:vml" Requires="v">
                <p:oleObj spid="_x0000_s86049" name="Equação" r:id="rId4" imgW="1549400" imgH="1168400" progId="Equation.3">
                  <p:embed/>
                </p:oleObj>
              </mc:Choice>
              <mc:Fallback>
                <p:oleObj name="Equação" r:id="rId4" imgW="1549400" imgH="1168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5" y="2852738"/>
                        <a:ext cx="36560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7" name="CaixaDeTexto 5"/>
          <p:cNvSpPr txBox="1">
            <a:spLocks noChangeArrowheads="1"/>
          </p:cNvSpPr>
          <p:nvPr/>
        </p:nvSpPr>
        <p:spPr bwMode="auto">
          <a:xfrm>
            <a:off x="86171" y="1844675"/>
            <a:ext cx="89503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dirty="0"/>
              <a:t>     Reinterpretando </a:t>
            </a:r>
            <a:r>
              <a:rPr lang="pt-BR" altLang="pt-BR" sz="2600" dirty="0" smtClean="0"/>
              <a:t>a interação por meio de um campo magnético e utilizando linguagem </a:t>
            </a:r>
            <a:r>
              <a:rPr lang="pt-BR" altLang="pt-BR" sz="2600" dirty="0"/>
              <a:t>vetorial, tem-se: </a:t>
            </a:r>
          </a:p>
        </p:txBody>
      </p:sp>
      <p:pic>
        <p:nvPicPr>
          <p:cNvPr id="860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767508"/>
            <a:ext cx="3909194" cy="33977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Rot="1" noChangeAspect="1" noMove="1" noResize="1" noEditPoints="1" noAdjustHandles="1" noChangeArrowheads="1" noChangeShapeType="1" noTextEdit="1"/>
          </p:cNvSpPr>
          <p:nvPr/>
        </p:nvSpPr>
        <p:spPr bwMode="auto">
          <a:xfrm>
            <a:off x="539552" y="5661248"/>
            <a:ext cx="4752528" cy="492443"/>
          </a:xfrm>
          <a:prstGeom prst="rect">
            <a:avLst/>
          </a:prstGeom>
          <a:blipFill rotWithShape="0">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a:noFill/>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1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F0E2263-A939-4E88-81EE-376282189128}" type="slidenum">
              <a:rPr lang="pt-BR" altLang="pt-BR" sz="1400" smtClean="0">
                <a:solidFill>
                  <a:schemeClr val="bg1"/>
                </a:solidFill>
              </a:rPr>
              <a:pPr>
                <a:spcBef>
                  <a:spcPct val="0"/>
                </a:spcBef>
                <a:buSzTx/>
                <a:buFontTx/>
                <a:buNone/>
              </a:pPr>
              <a:t>5</a:t>
            </a:fld>
            <a:endParaRPr lang="pt-BR" altLang="pt-BR" sz="1400" smtClean="0">
              <a:solidFill>
                <a:schemeClr val="bg1"/>
              </a:solidFill>
            </a:endParaRPr>
          </a:p>
        </p:txBody>
      </p:sp>
      <p:sp>
        <p:nvSpPr>
          <p:cNvPr id="3" name="Rectangle 2" descr="Large confetti"/>
          <p:cNvSpPr txBox="1">
            <a:spLocks noChangeArrowheads="1"/>
          </p:cNvSpPr>
          <p:nvPr/>
        </p:nvSpPr>
        <p:spPr>
          <a:xfrm>
            <a:off x="1331913" y="504825"/>
            <a:ext cx="6840537" cy="476250"/>
          </a:xfrm>
          <a:prstGeom prst="rect">
            <a:avLst/>
          </a:prstGeom>
        </p:spPr>
        <p:txBody>
          <a:bodyPr/>
          <a:lstStyle/>
          <a:p>
            <a:pPr algn="ctr">
              <a:defRPr/>
            </a:pPr>
            <a:r>
              <a:rPr lang="pt-BR" sz="2400" b="1" kern="0" dirty="0">
                <a:solidFill>
                  <a:schemeClr val="tx2"/>
                </a:solidFill>
                <a:latin typeface="+mj-lt"/>
                <a:ea typeface="+mj-ea"/>
                <a:cs typeface="+mj-cs"/>
              </a:rPr>
              <a:t>INTERAÇÕES ENTRE CORPOS </a:t>
            </a:r>
            <a:r>
              <a:rPr lang="pt-BR" sz="2400" b="1" u="sng" kern="0" dirty="0">
                <a:solidFill>
                  <a:schemeClr val="tx2"/>
                </a:solidFill>
                <a:latin typeface="+mj-lt"/>
                <a:ea typeface="+mj-ea"/>
                <a:cs typeface="+mj-cs"/>
              </a:rPr>
              <a:t>EM REPOUSO</a:t>
            </a:r>
          </a:p>
        </p:txBody>
      </p:sp>
      <p:sp>
        <p:nvSpPr>
          <p:cNvPr id="1331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graphicFrame>
        <p:nvGraphicFramePr>
          <p:cNvPr id="11269" name="Object 1"/>
          <p:cNvGraphicFramePr>
            <a:graphicFrameLocks noChangeAspect="1"/>
          </p:cNvGraphicFramePr>
          <p:nvPr>
            <p:extLst>
              <p:ext uri="{D42A27DB-BD31-4B8C-83A1-F6EECF244321}">
                <p14:modId xmlns:p14="http://schemas.microsoft.com/office/powerpoint/2010/main" val="531886325"/>
              </p:ext>
            </p:extLst>
          </p:nvPr>
        </p:nvGraphicFramePr>
        <p:xfrm>
          <a:off x="3298825" y="1773238"/>
          <a:ext cx="5230813" cy="1223962"/>
        </p:xfrm>
        <a:graphic>
          <a:graphicData uri="http://schemas.openxmlformats.org/presentationml/2006/ole">
            <mc:AlternateContent xmlns:mc="http://schemas.openxmlformats.org/markup-compatibility/2006">
              <mc:Choice xmlns:v="urn:schemas-microsoft-com:vml" Requires="v">
                <p:oleObj spid="_x0000_s13398" name="Equação" r:id="rId5" imgW="1854000" imgH="431640" progId="Equation.3">
                  <p:embed/>
                </p:oleObj>
              </mc:Choice>
              <mc:Fallback>
                <p:oleObj name="Equação" r:id="rId5" imgW="1854000" imgH="431640" progId="Equation.3">
                  <p:embed/>
                  <p:pic>
                    <p:nvPicPr>
                      <p:cNvPr id="0" name="Object 1"/>
                      <p:cNvPicPr>
                        <a:picLocks noChangeAspect="1" noChangeArrowheads="1"/>
                      </p:cNvPicPr>
                      <p:nvPr/>
                    </p:nvPicPr>
                    <p:blipFill>
                      <a:blip r:embed="rId6"/>
                      <a:srcRect/>
                      <a:stretch>
                        <a:fillRect/>
                      </a:stretch>
                    </p:blipFill>
                    <p:spPr bwMode="auto">
                      <a:xfrm>
                        <a:off x="3298825" y="1773238"/>
                        <a:ext cx="52308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0" name="Object 3"/>
          <p:cNvGraphicFramePr>
            <a:graphicFrameLocks noChangeAspect="1"/>
          </p:cNvGraphicFramePr>
          <p:nvPr>
            <p:extLst>
              <p:ext uri="{D42A27DB-BD31-4B8C-83A1-F6EECF244321}">
                <p14:modId xmlns:p14="http://schemas.microsoft.com/office/powerpoint/2010/main" val="1953879501"/>
              </p:ext>
            </p:extLst>
          </p:nvPr>
        </p:nvGraphicFramePr>
        <p:xfrm>
          <a:off x="3302000" y="3382963"/>
          <a:ext cx="5651500" cy="1198562"/>
        </p:xfrm>
        <a:graphic>
          <a:graphicData uri="http://schemas.openxmlformats.org/presentationml/2006/ole">
            <mc:AlternateContent xmlns:mc="http://schemas.openxmlformats.org/markup-compatibility/2006">
              <mc:Choice xmlns:v="urn:schemas-microsoft-com:vml" Requires="v">
                <p:oleObj spid="_x0000_s13399" name="Equação" r:id="rId7" imgW="2044440" imgH="431640" progId="Equation.3">
                  <p:embed/>
                </p:oleObj>
              </mc:Choice>
              <mc:Fallback>
                <p:oleObj name="Equação" r:id="rId7" imgW="2044440" imgH="431640" progId="Equation.3">
                  <p:embed/>
                  <p:pic>
                    <p:nvPicPr>
                      <p:cNvPr id="0" name="Object 3"/>
                      <p:cNvPicPr>
                        <a:picLocks noChangeAspect="1" noChangeArrowheads="1"/>
                      </p:cNvPicPr>
                      <p:nvPr/>
                    </p:nvPicPr>
                    <p:blipFill>
                      <a:blip r:embed="rId8"/>
                      <a:srcRect/>
                      <a:stretch>
                        <a:fillRect/>
                      </a:stretch>
                    </p:blipFill>
                    <p:spPr bwMode="auto">
                      <a:xfrm>
                        <a:off x="3302000" y="3382963"/>
                        <a:ext cx="565150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1" name="Object 4"/>
          <p:cNvGraphicFramePr>
            <a:graphicFrameLocks noChangeAspect="1"/>
          </p:cNvGraphicFramePr>
          <p:nvPr>
            <p:extLst>
              <p:ext uri="{D42A27DB-BD31-4B8C-83A1-F6EECF244321}">
                <p14:modId xmlns:p14="http://schemas.microsoft.com/office/powerpoint/2010/main" val="1258011329"/>
              </p:ext>
            </p:extLst>
          </p:nvPr>
        </p:nvGraphicFramePr>
        <p:xfrm>
          <a:off x="3313113" y="4868863"/>
          <a:ext cx="5557837" cy="1157287"/>
        </p:xfrm>
        <a:graphic>
          <a:graphicData uri="http://schemas.openxmlformats.org/presentationml/2006/ole">
            <mc:AlternateContent xmlns:mc="http://schemas.openxmlformats.org/markup-compatibility/2006">
              <mc:Choice xmlns:v="urn:schemas-microsoft-com:vml" Requires="v">
                <p:oleObj spid="_x0000_s13400" name="Equação" r:id="rId9" imgW="2082600" imgH="431640" progId="Equation.3">
                  <p:embed/>
                </p:oleObj>
              </mc:Choice>
              <mc:Fallback>
                <p:oleObj name="Equação" r:id="rId9" imgW="2082600" imgH="431640" progId="Equation.3">
                  <p:embed/>
                  <p:pic>
                    <p:nvPicPr>
                      <p:cNvPr id="0" name="Object 4"/>
                      <p:cNvPicPr>
                        <a:picLocks noChangeAspect="1" noChangeArrowheads="1"/>
                      </p:cNvPicPr>
                      <p:nvPr/>
                    </p:nvPicPr>
                    <p:blipFill>
                      <a:blip r:embed="rId10"/>
                      <a:srcRect/>
                      <a:stretch>
                        <a:fillRect/>
                      </a:stretch>
                    </p:blipFill>
                    <p:spPr bwMode="auto">
                      <a:xfrm>
                        <a:off x="3313113" y="4868863"/>
                        <a:ext cx="5557837"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72" name="CaixaDeTexto 7"/>
          <p:cNvSpPr txBox="1">
            <a:spLocks noChangeArrowheads="1"/>
          </p:cNvSpPr>
          <p:nvPr/>
        </p:nvSpPr>
        <p:spPr bwMode="auto">
          <a:xfrm>
            <a:off x="35496" y="1844675"/>
            <a:ext cx="3095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000" b="1" dirty="0"/>
              <a:t>FORÇA GRAVITACIONAL DE NEWTON</a:t>
            </a:r>
          </a:p>
          <a:p>
            <a:pPr algn="ctr" eaLnBrk="1" hangingPunct="1">
              <a:spcBef>
                <a:spcPct val="0"/>
              </a:spcBef>
              <a:buSzTx/>
              <a:buFontTx/>
              <a:buNone/>
            </a:pPr>
            <a:r>
              <a:rPr lang="pt-BR" altLang="pt-BR" sz="2000" b="1" dirty="0">
                <a:solidFill>
                  <a:srgbClr val="FF0000"/>
                </a:solidFill>
              </a:rPr>
              <a:t>1687</a:t>
            </a:r>
          </a:p>
        </p:txBody>
      </p:sp>
      <p:sp>
        <p:nvSpPr>
          <p:cNvPr id="11273" name="CaixaDeTexto 8"/>
          <p:cNvSpPr txBox="1">
            <a:spLocks noChangeArrowheads="1"/>
          </p:cNvSpPr>
          <p:nvPr/>
        </p:nvSpPr>
        <p:spPr bwMode="auto">
          <a:xfrm>
            <a:off x="35496" y="3429000"/>
            <a:ext cx="30956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000" b="1" dirty="0"/>
              <a:t>FORÇA ELETROSTÁTICA DE COULOMB</a:t>
            </a:r>
          </a:p>
          <a:p>
            <a:pPr algn="ctr" eaLnBrk="1" hangingPunct="1">
              <a:spcBef>
                <a:spcPct val="0"/>
              </a:spcBef>
              <a:buSzTx/>
              <a:buFontTx/>
              <a:buNone/>
            </a:pPr>
            <a:r>
              <a:rPr lang="pt-BR" altLang="pt-BR" sz="2000" b="1" dirty="0">
                <a:solidFill>
                  <a:srgbClr val="FF0000"/>
                </a:solidFill>
              </a:rPr>
              <a:t>1785</a:t>
            </a:r>
          </a:p>
        </p:txBody>
      </p:sp>
      <p:sp>
        <p:nvSpPr>
          <p:cNvPr id="11274" name="CaixaDeTexto 9"/>
          <p:cNvSpPr txBox="1">
            <a:spLocks noChangeArrowheads="1"/>
          </p:cNvSpPr>
          <p:nvPr/>
        </p:nvSpPr>
        <p:spPr bwMode="auto">
          <a:xfrm>
            <a:off x="66675" y="4912702"/>
            <a:ext cx="3095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000" b="1" dirty="0"/>
              <a:t>FORÇA MAGNETOSTÁTICA DE COULOMB</a:t>
            </a:r>
          </a:p>
          <a:p>
            <a:pPr algn="ctr" eaLnBrk="1" hangingPunct="1">
              <a:spcBef>
                <a:spcPct val="0"/>
              </a:spcBef>
              <a:buSzTx/>
              <a:buFontTx/>
              <a:buNone/>
            </a:pPr>
            <a:r>
              <a:rPr lang="pt-BR" altLang="pt-BR" sz="2000" b="1" dirty="0">
                <a:solidFill>
                  <a:srgbClr val="FF0000"/>
                </a:solidFill>
              </a:rPr>
              <a:t>1785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1273" grpId="0"/>
      <p:bldP spid="1127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77846C04-147D-47B0-B972-F553A777822C}" type="slidenum">
              <a:rPr lang="pt-BR" altLang="pt-BR" sz="1400" smtClean="0">
                <a:solidFill>
                  <a:schemeClr val="bg1"/>
                </a:solidFill>
              </a:rPr>
              <a:pPr>
                <a:spcBef>
                  <a:spcPct val="0"/>
                </a:spcBef>
                <a:buSzTx/>
                <a:buFontTx/>
                <a:buNone/>
              </a:pPr>
              <a:t>50</a:t>
            </a:fld>
            <a:endParaRPr lang="pt-BR" altLang="pt-BR" sz="1400" smtClean="0">
              <a:solidFill>
                <a:schemeClr val="bg1"/>
              </a:solidFill>
            </a:endParaRPr>
          </a:p>
        </p:txBody>
      </p:sp>
      <p:sp>
        <p:nvSpPr>
          <p:cNvPr id="2" name="CaixaDeTexto 1"/>
          <p:cNvSpPr txBox="1">
            <a:spLocks noChangeArrowheads="1"/>
          </p:cNvSpPr>
          <p:nvPr/>
        </p:nvSpPr>
        <p:spPr bwMode="auto">
          <a:xfrm>
            <a:off x="1187450" y="3213100"/>
            <a:ext cx="6553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6000"/>
              <a:t>ATÉ A PRÓXIMA!</a:t>
            </a:r>
          </a:p>
        </p:txBody>
      </p:sp>
    </p:spTree>
    <p:extLst>
      <p:ext uri="{BB962C8B-B14F-4D97-AF65-F5344CB8AC3E}">
        <p14:creationId xmlns:p14="http://schemas.microsoft.com/office/powerpoint/2010/main" val="40931480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E9F3D3A-D938-40B9-95E2-330153715A75}" type="slidenum">
              <a:rPr lang="pt-BR" altLang="pt-BR" sz="1400" smtClean="0">
                <a:solidFill>
                  <a:schemeClr val="bg1"/>
                </a:solidFill>
              </a:rPr>
              <a:pPr>
                <a:spcBef>
                  <a:spcPct val="0"/>
                </a:spcBef>
                <a:buSzTx/>
                <a:buFontTx/>
                <a:buNone/>
              </a:pPr>
              <a:t>6</a:t>
            </a:fld>
            <a:endParaRPr lang="pt-BR" altLang="pt-BR" sz="1400" smtClean="0">
              <a:solidFill>
                <a:schemeClr val="bg1"/>
              </a:solidFill>
            </a:endParaRPr>
          </a:p>
        </p:txBody>
      </p:sp>
      <p:sp>
        <p:nvSpPr>
          <p:cNvPr id="15363" name="Retângulo 2"/>
          <p:cNvSpPr>
            <a:spLocks noChangeArrowheads="1"/>
          </p:cNvSpPr>
          <p:nvPr/>
        </p:nvSpPr>
        <p:spPr bwMode="auto">
          <a:xfrm>
            <a:off x="1260475" y="447675"/>
            <a:ext cx="695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O LEGADO NEWTONIANO</a:t>
            </a:r>
          </a:p>
        </p:txBody>
      </p:sp>
      <p:sp>
        <p:nvSpPr>
          <p:cNvPr id="55300" name="CaixaDeTexto 3"/>
          <p:cNvSpPr txBox="1">
            <a:spLocks noChangeArrowheads="1"/>
          </p:cNvSpPr>
          <p:nvPr/>
        </p:nvSpPr>
        <p:spPr bwMode="auto">
          <a:xfrm>
            <a:off x="107950" y="1773238"/>
            <a:ext cx="892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 </a:t>
            </a:r>
            <a:r>
              <a:rPr lang="pt-BR" altLang="pt-BR" sz="2800" b="1" i="1"/>
              <a:t>Principia</a:t>
            </a:r>
            <a:r>
              <a:rPr lang="pt-BR" altLang="pt-BR" sz="2800"/>
              <a:t>, por seu caráter matemático e dedutivo, havia deixado questões que permitiram o surgimento de um vasto campo de pesquisa teórica restrito à Mecânica.</a:t>
            </a:r>
          </a:p>
        </p:txBody>
      </p:sp>
      <p:sp>
        <p:nvSpPr>
          <p:cNvPr id="5" name="CaixaDeTexto 3"/>
          <p:cNvSpPr txBox="1">
            <a:spLocks noChangeArrowheads="1"/>
          </p:cNvSpPr>
          <p:nvPr/>
        </p:nvSpPr>
        <p:spPr bwMode="auto">
          <a:xfrm>
            <a:off x="107950" y="2997200"/>
            <a:ext cx="8928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Na França, essa herança foi chamada de </a:t>
            </a:r>
            <a:r>
              <a:rPr lang="pt-BR" altLang="pt-BR" sz="2800" i="1"/>
              <a:t>Physique Général</a:t>
            </a:r>
            <a:r>
              <a:rPr lang="pt-BR" altLang="pt-BR" sz="2800"/>
              <a:t>e.</a:t>
            </a:r>
          </a:p>
        </p:txBody>
      </p:sp>
      <p:sp>
        <p:nvSpPr>
          <p:cNvPr id="6" name="CaixaDeTexto 3"/>
          <p:cNvSpPr txBox="1">
            <a:spLocks noChangeArrowheads="1"/>
          </p:cNvSpPr>
          <p:nvPr/>
        </p:nvSpPr>
        <p:spPr bwMode="auto">
          <a:xfrm>
            <a:off x="107950" y="3860800"/>
            <a:ext cx="8928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No </a:t>
            </a:r>
            <a:r>
              <a:rPr lang="pt-BR" altLang="pt-BR" sz="2800" b="1" i="1"/>
              <a:t>Óptica</a:t>
            </a:r>
            <a:r>
              <a:rPr lang="pt-BR" altLang="pt-BR" sz="2800"/>
              <a:t>, Newton partia de uma proposta diferente, com ênfase no empirismo e na indução.</a:t>
            </a:r>
          </a:p>
        </p:txBody>
      </p:sp>
      <p:sp>
        <p:nvSpPr>
          <p:cNvPr id="7" name="CaixaDeTexto 3"/>
          <p:cNvSpPr txBox="1">
            <a:spLocks noChangeArrowheads="1"/>
          </p:cNvSpPr>
          <p:nvPr/>
        </p:nvSpPr>
        <p:spPr bwMode="auto">
          <a:xfrm>
            <a:off x="107950" y="4710113"/>
            <a:ext cx="89281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Essa vertente acabou gerando uma tradição investigativa de cunho experimental, denominada </a:t>
            </a:r>
            <a:r>
              <a:rPr lang="pt-BR" altLang="pt-BR" sz="2800" i="1"/>
              <a:t>Physique Particulière</a:t>
            </a:r>
            <a:r>
              <a:rPr lang="pt-BR" altLang="pt-BR" sz="2800"/>
              <a:t>, que envolvia diversas áreas além da óptica, como a acústica, a eletricidade, o magnetismo e os fenômenos térmicos.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07B9C48-E36B-4609-96BD-EFBF2D271A47}" type="slidenum">
              <a:rPr lang="pt-BR" altLang="pt-BR" sz="1400" smtClean="0">
                <a:solidFill>
                  <a:schemeClr val="bg1"/>
                </a:solidFill>
              </a:rPr>
              <a:pPr>
                <a:spcBef>
                  <a:spcPct val="0"/>
                </a:spcBef>
                <a:buSzTx/>
                <a:buFontTx/>
                <a:buNone/>
              </a:pPr>
              <a:t>7</a:t>
            </a:fld>
            <a:endParaRPr lang="pt-BR" altLang="pt-BR" sz="1400" smtClean="0">
              <a:solidFill>
                <a:schemeClr val="bg1"/>
              </a:solidFill>
            </a:endParaRPr>
          </a:p>
        </p:txBody>
      </p:sp>
      <p:sp>
        <p:nvSpPr>
          <p:cNvPr id="17411" name="Retângulo 2"/>
          <p:cNvSpPr>
            <a:spLocks noChangeArrowheads="1"/>
          </p:cNvSpPr>
          <p:nvPr/>
        </p:nvSpPr>
        <p:spPr bwMode="auto">
          <a:xfrm>
            <a:off x="1260475" y="139700"/>
            <a:ext cx="69564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FÍSICA GERAL</a:t>
            </a:r>
          </a:p>
          <a:p>
            <a:pPr algn="ctr" eaLnBrk="1" hangingPunct="1">
              <a:spcBef>
                <a:spcPct val="0"/>
              </a:spcBef>
              <a:buSzTx/>
              <a:buFontTx/>
              <a:buNone/>
            </a:pPr>
            <a:r>
              <a:rPr lang="pt-BR" altLang="pt-BR" sz="2400" b="1"/>
              <a:t>VERSUS</a:t>
            </a:r>
          </a:p>
          <a:p>
            <a:pPr algn="ctr" eaLnBrk="1" hangingPunct="1">
              <a:spcBef>
                <a:spcPct val="0"/>
              </a:spcBef>
              <a:buSzTx/>
              <a:buFontTx/>
              <a:buNone/>
            </a:pPr>
            <a:r>
              <a:rPr lang="pt-BR" altLang="pt-BR" sz="2400" b="1"/>
              <a:t>FÍSICA PARTICULAR</a:t>
            </a:r>
          </a:p>
        </p:txBody>
      </p:sp>
      <p:sp>
        <p:nvSpPr>
          <p:cNvPr id="91140" name="CaixaDeTexto 3"/>
          <p:cNvSpPr txBox="1">
            <a:spLocks noChangeArrowheads="1"/>
          </p:cNvSpPr>
          <p:nvPr/>
        </p:nvSpPr>
        <p:spPr bwMode="auto">
          <a:xfrm>
            <a:off x="179388" y="1773238"/>
            <a:ext cx="8785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 partir dos trabalhos de Newton, duas correntes de pesquisa em física se desenvolveram na França.</a:t>
            </a:r>
          </a:p>
        </p:txBody>
      </p:sp>
      <p:sp>
        <p:nvSpPr>
          <p:cNvPr id="5" name="CaixaDeTexto 3"/>
          <p:cNvSpPr txBox="1">
            <a:spLocks noChangeArrowheads="1"/>
          </p:cNvSpPr>
          <p:nvPr/>
        </p:nvSpPr>
        <p:spPr bwMode="auto">
          <a:xfrm>
            <a:off x="179388" y="2636838"/>
            <a:ext cx="87852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 </a:t>
            </a:r>
            <a:r>
              <a:rPr lang="pt-BR" altLang="pt-BR" sz="2800" i="1"/>
              <a:t>Física Geral</a:t>
            </a:r>
            <a:r>
              <a:rPr lang="pt-BR" altLang="pt-BR" sz="2800"/>
              <a:t> compreendia o estudo das propriedades universais dos corpos, como a extensão, a inércia, o peso, a impenetrabilidade etc., empregando-se um modelo matemático, abstrato e euclidiano.</a:t>
            </a:r>
          </a:p>
        </p:txBody>
      </p:sp>
      <p:sp>
        <p:nvSpPr>
          <p:cNvPr id="6" name="CaixaDeTexto 3"/>
          <p:cNvSpPr txBox="1">
            <a:spLocks noChangeArrowheads="1"/>
          </p:cNvSpPr>
          <p:nvPr/>
        </p:nvSpPr>
        <p:spPr bwMode="auto">
          <a:xfrm>
            <a:off x="179388" y="4354513"/>
            <a:ext cx="8785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 </a:t>
            </a:r>
            <a:r>
              <a:rPr lang="pt-BR" altLang="pt-BR" sz="2800" i="1"/>
              <a:t>Física Particular</a:t>
            </a:r>
            <a:r>
              <a:rPr lang="pt-BR" altLang="pt-BR" sz="2800"/>
              <a:t> abordava o estudo das propriedades particulares dos corpos, como a elasticidade,  a afinidade química,  a capacidade calorífica, a disposição  a ser magnetizado, eletrizado etc., adotando-se uma abordagem empírica, qualitativa e especulativa.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877F65A-81BE-4078-9569-F1BC7A19C7C3}" type="slidenum">
              <a:rPr lang="pt-BR" altLang="pt-BR" sz="1400" smtClean="0">
                <a:solidFill>
                  <a:schemeClr val="bg1"/>
                </a:solidFill>
              </a:rPr>
              <a:pPr>
                <a:spcBef>
                  <a:spcPct val="0"/>
                </a:spcBef>
                <a:buSzTx/>
                <a:buFontTx/>
                <a:buNone/>
              </a:pPr>
              <a:t>8</a:t>
            </a:fld>
            <a:endParaRPr lang="pt-BR" altLang="pt-BR" sz="1400" smtClean="0">
              <a:solidFill>
                <a:schemeClr val="bg1"/>
              </a:solidFill>
            </a:endParaRPr>
          </a:p>
        </p:txBody>
      </p:sp>
      <p:sp>
        <p:nvSpPr>
          <p:cNvPr id="19459" name="Retângulo 2"/>
          <p:cNvSpPr>
            <a:spLocks noChangeArrowheads="1"/>
          </p:cNvSpPr>
          <p:nvPr/>
        </p:nvSpPr>
        <p:spPr bwMode="auto">
          <a:xfrm>
            <a:off x="1258888" y="333375"/>
            <a:ext cx="705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CARÁTER QUALITATIVO E ESPECULATIVO DA FÍSICA PARTICULAR DO SÉCULO 18 </a:t>
            </a:r>
          </a:p>
        </p:txBody>
      </p:sp>
      <p:sp>
        <p:nvSpPr>
          <p:cNvPr id="93188" name="CaixaDeTexto 3"/>
          <p:cNvSpPr txBox="1">
            <a:spLocks noChangeArrowheads="1"/>
          </p:cNvSpPr>
          <p:nvPr/>
        </p:nvSpPr>
        <p:spPr bwMode="auto">
          <a:xfrm>
            <a:off x="179388" y="2547938"/>
            <a:ext cx="87137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Proliferação de fluidos imponderáveis, tais como os fluidos elétricos, os fluidos magnéticos, o calórico, o flogístico, entre outros.</a:t>
            </a:r>
          </a:p>
        </p:txBody>
      </p:sp>
      <p:sp>
        <p:nvSpPr>
          <p:cNvPr id="5" name="CaixaDeTexto 3"/>
          <p:cNvSpPr txBox="1">
            <a:spLocks noChangeArrowheads="1"/>
          </p:cNvSpPr>
          <p:nvPr/>
        </p:nvSpPr>
        <p:spPr bwMode="auto">
          <a:xfrm>
            <a:off x="179388" y="3987800"/>
            <a:ext cx="87137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Excesso de hipóteses </a:t>
            </a:r>
            <a:r>
              <a:rPr lang="pt-BR" altLang="pt-BR" sz="2800" i="1"/>
              <a:t>ad hoc, </a:t>
            </a:r>
            <a:r>
              <a:rPr lang="pt-BR" altLang="pt-BR" sz="2800"/>
              <a:t>ou seja, hipóteses sugeridas a uma teoria para explicar anomalias não previstas, e assim, salvá-la de ser falseada.</a:t>
            </a:r>
          </a:p>
        </p:txBody>
      </p:sp>
      <p:sp>
        <p:nvSpPr>
          <p:cNvPr id="6" name="CaixaDeTexto 3"/>
          <p:cNvSpPr txBox="1">
            <a:spLocks noChangeArrowheads="1"/>
          </p:cNvSpPr>
          <p:nvPr/>
        </p:nvSpPr>
        <p:spPr bwMode="auto">
          <a:xfrm>
            <a:off x="177800" y="1897063"/>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Char char="•"/>
            </a:pPr>
            <a:r>
              <a:rPr lang="pt-BR" altLang="pt-BR" sz="2800"/>
              <a:t> Ausência de quantificação e de matematização.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522A611-CA78-44D5-98D7-58D0008C70D6}" type="slidenum">
              <a:rPr lang="pt-BR" altLang="pt-BR" sz="1400" smtClean="0">
                <a:solidFill>
                  <a:schemeClr val="bg1"/>
                </a:solidFill>
              </a:rPr>
              <a:pPr>
                <a:spcBef>
                  <a:spcPct val="0"/>
                </a:spcBef>
                <a:buSzTx/>
                <a:buFontTx/>
                <a:buNone/>
              </a:pPr>
              <a:t>9</a:t>
            </a:fld>
            <a:endParaRPr lang="pt-BR" altLang="pt-BR" sz="1400" smtClean="0">
              <a:solidFill>
                <a:schemeClr val="bg1"/>
              </a:solidFill>
            </a:endParaRPr>
          </a:p>
        </p:txBody>
      </p:sp>
      <p:sp>
        <p:nvSpPr>
          <p:cNvPr id="21507" name="Retângulo 2"/>
          <p:cNvSpPr>
            <a:spLocks noChangeArrowheads="1"/>
          </p:cNvSpPr>
          <p:nvPr/>
        </p:nvSpPr>
        <p:spPr bwMode="auto">
          <a:xfrm>
            <a:off x="1260475" y="519113"/>
            <a:ext cx="6956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O PROGRAMA DE PESQUISA LAPLACIANO</a:t>
            </a:r>
          </a:p>
        </p:txBody>
      </p:sp>
      <p:sp>
        <p:nvSpPr>
          <p:cNvPr id="56324" name="CaixaDeTexto 3"/>
          <p:cNvSpPr txBox="1">
            <a:spLocks noChangeArrowheads="1"/>
          </p:cNvSpPr>
          <p:nvPr/>
        </p:nvSpPr>
        <p:spPr bwMode="auto">
          <a:xfrm>
            <a:off x="107950" y="1844675"/>
            <a:ext cx="89281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 Programa de Pesquisa Laplaciano procurou unificar as duas heranças numa só, fazendo com que a ideia de ação entre os corpos, um sucesso no campo da </a:t>
            </a:r>
            <a:r>
              <a:rPr lang="pt-BR" altLang="pt-BR" sz="2800" i="1"/>
              <a:t>Física Geral</a:t>
            </a:r>
            <a:r>
              <a:rPr lang="pt-BR" altLang="pt-BR" sz="2800"/>
              <a:t>, pudesse também explicar os fenômenos da </a:t>
            </a:r>
            <a:r>
              <a:rPr lang="pt-BR" altLang="pt-BR" sz="2800" i="1"/>
              <a:t>Física Particular</a:t>
            </a:r>
            <a:r>
              <a:rPr lang="pt-BR" altLang="pt-BR" sz="2800"/>
              <a:t>, dando a esta última um caráter mais matemático.</a:t>
            </a:r>
          </a:p>
        </p:txBody>
      </p:sp>
      <p:sp>
        <p:nvSpPr>
          <p:cNvPr id="6" name="CaixaDeTexto 3"/>
          <p:cNvSpPr txBox="1">
            <a:spLocks noChangeArrowheads="1"/>
          </p:cNvSpPr>
          <p:nvPr/>
        </p:nvSpPr>
        <p:spPr bwMode="auto">
          <a:xfrm>
            <a:off x="179388" y="3989388"/>
            <a:ext cx="87852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O programa defendido por Pierre-Simon Laplace (1749-1827) consistiu em aplicar a análise matemática para explicar fenômenos como a refração da luz, a capilaridade, a afinidade química, as mudanças de estado, entre outros.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6" grpId="0"/>
    </p:bldLst>
  </p:timing>
</p:sld>
</file>

<file path=ppt/theme/theme1.xml><?xml version="1.0" encoding="utf-8"?>
<a:theme xmlns:a="http://schemas.openxmlformats.org/drawingml/2006/main" name="Papel de arroz">
  <a:themeElements>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Papel de arroz">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apel de arroz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Papel de arroz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apel de arroz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Papel de arroz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Geométrico</Template>
  <TotalTime>37029</TotalTime>
  <Words>6471</Words>
  <Application>Microsoft Office PowerPoint</Application>
  <PresentationFormat>Apresentação na tela (4:3)</PresentationFormat>
  <Paragraphs>375</Paragraphs>
  <Slides>50</Slides>
  <Notes>35</Notes>
  <HiddenSlides>0</HiddenSlides>
  <MMClips>2</MMClips>
  <ScaleCrop>false</ScaleCrop>
  <HeadingPairs>
    <vt:vector size="6" baseType="variant">
      <vt:variant>
        <vt:lpstr>Tema</vt:lpstr>
      </vt:variant>
      <vt:variant>
        <vt:i4>1</vt:i4>
      </vt:variant>
      <vt:variant>
        <vt:lpstr>Servidores OLE incorporados</vt:lpstr>
      </vt:variant>
      <vt:variant>
        <vt:i4>2</vt:i4>
      </vt:variant>
      <vt:variant>
        <vt:lpstr>Títulos de slides</vt:lpstr>
      </vt:variant>
      <vt:variant>
        <vt:i4>50</vt:i4>
      </vt:variant>
    </vt:vector>
  </HeadingPairs>
  <TitlesOfParts>
    <vt:vector size="53" baseType="lpstr">
      <vt:lpstr>Papel de arroz</vt:lpstr>
      <vt:lpstr>CDraw5</vt:lpstr>
      <vt:lpstr>Equação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KANT E AS  FORÇAS FUNDAMENTAIS 1786</vt:lpstr>
      <vt:lpstr>A ESCOLA FILOSÓFICA ALEMÃ NATURPHILOSOPHIE</vt:lpstr>
      <vt:lpstr>Apresentação do PowerPoint</vt:lpstr>
      <vt:lpstr>Apresentação do PowerPoint</vt:lpstr>
      <vt:lpstr>SEMELHANÇAS ENTRE OS FLUIDOS ELÉTRICOS E MAGNÉTICOS</vt:lpstr>
      <vt:lpstr>ANALOGIA ENTRE PILHA VOLTAICA E ÍMÃ </vt:lpstr>
      <vt:lpstr>A CRENÇA DE ØRSTED NA UNIDADE DAS “FORÇAS” (1812)</vt:lpstr>
      <vt:lpstr>A CONCEPÇÃO DE CORRENTE ELÉTRICA ØRSTEDIANA</vt:lpstr>
      <vt:lpstr>Apresentação do PowerPoint</vt:lpstr>
      <vt:lpstr>Apresentação do PowerPoint</vt:lpstr>
      <vt:lpstr>OS EQUÍVOCOS INICIAIS DE ØRSTED</vt:lpstr>
      <vt:lpstr>OS EQUÍVOCOS INICIAIS DE ØRSTED</vt:lpstr>
      <vt:lpstr>A QUESTÃO DA QUEBRA DE SIMETRIA</vt:lpstr>
      <vt:lpstr>Apresentação do PowerPoint</vt:lpstr>
      <vt:lpstr>Apresentação do PowerPoint</vt:lpstr>
      <vt:lpstr>Apresentação do PowerPoint</vt:lpstr>
      <vt:lpstr>Apresentação do PowerPoint</vt:lpstr>
      <vt:lpstr>A INTERPRETAÇÃO DE ØRSTED PARA SUA OBSERVAÇÃO</vt:lpstr>
      <vt:lpstr>Apresentação do PowerPoint</vt:lpstr>
      <vt:lpstr>Apresentação do PowerPoint</vt:lpstr>
      <vt:lpstr>Apresentação do PowerPoint</vt:lpstr>
      <vt:lpstr>Apresentação do PowerPoint</vt:lpstr>
      <vt:lpstr>A QUEBRA DE SIMETRIA</vt:lpstr>
      <vt:lpstr>O DESAFIO DEIXADO À COMUNIDADE CIENTÍFICA</vt:lpstr>
      <vt:lpstr>O DESAFIO DEIXADO À COMUNIDADE CIENTÍFICA</vt:lpstr>
      <vt:lpstr>PROPOSTAS ALTERNATIVAS</vt:lpstr>
      <vt:lpstr>Apresentação do PowerPoint</vt:lpstr>
      <vt:lpstr>Apresentação do PowerPoint</vt:lpstr>
      <vt:lpstr>Apresentação do PowerPoint</vt:lpstr>
      <vt:lpstr>Apresentação do PowerPoint</vt:lpstr>
      <vt:lpstr>A BALANÇA DE OSCILAÇÃO DE BIOT E SAVART 30/10/1820</vt:lpstr>
      <vt:lpstr>Apresentação do PowerPoint</vt:lpstr>
      <vt:lpstr>Apresentação do PowerPoint</vt:lpstr>
      <vt:lpstr>A INTERPRETAÇÃO DE BIOT, SAVART E LAPLACE PARA O EXPERIMENTO DE ØRSTED (Comentário de 1824)</vt:lpstr>
      <vt:lpstr>A INTERPRETAÇÃO DE BIOT, SAVART E LAPLACE PARA O EXPERIMENTO DE ØRSTED (Comentário de 1824)</vt:lpstr>
      <vt:lpstr>A INTERPRETAÇÃO DE BIOT, SAVART E LAPLACE PARA O EXPERIMENTO DE ØRSTED 1821</vt:lpstr>
      <vt:lpstr>Apresentação do PowerPoint</vt:lpstr>
      <vt:lpstr>Apresentação do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uso pessoal</dc:creator>
  <cp:lastModifiedBy>Daniel Gardelli</cp:lastModifiedBy>
  <cp:revision>469</cp:revision>
  <dcterms:created xsi:type="dcterms:W3CDTF">2004-05-20T16:07:03Z</dcterms:created>
  <dcterms:modified xsi:type="dcterms:W3CDTF">2017-07-24T11:41:43Z</dcterms:modified>
</cp:coreProperties>
</file>