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sldIdLst>
    <p:sldId id="519" r:id="rId2"/>
    <p:sldId id="484" r:id="rId3"/>
    <p:sldId id="478" r:id="rId4"/>
    <p:sldId id="468" r:id="rId5"/>
    <p:sldId id="451" r:id="rId6"/>
    <p:sldId id="513" r:id="rId7"/>
    <p:sldId id="469" r:id="rId8"/>
    <p:sldId id="514" r:id="rId9"/>
    <p:sldId id="553" r:id="rId10"/>
    <p:sldId id="554" r:id="rId11"/>
    <p:sldId id="552" r:id="rId12"/>
    <p:sldId id="452" r:id="rId13"/>
    <p:sldId id="515" r:id="rId14"/>
    <p:sldId id="457" r:id="rId15"/>
    <p:sldId id="501" r:id="rId16"/>
    <p:sldId id="502" r:id="rId17"/>
    <p:sldId id="503" r:id="rId18"/>
    <p:sldId id="517" r:id="rId19"/>
    <p:sldId id="550" r:id="rId20"/>
    <p:sldId id="551" r:id="rId21"/>
    <p:sldId id="542" r:id="rId22"/>
    <p:sldId id="543" r:id="rId23"/>
    <p:sldId id="545" r:id="rId24"/>
    <p:sldId id="504" r:id="rId25"/>
    <p:sldId id="505" r:id="rId26"/>
    <p:sldId id="436" r:id="rId27"/>
    <p:sldId id="506" r:id="rId28"/>
    <p:sldId id="548" r:id="rId29"/>
    <p:sldId id="549" r:id="rId30"/>
    <p:sldId id="507" r:id="rId31"/>
    <p:sldId id="479" r:id="rId32"/>
    <p:sldId id="509" r:id="rId33"/>
    <p:sldId id="481" r:id="rId34"/>
    <p:sldId id="427" r:id="rId35"/>
    <p:sldId id="558" r:id="rId36"/>
    <p:sldId id="508" r:id="rId37"/>
    <p:sldId id="434" r:id="rId38"/>
    <p:sldId id="516" r:id="rId39"/>
    <p:sldId id="555" r:id="rId40"/>
    <p:sldId id="556" r:id="rId41"/>
    <p:sldId id="439" r:id="rId42"/>
    <p:sldId id="510" r:id="rId43"/>
    <p:sldId id="557" r:id="rId44"/>
  </p:sldIdLst>
  <p:sldSz cx="9144000" cy="6858000" type="screen4x3"/>
  <p:notesSz cx="6858000" cy="9144000"/>
  <p:defaultTextStyle>
    <a:defPPr>
      <a:defRPr lang="pt-B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70B05"/>
    <a:srgbClr val="4B0801"/>
    <a:srgbClr val="3F6AD7"/>
    <a:srgbClr val="32D3E4"/>
    <a:srgbClr val="ED2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1358" autoAdjust="0"/>
  </p:normalViewPr>
  <p:slideViewPr>
    <p:cSldViewPr>
      <p:cViewPr varScale="1">
        <p:scale>
          <a:sx n="67" d="100"/>
          <a:sy n="67" d="100"/>
        </p:scale>
        <p:origin x="-1428" y="-96"/>
      </p:cViewPr>
      <p:guideLst>
        <p:guide orient="horz" pos="2160"/>
        <p:guide pos="2880"/>
      </p:guideLst>
    </p:cSldViewPr>
  </p:slideViewPr>
  <p:outlineViewPr>
    <p:cViewPr>
      <p:scale>
        <a:sx n="33" d="100"/>
        <a:sy n="33" d="100"/>
      </p:scale>
      <p:origin x="0" y="-16794"/>
    </p:cViewPr>
    <p:sldLst>
      <p:sld r:id="rId1" collapse="1"/>
    </p:sldLst>
  </p:outlineViewPr>
  <p:notesTextViewPr>
    <p:cViewPr>
      <p:scale>
        <a:sx n="100" d="100"/>
        <a:sy n="100" d="100"/>
      </p:scale>
      <p:origin x="0" y="0"/>
    </p:cViewPr>
  </p:notesTextViewPr>
  <p:sorterViewPr>
    <p:cViewPr>
      <p:scale>
        <a:sx n="66" d="100"/>
        <a:sy n="66" d="100"/>
      </p:scale>
      <p:origin x="0" y="-1944"/>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B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98308D-F7D8-4E3C-AC94-EBF770D21040}" type="slidenum">
              <a:rPr lang="pt-BR" altLang="pt-BR"/>
              <a:pPr>
                <a:defRPr/>
              </a:pPr>
              <a:t>‹nº›</a:t>
            </a:fld>
            <a:endParaRPr lang="pt-BR" altLang="pt-BR"/>
          </a:p>
        </p:txBody>
      </p:sp>
    </p:spTree>
    <p:extLst>
      <p:ext uri="{BB962C8B-B14F-4D97-AF65-F5344CB8AC3E}">
        <p14:creationId xmlns:p14="http://schemas.microsoft.com/office/powerpoint/2010/main" val="241835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a:ln/>
        </p:spPr>
      </p:sp>
      <p:sp>
        <p:nvSpPr>
          <p:cNvPr id="512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pt-BR" altLang="pt-BR" smtClean="0"/>
              <a:t> Referência da citação: MORENO, Marcio Q. Principia Mathematica – 300 anos. </a:t>
            </a:r>
            <a:r>
              <a:rPr lang="pt-BR" altLang="pt-BR" i="1" smtClean="0"/>
              <a:t>Ciência Hoje</a:t>
            </a:r>
            <a:r>
              <a:rPr lang="pt-BR" altLang="pt-BR" smtClean="0"/>
              <a:t>, v. 7, n. 41, p. 58-64, abril de 1988.</a:t>
            </a:r>
          </a:p>
          <a:p>
            <a:pPr algn="just">
              <a:spcBef>
                <a:spcPct val="0"/>
              </a:spcBef>
              <a:buFontTx/>
              <a:buChar char="•"/>
            </a:pPr>
            <a:r>
              <a:rPr lang="pt-BR" altLang="pt-BR" smtClean="0"/>
              <a:t> </a:t>
            </a:r>
            <a:r>
              <a:rPr lang="fr-FR" altLang="pt-BR" smtClean="0"/>
              <a:t>En 1939, le poète Paul Valéry nota dans Mélange :</a:t>
            </a:r>
          </a:p>
          <a:p>
            <a:r>
              <a:rPr lang="fr-FR" altLang="pt-BR" i="1" smtClean="0"/>
              <a:t>« Il fallait être Newton pour apercevoir que la lune tombe, quand tout le monde voit bien qu’elle ne tombe pas. »</a:t>
            </a:r>
            <a:endParaRPr lang="fr-FR" altLang="pt-BR" smtClean="0"/>
          </a:p>
          <a:p>
            <a:pPr algn="just">
              <a:spcBef>
                <a:spcPct val="0"/>
              </a:spcBef>
              <a:buFontTx/>
              <a:buChar char="•"/>
            </a:pPr>
            <a:endParaRPr lang="pt-BR" altLang="pt-BR" smtClean="0"/>
          </a:p>
        </p:txBody>
      </p:sp>
      <p:sp>
        <p:nvSpPr>
          <p:cNvPr id="5120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3538CB-7637-4E5A-8482-717A3D51BC34}" type="slidenum">
              <a:rPr lang="pt-BR" altLang="pt-BR" sz="1200" smtClean="0"/>
              <a:pPr/>
              <a:t>2</a:t>
            </a:fld>
            <a:endParaRPr lang="pt-BR" altLang="pt-BR" sz="1200" smtClean="0"/>
          </a:p>
        </p:txBody>
      </p:sp>
    </p:spTree>
    <p:extLst>
      <p:ext uri="{BB962C8B-B14F-4D97-AF65-F5344CB8AC3E}">
        <p14:creationId xmlns:p14="http://schemas.microsoft.com/office/powerpoint/2010/main" val="2186407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ln/>
        </p:spPr>
      </p:sp>
      <p:sp>
        <p:nvSpPr>
          <p:cNvPr id="798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798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B9E0A3-F9B9-4B5A-98D2-7F93A077F61F}" type="slidenum">
              <a:rPr lang="pt-BR" altLang="pt-BR" sz="1200" smtClean="0"/>
              <a:pPr/>
              <a:t>13</a:t>
            </a:fld>
            <a:endParaRPr lang="pt-BR" altLang="pt-BR" sz="1200" smtClean="0"/>
          </a:p>
        </p:txBody>
      </p:sp>
    </p:spTree>
    <p:extLst>
      <p:ext uri="{BB962C8B-B14F-4D97-AF65-F5344CB8AC3E}">
        <p14:creationId xmlns:p14="http://schemas.microsoft.com/office/powerpoint/2010/main" val="3369638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ln/>
        </p:spPr>
      </p:sp>
      <p:sp>
        <p:nvSpPr>
          <p:cNvPr id="8192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t>Obs.: Uma das grandes revoluções introduzidas por Newton foi a concepção da interação mútua (Princípio da Ação e Reação).</a:t>
            </a:r>
          </a:p>
        </p:txBody>
      </p:sp>
      <p:sp>
        <p:nvSpPr>
          <p:cNvPr id="8192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573915-E1C4-497F-89A1-51D523AB7415}" type="slidenum">
              <a:rPr lang="pt-BR" altLang="pt-BR" sz="1200" smtClean="0"/>
              <a:pPr/>
              <a:t>14</a:t>
            </a:fld>
            <a:endParaRPr lang="pt-BR" altLang="pt-BR" sz="1200" smtClean="0"/>
          </a:p>
        </p:txBody>
      </p:sp>
    </p:spTree>
    <p:extLst>
      <p:ext uri="{BB962C8B-B14F-4D97-AF65-F5344CB8AC3E}">
        <p14:creationId xmlns:p14="http://schemas.microsoft.com/office/powerpoint/2010/main" val="166937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p:cNvSpPr>
            <a:spLocks noGrp="1" noRot="1" noChangeAspect="1" noTextEdit="1"/>
          </p:cNvSpPr>
          <p:nvPr>
            <p:ph type="sldImg"/>
          </p:nvPr>
        </p:nvSpPr>
        <p:spPr>
          <a:ln/>
        </p:spPr>
      </p:sp>
      <p:sp>
        <p:nvSpPr>
          <p:cNvPr id="143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en-US" altLang="pt-BR" b="1" dirty="0" smtClean="0"/>
              <a:t> </a:t>
            </a:r>
            <a:r>
              <a:rPr lang="en-US" altLang="pt-BR" dirty="0" smtClean="0"/>
              <a:t>Richard Bentley (1662-1742) </a:t>
            </a:r>
            <a:r>
              <a:rPr lang="en-US" altLang="pt-BR" dirty="0" err="1" smtClean="0"/>
              <a:t>foi</a:t>
            </a:r>
            <a:r>
              <a:rPr lang="en-US" altLang="pt-BR" dirty="0" smtClean="0"/>
              <a:t> um </a:t>
            </a:r>
            <a:r>
              <a:rPr lang="en-US" altLang="pt-BR" dirty="0" err="1" smtClean="0"/>
              <a:t>teólogo</a:t>
            </a:r>
            <a:r>
              <a:rPr lang="en-US" altLang="pt-BR" dirty="0" smtClean="0"/>
              <a:t> </a:t>
            </a:r>
            <a:r>
              <a:rPr lang="en-US" altLang="pt-BR" dirty="0" err="1" smtClean="0"/>
              <a:t>inglês</a:t>
            </a:r>
            <a:r>
              <a:rPr lang="en-US" altLang="pt-BR" dirty="0" smtClean="0"/>
              <a:t>.</a:t>
            </a:r>
          </a:p>
          <a:p>
            <a:pPr marL="0" marR="0" lvl="0" indent="0" algn="just" defTabSz="914400" rtl="0" eaLnBrk="0" fontAlgn="base" latinLnBrk="0" hangingPunct="0">
              <a:lnSpc>
                <a:spcPct val="100000"/>
              </a:lnSpc>
              <a:spcBef>
                <a:spcPct val="0"/>
              </a:spcBef>
              <a:spcAft>
                <a:spcPct val="0"/>
              </a:spcAft>
              <a:buClrTx/>
              <a:buSzTx/>
              <a:buFontTx/>
              <a:buChar char="•"/>
              <a:tabLst/>
              <a:defRPr/>
            </a:pPr>
            <a:r>
              <a:rPr lang="en-US" altLang="pt-BR" baseline="0" dirty="0" smtClean="0"/>
              <a:t> </a:t>
            </a:r>
            <a:r>
              <a:rPr lang="en-US" altLang="pt-BR" dirty="0" err="1" smtClean="0"/>
              <a:t>Referência</a:t>
            </a:r>
            <a:r>
              <a:rPr lang="en-US" altLang="pt-BR" dirty="0" smtClean="0"/>
              <a:t>: </a:t>
            </a:r>
            <a:r>
              <a:rPr lang="pt-BR" altLang="pt-BR" dirty="0" smtClean="0"/>
              <a:t>THAYER, H. S. (ed.). </a:t>
            </a:r>
            <a:r>
              <a:rPr lang="en-US" altLang="pt-BR" i="1" dirty="0" smtClean="0"/>
              <a:t>Newton’s Philosophy of Nature – Selections from his Writings</a:t>
            </a:r>
            <a:r>
              <a:rPr lang="en-US" altLang="pt-BR" dirty="0" smtClean="0"/>
              <a:t>. New York: </a:t>
            </a:r>
            <a:r>
              <a:rPr lang="en-US" altLang="pt-BR" dirty="0" err="1" smtClean="0"/>
              <a:t>Hafner</a:t>
            </a:r>
            <a:r>
              <a:rPr lang="en-US" altLang="pt-BR" dirty="0" smtClean="0"/>
              <a:t>, 1953.</a:t>
            </a:r>
            <a:endParaRPr lang="pt-BR" altLang="pt-BR" dirty="0" smtClean="0"/>
          </a:p>
        </p:txBody>
      </p:sp>
      <p:sp>
        <p:nvSpPr>
          <p:cNvPr id="143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80EDA2-E4F4-4D48-8C64-E4EA30E3CF21}" type="slidenum">
              <a:rPr lang="pt-BR" altLang="pt-BR" sz="1200" smtClean="0"/>
              <a:pPr/>
              <a:t>16</a:t>
            </a:fld>
            <a:endParaRPr lang="pt-BR" altLang="pt-BR" sz="1200" smtClean="0"/>
          </a:p>
        </p:txBody>
      </p:sp>
    </p:spTree>
    <p:extLst>
      <p:ext uri="{BB962C8B-B14F-4D97-AF65-F5344CB8AC3E}">
        <p14:creationId xmlns:p14="http://schemas.microsoft.com/office/powerpoint/2010/main" val="74225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a:ln/>
        </p:spPr>
      </p:sp>
      <p:sp>
        <p:nvSpPr>
          <p:cNvPr id="163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en-US" altLang="pt-BR" b="1" dirty="0" smtClean="0"/>
              <a:t> </a:t>
            </a:r>
            <a:r>
              <a:rPr lang="en-US" altLang="pt-BR" dirty="0" smtClean="0"/>
              <a:t>Richard Bentley (1662-1742) </a:t>
            </a:r>
            <a:r>
              <a:rPr lang="en-US" altLang="pt-BR" dirty="0" err="1" smtClean="0"/>
              <a:t>foi</a:t>
            </a:r>
            <a:r>
              <a:rPr lang="en-US" altLang="pt-BR" dirty="0" smtClean="0"/>
              <a:t> um </a:t>
            </a:r>
            <a:r>
              <a:rPr lang="en-US" altLang="pt-BR" dirty="0" err="1" smtClean="0"/>
              <a:t>teólogo</a:t>
            </a:r>
            <a:r>
              <a:rPr lang="en-US" altLang="pt-BR" dirty="0" smtClean="0"/>
              <a:t> </a:t>
            </a:r>
            <a:r>
              <a:rPr lang="en-US" altLang="pt-BR" dirty="0" err="1" smtClean="0"/>
              <a:t>inglês</a:t>
            </a:r>
            <a:r>
              <a:rPr lang="en-US" altLang="pt-BR" dirty="0" smtClean="0"/>
              <a:t>.</a:t>
            </a:r>
          </a:p>
          <a:p>
            <a:pPr algn="just">
              <a:spcBef>
                <a:spcPct val="0"/>
              </a:spcBef>
              <a:buFontTx/>
              <a:buChar char="•"/>
            </a:pPr>
            <a:r>
              <a:rPr lang="en-US" altLang="pt-BR" dirty="0" smtClean="0"/>
              <a:t> </a:t>
            </a:r>
            <a:r>
              <a:rPr lang="en-US" altLang="pt-BR" dirty="0" err="1" smtClean="0"/>
              <a:t>Referência</a:t>
            </a:r>
            <a:r>
              <a:rPr lang="en-US" altLang="pt-BR" dirty="0" smtClean="0"/>
              <a:t>: </a:t>
            </a:r>
            <a:r>
              <a:rPr lang="pt-BR" altLang="pt-BR" dirty="0" smtClean="0"/>
              <a:t>THAYER, H. S. (ed.). </a:t>
            </a:r>
            <a:r>
              <a:rPr lang="en-US" altLang="pt-BR" i="1" dirty="0" smtClean="0"/>
              <a:t>Newton’s Philosophy of Nature – Selections from his Writings</a:t>
            </a:r>
            <a:r>
              <a:rPr lang="en-US" altLang="pt-BR" dirty="0" smtClean="0"/>
              <a:t>. New York: </a:t>
            </a:r>
            <a:r>
              <a:rPr lang="en-US" altLang="pt-BR" dirty="0" err="1" smtClean="0"/>
              <a:t>Hafner</a:t>
            </a:r>
            <a:r>
              <a:rPr lang="en-US" altLang="pt-BR" dirty="0" smtClean="0"/>
              <a:t>, 1953.</a:t>
            </a:r>
            <a:endParaRPr lang="pt-BR" altLang="pt-BR" dirty="0" smtClean="0"/>
          </a:p>
        </p:txBody>
      </p:sp>
      <p:sp>
        <p:nvSpPr>
          <p:cNvPr id="163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559C2F-9D23-4321-BCF2-8ABE872D0DD1}" type="slidenum">
              <a:rPr lang="pt-BR" altLang="pt-BR" sz="1200" smtClean="0"/>
              <a:pPr/>
              <a:t>17</a:t>
            </a:fld>
            <a:endParaRPr lang="pt-BR" altLang="pt-BR" sz="1200" smtClean="0"/>
          </a:p>
        </p:txBody>
      </p:sp>
    </p:spTree>
    <p:extLst>
      <p:ext uri="{BB962C8B-B14F-4D97-AF65-F5344CB8AC3E}">
        <p14:creationId xmlns:p14="http://schemas.microsoft.com/office/powerpoint/2010/main" val="352100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a:ln/>
        </p:spPr>
      </p:sp>
      <p:sp>
        <p:nvSpPr>
          <p:cNvPr id="163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en-US" altLang="pt-BR" b="1" smtClean="0"/>
              <a:t> </a:t>
            </a:r>
            <a:r>
              <a:rPr lang="en-US" altLang="pt-BR" smtClean="0"/>
              <a:t>Richard Bentley (1662-1742) foi um teólogo inglês.</a:t>
            </a:r>
          </a:p>
          <a:p>
            <a:pPr algn="just">
              <a:spcBef>
                <a:spcPct val="0"/>
              </a:spcBef>
              <a:buFontTx/>
              <a:buChar char="•"/>
            </a:pPr>
            <a:r>
              <a:rPr lang="en-US" altLang="pt-BR" smtClean="0"/>
              <a:t> Referência: </a:t>
            </a:r>
            <a:r>
              <a:rPr lang="pt-BR" altLang="pt-BR" smtClean="0"/>
              <a:t>THAYER, H. S. (ed.). </a:t>
            </a:r>
            <a:r>
              <a:rPr lang="en-US" altLang="pt-BR" i="1" smtClean="0"/>
              <a:t>Newton’s Philosophy of Nature – Selections from his Writings</a:t>
            </a:r>
            <a:r>
              <a:rPr lang="en-US" altLang="pt-BR" smtClean="0"/>
              <a:t>. New York: Hafner, 1953.</a:t>
            </a:r>
            <a:endParaRPr lang="pt-BR" altLang="pt-BR" smtClean="0"/>
          </a:p>
        </p:txBody>
      </p:sp>
      <p:sp>
        <p:nvSpPr>
          <p:cNvPr id="163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559C2F-9D23-4321-BCF2-8ABE872D0DD1}" type="slidenum">
              <a:rPr lang="pt-BR" altLang="pt-BR" sz="1200" smtClean="0"/>
              <a:pPr/>
              <a:t>18</a:t>
            </a:fld>
            <a:endParaRPr lang="pt-BR" altLang="pt-BR" sz="1200" smtClean="0"/>
          </a:p>
        </p:txBody>
      </p:sp>
    </p:spTree>
    <p:extLst>
      <p:ext uri="{BB962C8B-B14F-4D97-AF65-F5344CB8AC3E}">
        <p14:creationId xmlns:p14="http://schemas.microsoft.com/office/powerpoint/2010/main" val="312472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a:ln/>
        </p:spPr>
      </p:sp>
      <p:sp>
        <p:nvSpPr>
          <p:cNvPr id="163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en-US" altLang="pt-BR" dirty="0" smtClean="0"/>
              <a:t> </a:t>
            </a:r>
            <a:r>
              <a:rPr lang="en-US" altLang="pt-BR" dirty="0" err="1" smtClean="0"/>
              <a:t>Referência</a:t>
            </a:r>
            <a:r>
              <a:rPr lang="en-US" altLang="pt-BR" dirty="0" smtClean="0"/>
              <a:t>: </a:t>
            </a:r>
            <a:endParaRPr lang="pt-BR" altLang="pt-BR" dirty="0" smtClean="0"/>
          </a:p>
        </p:txBody>
      </p:sp>
      <p:sp>
        <p:nvSpPr>
          <p:cNvPr id="163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559C2F-9D23-4321-BCF2-8ABE872D0DD1}" type="slidenum">
              <a:rPr lang="pt-BR" altLang="pt-BR" sz="1200" smtClean="0"/>
              <a:pPr/>
              <a:t>19</a:t>
            </a:fld>
            <a:endParaRPr lang="pt-BR" altLang="pt-BR" sz="1200" smtClean="0"/>
          </a:p>
        </p:txBody>
      </p:sp>
    </p:spTree>
    <p:extLst>
      <p:ext uri="{BB962C8B-B14F-4D97-AF65-F5344CB8AC3E}">
        <p14:creationId xmlns:p14="http://schemas.microsoft.com/office/powerpoint/2010/main" val="355689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a:ln/>
        </p:spPr>
      </p:sp>
      <p:sp>
        <p:nvSpPr>
          <p:cNvPr id="163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en-US" altLang="pt-BR" dirty="0" smtClean="0"/>
              <a:t> </a:t>
            </a:r>
            <a:r>
              <a:rPr lang="en-US" altLang="pt-BR" dirty="0" err="1" smtClean="0"/>
              <a:t>Referência</a:t>
            </a:r>
            <a:r>
              <a:rPr lang="en-US" altLang="pt-BR" dirty="0" smtClean="0"/>
              <a:t>: </a:t>
            </a:r>
            <a:endParaRPr lang="pt-BR" altLang="pt-BR" dirty="0" smtClean="0"/>
          </a:p>
        </p:txBody>
      </p:sp>
      <p:sp>
        <p:nvSpPr>
          <p:cNvPr id="163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559C2F-9D23-4321-BCF2-8ABE872D0DD1}" type="slidenum">
              <a:rPr lang="pt-BR" altLang="pt-BR" sz="1200" smtClean="0"/>
              <a:pPr/>
              <a:t>20</a:t>
            </a:fld>
            <a:endParaRPr lang="pt-BR" altLang="pt-BR" sz="1200" smtClean="0"/>
          </a:p>
        </p:txBody>
      </p:sp>
    </p:spTree>
    <p:extLst>
      <p:ext uri="{BB962C8B-B14F-4D97-AF65-F5344CB8AC3E}">
        <p14:creationId xmlns:p14="http://schemas.microsoft.com/office/powerpoint/2010/main" val="260084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a:ln/>
        </p:spPr>
      </p:sp>
      <p:sp>
        <p:nvSpPr>
          <p:cNvPr id="184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pt-BR" altLang="pt-BR" dirty="0" smtClean="0"/>
              <a:t> Referência: 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95.</a:t>
            </a:r>
            <a:endParaRPr lang="pt-BR" altLang="pt-BR" dirty="0" smtClean="0"/>
          </a:p>
        </p:txBody>
      </p:sp>
      <p:sp>
        <p:nvSpPr>
          <p:cNvPr id="184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5DAC3E-9D1E-4E7C-B7EB-CFF849D37AC1}" type="slidenum">
              <a:rPr lang="pt-BR" altLang="pt-BR" sz="1200" smtClean="0"/>
              <a:pPr/>
              <a:t>21</a:t>
            </a:fld>
            <a:endParaRPr lang="pt-BR" altLang="pt-BR" sz="1200" smtClean="0"/>
          </a:p>
        </p:txBody>
      </p:sp>
    </p:spTree>
    <p:extLst>
      <p:ext uri="{BB962C8B-B14F-4D97-AF65-F5344CB8AC3E}">
        <p14:creationId xmlns:p14="http://schemas.microsoft.com/office/powerpoint/2010/main" val="18462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a:ln/>
        </p:spPr>
      </p:sp>
      <p:sp>
        <p:nvSpPr>
          <p:cNvPr id="184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pt-BR" altLang="pt-BR" dirty="0" smtClean="0"/>
              <a:t> Referência: 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95.</a:t>
            </a:r>
            <a:endParaRPr lang="pt-BR" altLang="pt-BR" dirty="0" smtClean="0"/>
          </a:p>
        </p:txBody>
      </p:sp>
      <p:sp>
        <p:nvSpPr>
          <p:cNvPr id="184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5DAC3E-9D1E-4E7C-B7EB-CFF849D37AC1}" type="slidenum">
              <a:rPr lang="pt-BR" altLang="pt-BR" sz="1200" smtClean="0"/>
              <a:pPr/>
              <a:t>22</a:t>
            </a:fld>
            <a:endParaRPr lang="pt-BR" altLang="pt-BR" sz="1200" smtClean="0"/>
          </a:p>
        </p:txBody>
      </p:sp>
    </p:spTree>
    <p:extLst>
      <p:ext uri="{BB962C8B-B14F-4D97-AF65-F5344CB8AC3E}">
        <p14:creationId xmlns:p14="http://schemas.microsoft.com/office/powerpoint/2010/main" val="169559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a:ln/>
        </p:spPr>
      </p:sp>
      <p:sp>
        <p:nvSpPr>
          <p:cNvPr id="184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pt-BR" altLang="pt-BR" dirty="0" smtClean="0"/>
              <a:t> Referência: 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95.</a:t>
            </a:r>
            <a:endParaRPr lang="pt-BR" altLang="pt-BR" dirty="0" smtClean="0"/>
          </a:p>
        </p:txBody>
      </p:sp>
      <p:sp>
        <p:nvSpPr>
          <p:cNvPr id="184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5DAC3E-9D1E-4E7C-B7EB-CFF849D37AC1}" type="slidenum">
              <a:rPr lang="pt-BR" altLang="pt-BR" sz="1200" smtClean="0"/>
              <a:pPr/>
              <a:t>23</a:t>
            </a:fld>
            <a:endParaRPr lang="pt-BR" altLang="pt-BR" sz="1200" smtClean="0"/>
          </a:p>
        </p:txBody>
      </p:sp>
    </p:spTree>
    <p:extLst>
      <p:ext uri="{BB962C8B-B14F-4D97-AF65-F5344CB8AC3E}">
        <p14:creationId xmlns:p14="http://schemas.microsoft.com/office/powerpoint/2010/main" val="238028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a:ln/>
        </p:spPr>
      </p:sp>
      <p:sp>
        <p:nvSpPr>
          <p:cNvPr id="542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smtClean="0"/>
              <a:t>Referência: </a:t>
            </a:r>
            <a:r>
              <a:rPr lang="pt-BR" altLang="pt-BR" smtClean="0"/>
              <a:t>COHEN, Isaac Bernard. </a:t>
            </a:r>
            <a:r>
              <a:rPr lang="pt-BR" altLang="pt-BR" i="1" smtClean="0"/>
              <a:t>O nascimento de uma nova física</a:t>
            </a:r>
            <a:r>
              <a:rPr lang="pt-BR" altLang="pt-BR" smtClean="0"/>
              <a:t>. São Paulo: EDART-SÃO PAULO, 1967.</a:t>
            </a:r>
          </a:p>
        </p:txBody>
      </p:sp>
      <p:sp>
        <p:nvSpPr>
          <p:cNvPr id="542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7F5F8A-957F-423B-BC9A-D39B2B0AE862}" type="slidenum">
              <a:rPr lang="pt-BR" altLang="pt-BR" sz="1200" smtClean="0"/>
              <a:pPr/>
              <a:t>3</a:t>
            </a:fld>
            <a:endParaRPr lang="pt-BR" altLang="pt-BR" sz="1200" smtClean="0"/>
          </a:p>
        </p:txBody>
      </p:sp>
    </p:spTree>
    <p:extLst>
      <p:ext uri="{BB962C8B-B14F-4D97-AF65-F5344CB8AC3E}">
        <p14:creationId xmlns:p14="http://schemas.microsoft.com/office/powerpoint/2010/main" val="1290844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a:ln/>
        </p:spPr>
      </p:sp>
      <p:sp>
        <p:nvSpPr>
          <p:cNvPr id="184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Char char="•"/>
            </a:pPr>
            <a:r>
              <a:rPr lang="pt-BR" altLang="pt-BR" dirty="0" smtClean="0"/>
              <a:t> O </a:t>
            </a:r>
            <a:r>
              <a:rPr lang="pt-BR" altLang="pt-BR" i="1" dirty="0" smtClean="0"/>
              <a:t>Óptica </a:t>
            </a:r>
            <a:r>
              <a:rPr lang="pt-BR" altLang="pt-BR" dirty="0" smtClean="0"/>
              <a:t>(</a:t>
            </a:r>
            <a:r>
              <a:rPr lang="pt-BR" altLang="pt-BR" i="1" dirty="0" err="1" smtClean="0"/>
              <a:t>Opticks</a:t>
            </a:r>
            <a:r>
              <a:rPr lang="pt-BR" altLang="pt-BR" dirty="0" smtClean="0"/>
              <a:t>) foi publicado originalmente em inglês em 1704. Uma edição em latim foi publicada dois anos depois, em 1706.</a:t>
            </a:r>
          </a:p>
        </p:txBody>
      </p:sp>
      <p:sp>
        <p:nvSpPr>
          <p:cNvPr id="184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5DAC3E-9D1E-4E7C-B7EB-CFF849D37AC1}" type="slidenum">
              <a:rPr lang="pt-BR" altLang="pt-BR" sz="1200" smtClean="0"/>
              <a:pPr/>
              <a:t>24</a:t>
            </a:fld>
            <a:endParaRPr lang="pt-BR" altLang="pt-BR" sz="1200" smtClean="0"/>
          </a:p>
        </p:txBody>
      </p:sp>
    </p:spTree>
    <p:extLst>
      <p:ext uri="{BB962C8B-B14F-4D97-AF65-F5344CB8AC3E}">
        <p14:creationId xmlns:p14="http://schemas.microsoft.com/office/powerpoint/2010/main" val="773510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ço Reservado para Imagem de Slide 1"/>
          <p:cNvSpPr>
            <a:spLocks noGrp="1" noRot="1" noChangeAspect="1" noTextEdit="1"/>
          </p:cNvSpPr>
          <p:nvPr>
            <p:ph type="sldImg"/>
          </p:nvPr>
        </p:nvSpPr>
        <p:spPr>
          <a:ln/>
        </p:spPr>
      </p:sp>
      <p:sp>
        <p:nvSpPr>
          <p:cNvPr id="12493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12493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8DC463-02EA-45F7-B839-2A0230A9BAAE}" type="slidenum">
              <a:rPr lang="pt-BR" altLang="pt-BR" sz="1200" smtClean="0"/>
              <a:pPr/>
              <a:t>26</a:t>
            </a:fld>
            <a:endParaRPr lang="pt-BR" altLang="pt-BR" sz="1200" smtClean="0"/>
          </a:p>
        </p:txBody>
      </p:sp>
    </p:spTree>
    <p:extLst>
      <p:ext uri="{BB962C8B-B14F-4D97-AF65-F5344CB8AC3E}">
        <p14:creationId xmlns:p14="http://schemas.microsoft.com/office/powerpoint/2010/main" val="2841040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pt-BR" dirty="0" smtClean="0"/>
              <a:t> Em uma carta escrita na época em que estava preparando a segunda edição do</a:t>
            </a:r>
            <a:r>
              <a:rPr lang="pt-BR" baseline="0" dirty="0" smtClean="0"/>
              <a:t> </a:t>
            </a:r>
            <a:r>
              <a:rPr lang="pt-BR" i="1" baseline="0" dirty="0" smtClean="0"/>
              <a:t>Principia</a:t>
            </a:r>
            <a:r>
              <a:rPr lang="pt-BR" baseline="0" dirty="0" smtClean="0"/>
              <a:t>, Newton esclareceu que "a palavra hipótese é usada aqui por mim apenas para indicar uma proposição que não é um fenômeno, nem deduzido de qualquer fenômeno, mas é assumida ou suposta sem qualquer prova experimental." (NEWTON, carta a Cotes, 28 de março de 1713. Em: NEWTON, </a:t>
            </a:r>
            <a:r>
              <a:rPr lang="pt-BR" i="1" baseline="0" dirty="0" err="1" smtClean="0"/>
              <a:t>Correspondence</a:t>
            </a:r>
            <a:r>
              <a:rPr lang="pt-BR" baseline="0" dirty="0" smtClean="0"/>
              <a:t>, v. 5, p. 397. Em: </a:t>
            </a:r>
            <a:r>
              <a:rPr lang="pt-BR" altLang="pt-BR" dirty="0" smtClean="0"/>
              <a:t>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121).</a:t>
            </a:r>
            <a:endParaRPr lang="pt-BR" altLang="pt-BR" dirty="0" smtClean="0"/>
          </a:p>
          <a:p>
            <a:pPr marL="0" indent="0" algn="just">
              <a:spcBef>
                <a:spcPts val="0"/>
              </a:spcBef>
              <a:buFont typeface="Arial" panose="020B0604020202020204"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3198308D-F7D8-4E3C-AC94-EBF770D21040}" type="slidenum">
              <a:rPr lang="pt-BR" altLang="pt-BR" smtClean="0"/>
              <a:pPr>
                <a:defRPr/>
              </a:pPr>
              <a:t>28</a:t>
            </a:fld>
            <a:endParaRPr lang="pt-BR" altLang="pt-BR"/>
          </a:p>
        </p:txBody>
      </p:sp>
    </p:spTree>
    <p:extLst>
      <p:ext uri="{BB962C8B-B14F-4D97-AF65-F5344CB8AC3E}">
        <p14:creationId xmlns:p14="http://schemas.microsoft.com/office/powerpoint/2010/main" val="106329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pt-BR" dirty="0" smtClean="0"/>
              <a:t> Em uma carta escrita na época em que estava preparando a segunda edição do</a:t>
            </a:r>
            <a:r>
              <a:rPr lang="pt-BR" baseline="0" dirty="0" smtClean="0"/>
              <a:t> </a:t>
            </a:r>
            <a:r>
              <a:rPr lang="pt-BR" i="1" baseline="0" dirty="0" smtClean="0"/>
              <a:t>Principia</a:t>
            </a:r>
            <a:r>
              <a:rPr lang="pt-BR" baseline="0" dirty="0" smtClean="0"/>
              <a:t>, Newton esclareceu que "a palavra hipótese é usada aqui por mim apenas para indicar uma proposição que não é um fenômeno, nem deduzido de qualquer fenômeno, mas é assumida ou suposta sem qualquer prova experimental." (NEWTON, carta a Cotes, 28 de março de 1713. Em: NEWTON, </a:t>
            </a:r>
            <a:r>
              <a:rPr lang="pt-BR" i="1" baseline="0" dirty="0" err="1" smtClean="0"/>
              <a:t>Correspondence</a:t>
            </a:r>
            <a:r>
              <a:rPr lang="pt-BR" baseline="0" dirty="0" smtClean="0"/>
              <a:t>, v. 5, p. 397. Em: </a:t>
            </a:r>
            <a:r>
              <a:rPr lang="pt-BR" altLang="pt-BR" dirty="0" smtClean="0"/>
              <a:t>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121).</a:t>
            </a:r>
            <a:endParaRPr lang="pt-BR" altLang="pt-BR" dirty="0" smtClean="0"/>
          </a:p>
          <a:p>
            <a:pPr marL="0" indent="0" algn="just">
              <a:spcBef>
                <a:spcPts val="0"/>
              </a:spcBef>
              <a:buFont typeface="Arial" panose="020B0604020202020204" pitchFamily="34" charset="0"/>
              <a:buChar char="•"/>
            </a:pPr>
            <a:endParaRPr lang="pt-BR" dirty="0"/>
          </a:p>
        </p:txBody>
      </p:sp>
      <p:sp>
        <p:nvSpPr>
          <p:cNvPr id="4" name="Espaço Reservado para Número de Slide 3"/>
          <p:cNvSpPr>
            <a:spLocks noGrp="1"/>
          </p:cNvSpPr>
          <p:nvPr>
            <p:ph type="sldNum" sz="quarter" idx="10"/>
          </p:nvPr>
        </p:nvSpPr>
        <p:spPr/>
        <p:txBody>
          <a:bodyPr/>
          <a:lstStyle/>
          <a:p>
            <a:pPr>
              <a:defRPr/>
            </a:pPr>
            <a:fld id="{3198308D-F7D8-4E3C-AC94-EBF770D21040}" type="slidenum">
              <a:rPr lang="pt-BR" altLang="pt-BR" smtClean="0"/>
              <a:pPr>
                <a:defRPr/>
              </a:pPr>
              <a:t>29</a:t>
            </a:fld>
            <a:endParaRPr lang="pt-BR" altLang="pt-BR"/>
          </a:p>
        </p:txBody>
      </p:sp>
    </p:spTree>
    <p:extLst>
      <p:ext uri="{BB962C8B-B14F-4D97-AF65-F5344CB8AC3E}">
        <p14:creationId xmlns:p14="http://schemas.microsoft.com/office/powerpoint/2010/main" val="117804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ço Reservado para Imagem de Slide 1"/>
          <p:cNvSpPr>
            <a:spLocks noGrp="1" noRot="1" noChangeAspect="1" noTextEdit="1"/>
          </p:cNvSpPr>
          <p:nvPr>
            <p:ph type="sldImg"/>
          </p:nvPr>
        </p:nvSpPr>
        <p:spPr>
          <a:ln/>
        </p:spPr>
      </p:sp>
      <p:sp>
        <p:nvSpPr>
          <p:cNvPr id="1290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smtClean="0"/>
              <a:t>Referência:</a:t>
            </a:r>
            <a:r>
              <a:rPr lang="pt-BR" altLang="pt-BR" smtClean="0"/>
              <a:t> COHEN, Isaac Bernard. Newton’s Discovery of Gravity. </a:t>
            </a:r>
            <a:r>
              <a:rPr lang="pt-BR" altLang="pt-BR" i="1" smtClean="0"/>
              <a:t>Scientific American</a:t>
            </a:r>
            <a:r>
              <a:rPr lang="pt-BR" altLang="pt-BR" smtClean="0"/>
              <a:t>, v. 244, n. 3, p. 122-133, March, 1981.</a:t>
            </a:r>
          </a:p>
        </p:txBody>
      </p:sp>
      <p:sp>
        <p:nvSpPr>
          <p:cNvPr id="12902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BC3F4C-06AE-4895-B880-CBA0CC380A7D}" type="slidenum">
              <a:rPr lang="pt-BR" altLang="pt-BR" sz="1200" smtClean="0"/>
              <a:pPr/>
              <a:t>31</a:t>
            </a:fld>
            <a:endParaRPr lang="pt-BR" altLang="pt-BR" sz="1200" smtClean="0"/>
          </a:p>
        </p:txBody>
      </p:sp>
    </p:spTree>
    <p:extLst>
      <p:ext uri="{BB962C8B-B14F-4D97-AF65-F5344CB8AC3E}">
        <p14:creationId xmlns:p14="http://schemas.microsoft.com/office/powerpoint/2010/main" val="70126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ço Reservado para Imagem de Slide 1"/>
          <p:cNvSpPr>
            <a:spLocks noGrp="1" noRot="1" noChangeAspect="1" noTextEdit="1"/>
          </p:cNvSpPr>
          <p:nvPr>
            <p:ph type="sldImg"/>
          </p:nvPr>
        </p:nvSpPr>
        <p:spPr>
          <a:ln/>
        </p:spPr>
      </p:sp>
      <p:sp>
        <p:nvSpPr>
          <p:cNvPr id="1310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smtClean="0"/>
              <a:t>Referência:</a:t>
            </a:r>
            <a:r>
              <a:rPr lang="pt-BR" altLang="pt-BR" smtClean="0"/>
              <a:t> COHEN, Isaac Bernard. Newton’s Discovery of Gravity. </a:t>
            </a:r>
            <a:r>
              <a:rPr lang="pt-BR" altLang="pt-BR" i="1" smtClean="0"/>
              <a:t>Scientific American</a:t>
            </a:r>
            <a:r>
              <a:rPr lang="pt-BR" altLang="pt-BR" smtClean="0"/>
              <a:t>, v. 244, n. 3, p. 122-133, March, 1981.</a:t>
            </a:r>
          </a:p>
        </p:txBody>
      </p:sp>
      <p:sp>
        <p:nvSpPr>
          <p:cNvPr id="1310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2E6D38-82D7-4582-9751-1D2306E19225}" type="slidenum">
              <a:rPr lang="pt-BR" altLang="pt-BR" sz="1200" smtClean="0"/>
              <a:pPr/>
              <a:t>33</a:t>
            </a:fld>
            <a:endParaRPr lang="pt-BR" altLang="pt-BR" sz="1200" smtClean="0"/>
          </a:p>
        </p:txBody>
      </p:sp>
    </p:spTree>
    <p:extLst>
      <p:ext uri="{BB962C8B-B14F-4D97-AF65-F5344CB8AC3E}">
        <p14:creationId xmlns:p14="http://schemas.microsoft.com/office/powerpoint/2010/main" val="442121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r>
              <a:rPr lang="pt-BR" dirty="0" smtClean="0"/>
              <a:t>Disponível</a:t>
            </a:r>
            <a:r>
              <a:rPr lang="pt-BR" baseline="0" dirty="0" smtClean="0"/>
              <a:t> em: </a:t>
            </a:r>
            <a:r>
              <a:rPr lang="pt-BR" dirty="0" smtClean="0"/>
              <a:t>https://en.wikipedia.org/wiki/Standing_on_the_shoulders_of_giants. Acesso em: 25/11/2017.</a:t>
            </a:r>
          </a:p>
          <a:p>
            <a:pPr marL="171450" indent="-171450">
              <a:buFont typeface="Arial" panose="020B0604020202020204" pitchFamily="34" charset="0"/>
              <a:buChar char="•"/>
            </a:pPr>
            <a:r>
              <a:rPr lang="pt-BR" dirty="0" err="1" smtClean="0"/>
              <a:t>k</a:t>
            </a:r>
            <a:r>
              <a:rPr lang="pt-BR" smtClean="0"/>
              <a:t>yphosis</a:t>
            </a:r>
            <a:r>
              <a:rPr lang="pt-BR" dirty="0" smtClean="0"/>
              <a:t>: cifose =</a:t>
            </a:r>
            <a:r>
              <a:rPr lang="pt-BR" baseline="0" dirty="0" smtClean="0"/>
              <a:t> </a:t>
            </a:r>
            <a:r>
              <a:rPr lang="pt-BR" sz="1200" b="0" i="0" kern="1200" baseline="0" dirty="0" smtClean="0">
                <a:solidFill>
                  <a:schemeClr val="tx1"/>
                </a:solidFill>
                <a:effectLst/>
                <a:latin typeface="Times New Roman" pitchFamily="18" charset="0"/>
                <a:ea typeface="+mn-ea"/>
                <a:cs typeface="+mn-cs"/>
              </a:rPr>
              <a:t>d</a:t>
            </a:r>
            <a:r>
              <a:rPr lang="pt-BR" sz="1200" b="0" i="0" kern="1200" dirty="0" smtClean="0">
                <a:solidFill>
                  <a:schemeClr val="tx1"/>
                </a:solidFill>
                <a:effectLst/>
                <a:latin typeface="Times New Roman" pitchFamily="18" charset="0"/>
                <a:ea typeface="+mn-ea"/>
                <a:cs typeface="+mn-cs"/>
              </a:rPr>
              <a:t>esvio, para trás, da coluna vertebral.</a:t>
            </a:r>
            <a:endParaRPr lang="pt-BR" dirty="0"/>
          </a:p>
        </p:txBody>
      </p:sp>
      <p:sp>
        <p:nvSpPr>
          <p:cNvPr id="4" name="Espaço Reservado para Número de Slide 3"/>
          <p:cNvSpPr>
            <a:spLocks noGrp="1"/>
          </p:cNvSpPr>
          <p:nvPr>
            <p:ph type="sldNum" sz="quarter" idx="10"/>
          </p:nvPr>
        </p:nvSpPr>
        <p:spPr/>
        <p:txBody>
          <a:bodyPr/>
          <a:lstStyle/>
          <a:p>
            <a:pPr>
              <a:defRPr/>
            </a:pPr>
            <a:fld id="{3198308D-F7D8-4E3C-AC94-EBF770D21040}" type="slidenum">
              <a:rPr lang="pt-BR" altLang="pt-BR" smtClean="0"/>
              <a:pPr>
                <a:defRPr/>
              </a:pPr>
              <a:t>35</a:t>
            </a:fld>
            <a:endParaRPr lang="pt-BR" altLang="pt-BR"/>
          </a:p>
        </p:txBody>
      </p:sp>
    </p:spTree>
    <p:extLst>
      <p:ext uri="{BB962C8B-B14F-4D97-AF65-F5344CB8AC3E}">
        <p14:creationId xmlns:p14="http://schemas.microsoft.com/office/powerpoint/2010/main" val="137926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1167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082FE7-02F9-49A4-8F8F-DE6C58EB42B4}" type="slidenum">
              <a:rPr lang="pt-BR" altLang="pt-BR" sz="1200" smtClean="0"/>
              <a:pPr/>
              <a:t>37</a:t>
            </a:fld>
            <a:endParaRPr lang="pt-BR" altLang="pt-BR" sz="1200" smtClean="0"/>
          </a:p>
        </p:txBody>
      </p:sp>
    </p:spTree>
    <p:extLst>
      <p:ext uri="{BB962C8B-B14F-4D97-AF65-F5344CB8AC3E}">
        <p14:creationId xmlns:p14="http://schemas.microsoft.com/office/powerpoint/2010/main" val="3023233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1167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082FE7-02F9-49A4-8F8F-DE6C58EB42B4}" type="slidenum">
              <a:rPr lang="pt-BR" altLang="pt-BR" sz="1200" smtClean="0"/>
              <a:pPr/>
              <a:t>38</a:t>
            </a:fld>
            <a:endParaRPr lang="pt-BR" altLang="pt-BR" sz="1200" smtClean="0"/>
          </a:p>
        </p:txBody>
      </p:sp>
    </p:spTree>
    <p:extLst>
      <p:ext uri="{BB962C8B-B14F-4D97-AF65-F5344CB8AC3E}">
        <p14:creationId xmlns:p14="http://schemas.microsoft.com/office/powerpoint/2010/main" val="817269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1167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082FE7-02F9-49A4-8F8F-DE6C58EB42B4}" type="slidenum">
              <a:rPr lang="pt-BR" altLang="pt-BR" sz="1200" smtClean="0"/>
              <a:pPr/>
              <a:t>39</a:t>
            </a:fld>
            <a:endParaRPr lang="pt-BR" altLang="pt-BR" sz="1200" smtClean="0"/>
          </a:p>
        </p:txBody>
      </p:sp>
    </p:spTree>
    <p:extLst>
      <p:ext uri="{BB962C8B-B14F-4D97-AF65-F5344CB8AC3E}">
        <p14:creationId xmlns:p14="http://schemas.microsoft.com/office/powerpoint/2010/main" val="83575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757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4F2AFC-0EE8-42BC-B63C-E704D32C5DCE}" type="slidenum">
              <a:rPr lang="pt-BR" altLang="pt-BR" sz="1200" smtClean="0"/>
              <a:pPr/>
              <a:t>5</a:t>
            </a:fld>
            <a:endParaRPr lang="pt-BR" altLang="pt-BR" sz="1200" smtClean="0"/>
          </a:p>
        </p:txBody>
      </p:sp>
    </p:spTree>
    <p:extLst>
      <p:ext uri="{BB962C8B-B14F-4D97-AF65-F5344CB8AC3E}">
        <p14:creationId xmlns:p14="http://schemas.microsoft.com/office/powerpoint/2010/main" val="333263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1167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082FE7-02F9-49A4-8F8F-DE6C58EB42B4}" type="slidenum">
              <a:rPr lang="pt-BR" altLang="pt-BR" sz="1200" smtClean="0"/>
              <a:pPr/>
              <a:t>40</a:t>
            </a:fld>
            <a:endParaRPr lang="pt-BR" altLang="pt-BR" sz="1200" smtClean="0"/>
          </a:p>
        </p:txBody>
      </p:sp>
    </p:spTree>
    <p:extLst>
      <p:ext uri="{BB962C8B-B14F-4D97-AF65-F5344CB8AC3E}">
        <p14:creationId xmlns:p14="http://schemas.microsoft.com/office/powerpoint/2010/main" val="1074011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ço Reservado para Imagem de Slide 1"/>
          <p:cNvSpPr>
            <a:spLocks noGrp="1" noRot="1" noChangeAspect="1" noTextEdit="1"/>
          </p:cNvSpPr>
          <p:nvPr>
            <p:ph type="sldImg"/>
          </p:nvPr>
        </p:nvSpPr>
        <p:spPr>
          <a:ln/>
        </p:spPr>
      </p:sp>
      <p:sp>
        <p:nvSpPr>
          <p:cNvPr id="1187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1187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FF1A41-5AC0-4EC2-B298-D9D68EC408BE}" type="slidenum">
              <a:rPr lang="pt-BR" altLang="pt-BR" sz="1200" smtClean="0"/>
              <a:pPr/>
              <a:t>41</a:t>
            </a:fld>
            <a:endParaRPr lang="pt-BR" altLang="pt-BR" sz="1200" smtClean="0"/>
          </a:p>
        </p:txBody>
      </p:sp>
    </p:spTree>
    <p:extLst>
      <p:ext uri="{BB962C8B-B14F-4D97-AF65-F5344CB8AC3E}">
        <p14:creationId xmlns:p14="http://schemas.microsoft.com/office/powerpoint/2010/main" val="382854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1" kern="1200" dirty="0" smtClean="0">
                <a:solidFill>
                  <a:schemeClr val="tx1"/>
                </a:solidFill>
                <a:effectLst/>
                <a:latin typeface="Times New Roman" pitchFamily="18" charset="0"/>
                <a:ea typeface="+mn-ea"/>
                <a:cs typeface="+mn-cs"/>
              </a:rPr>
              <a:t> </a:t>
            </a:r>
            <a:r>
              <a:rPr lang="en-US" sz="1200" b="1" kern="1200" dirty="0" err="1" smtClean="0">
                <a:solidFill>
                  <a:schemeClr val="tx1"/>
                </a:solidFill>
                <a:effectLst/>
                <a:latin typeface="Times New Roman" pitchFamily="18" charset="0"/>
                <a:ea typeface="+mn-ea"/>
                <a:cs typeface="+mn-cs"/>
              </a:rPr>
              <a:t>Referência</a:t>
            </a:r>
            <a:r>
              <a:rPr lang="en-US" sz="1200" b="1" kern="1200" smtClean="0">
                <a:solidFill>
                  <a:schemeClr val="tx1"/>
                </a:solidFill>
                <a:effectLst/>
                <a:latin typeface="Times New Roman" pitchFamily="18" charset="0"/>
                <a:ea typeface="+mn-ea"/>
                <a:cs typeface="+mn-cs"/>
              </a:rPr>
              <a:t>: CAVENDISH</a:t>
            </a:r>
            <a:r>
              <a:rPr lang="en-US" sz="1200" b="1" kern="1200" dirty="0" smtClean="0">
                <a:solidFill>
                  <a:schemeClr val="tx1"/>
                </a:solidFill>
                <a:effectLst/>
                <a:latin typeface="Times New Roman" pitchFamily="18" charset="0"/>
                <a:ea typeface="+mn-ea"/>
                <a:cs typeface="+mn-cs"/>
              </a:rPr>
              <a:t>, Henry.</a:t>
            </a:r>
            <a:r>
              <a:rPr lang="en-US" sz="1200" kern="1200" dirty="0" smtClean="0">
                <a:solidFill>
                  <a:schemeClr val="tx1"/>
                </a:solidFill>
                <a:effectLst/>
                <a:latin typeface="Times New Roman" pitchFamily="18" charset="0"/>
                <a:ea typeface="+mn-ea"/>
                <a:cs typeface="+mn-cs"/>
              </a:rPr>
              <a:t> Experiments to determine the Density of the Earth. </a:t>
            </a:r>
            <a:r>
              <a:rPr lang="en-US" sz="1200" i="1" kern="1200" dirty="0" smtClean="0">
                <a:solidFill>
                  <a:schemeClr val="tx1"/>
                </a:solidFill>
                <a:effectLst/>
                <a:latin typeface="Times New Roman" pitchFamily="18" charset="0"/>
                <a:ea typeface="+mn-ea"/>
                <a:cs typeface="+mn-cs"/>
              </a:rPr>
              <a:t>In</a:t>
            </a:r>
            <a:r>
              <a:rPr lang="en-US" sz="1200" kern="1200" dirty="0" smtClean="0">
                <a:solidFill>
                  <a:schemeClr val="tx1"/>
                </a:solidFill>
                <a:effectLst/>
                <a:latin typeface="Times New Roman" pitchFamily="18" charset="0"/>
                <a:ea typeface="+mn-ea"/>
                <a:cs typeface="+mn-cs"/>
              </a:rPr>
              <a:t>: </a:t>
            </a:r>
            <a:r>
              <a:rPr lang="en-US" sz="1200" b="1" kern="1200" dirty="0" smtClean="0">
                <a:solidFill>
                  <a:schemeClr val="tx1"/>
                </a:solidFill>
                <a:effectLst/>
                <a:latin typeface="Times New Roman" pitchFamily="18" charset="0"/>
                <a:ea typeface="+mn-ea"/>
                <a:cs typeface="+mn-cs"/>
              </a:rPr>
              <a:t>THORPE et al (ed.), Sir Edward.</a:t>
            </a:r>
            <a:r>
              <a:rPr lang="en-US" sz="1200" kern="1200" dirty="0" smtClean="0">
                <a:solidFill>
                  <a:schemeClr val="tx1"/>
                </a:solidFill>
                <a:effectLst/>
                <a:latin typeface="Times New Roman" pitchFamily="18" charset="0"/>
                <a:ea typeface="+mn-ea"/>
                <a:cs typeface="+mn-cs"/>
              </a:rPr>
              <a:t> </a:t>
            </a:r>
            <a:r>
              <a:rPr lang="en-US" sz="1200" i="1" kern="1200" dirty="0" smtClean="0">
                <a:solidFill>
                  <a:schemeClr val="tx1"/>
                </a:solidFill>
                <a:effectLst/>
                <a:latin typeface="Times New Roman" pitchFamily="18" charset="0"/>
                <a:ea typeface="+mn-ea"/>
                <a:cs typeface="+mn-cs"/>
              </a:rPr>
              <a:t>The Scientific Papers of the </a:t>
            </a:r>
            <a:r>
              <a:rPr lang="en-US" sz="1200" i="1" kern="1200" dirty="0" err="1" smtClean="0">
                <a:solidFill>
                  <a:schemeClr val="tx1"/>
                </a:solidFill>
                <a:effectLst/>
                <a:latin typeface="Times New Roman" pitchFamily="18" charset="0"/>
                <a:ea typeface="+mn-ea"/>
                <a:cs typeface="+mn-cs"/>
              </a:rPr>
              <a:t>Honourable</a:t>
            </a:r>
            <a:r>
              <a:rPr lang="en-US" sz="1200" i="1" kern="1200" dirty="0" smtClean="0">
                <a:solidFill>
                  <a:schemeClr val="tx1"/>
                </a:solidFill>
                <a:effectLst/>
                <a:latin typeface="Times New Roman" pitchFamily="18" charset="0"/>
                <a:ea typeface="+mn-ea"/>
                <a:cs typeface="+mn-cs"/>
              </a:rPr>
              <a:t> Henry Cavendish</a:t>
            </a:r>
            <a:r>
              <a:rPr lang="en-US" sz="1200" kern="1200" dirty="0" smtClean="0">
                <a:solidFill>
                  <a:schemeClr val="tx1"/>
                </a:solidFill>
                <a:effectLst/>
                <a:latin typeface="Times New Roman" pitchFamily="18" charset="0"/>
                <a:ea typeface="+mn-ea"/>
                <a:cs typeface="+mn-cs"/>
              </a:rPr>
              <a:t>, F.R.S., vol. II. Cambridge: Cambridge University Press, 1921. Pp. 249-286.</a:t>
            </a:r>
            <a:endParaRPr lang="pt-BR" sz="1200" kern="1200" dirty="0" smtClean="0">
              <a:solidFill>
                <a:schemeClr val="tx1"/>
              </a:solidFill>
              <a:effectLst/>
              <a:latin typeface="Times New Roman" pitchFamily="18"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3198308D-F7D8-4E3C-AC94-EBF770D21040}" type="slidenum">
              <a:rPr lang="pt-BR" altLang="pt-BR" smtClean="0"/>
              <a:pPr>
                <a:defRPr/>
              </a:pPr>
              <a:t>43</a:t>
            </a:fld>
            <a:endParaRPr lang="pt-BR" altLang="pt-BR"/>
          </a:p>
        </p:txBody>
      </p:sp>
    </p:spTree>
    <p:extLst>
      <p:ext uri="{BB962C8B-B14F-4D97-AF65-F5344CB8AC3E}">
        <p14:creationId xmlns:p14="http://schemas.microsoft.com/office/powerpoint/2010/main" val="275834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757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4F2AFC-0EE8-42BC-B63C-E704D32C5DCE}" type="slidenum">
              <a:rPr lang="pt-BR" altLang="pt-BR" sz="1200" smtClean="0"/>
              <a:pPr/>
              <a:t>6</a:t>
            </a:fld>
            <a:endParaRPr lang="pt-BR" altLang="pt-BR" sz="1200" smtClean="0"/>
          </a:p>
        </p:txBody>
      </p:sp>
    </p:spTree>
    <p:extLst>
      <p:ext uri="{BB962C8B-B14F-4D97-AF65-F5344CB8AC3E}">
        <p14:creationId xmlns:p14="http://schemas.microsoft.com/office/powerpoint/2010/main" val="164656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a:ln/>
        </p:spPr>
      </p:sp>
      <p:sp>
        <p:nvSpPr>
          <p:cNvPr id="778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7782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188295-0431-47FB-BFE7-F73ABF30CE3B}" type="slidenum">
              <a:rPr lang="pt-BR" altLang="pt-BR" sz="1200" smtClean="0"/>
              <a:pPr/>
              <a:t>7</a:t>
            </a:fld>
            <a:endParaRPr lang="pt-BR" altLang="pt-BR" sz="1200" smtClean="0"/>
          </a:p>
        </p:txBody>
      </p:sp>
    </p:spTree>
    <p:extLst>
      <p:ext uri="{BB962C8B-B14F-4D97-AF65-F5344CB8AC3E}">
        <p14:creationId xmlns:p14="http://schemas.microsoft.com/office/powerpoint/2010/main" val="98972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a:ln/>
        </p:spPr>
      </p:sp>
      <p:sp>
        <p:nvSpPr>
          <p:cNvPr id="778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7782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F188295-0431-47FB-BFE7-F73ABF30CE3B}" type="slidenum">
              <a:rPr lang="pt-BR" altLang="pt-BR" sz="1200" smtClean="0"/>
              <a:pPr/>
              <a:t>8</a:t>
            </a:fld>
            <a:endParaRPr lang="pt-BR" altLang="pt-BR" sz="1200" smtClean="0"/>
          </a:p>
        </p:txBody>
      </p:sp>
    </p:spTree>
    <p:extLst>
      <p:ext uri="{BB962C8B-B14F-4D97-AF65-F5344CB8AC3E}">
        <p14:creationId xmlns:p14="http://schemas.microsoft.com/office/powerpoint/2010/main" val="119609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a:ln/>
        </p:spPr>
      </p:sp>
      <p:sp>
        <p:nvSpPr>
          <p:cNvPr id="296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t>Raio da órbita de Mercúrio: r</a:t>
            </a:r>
            <a:r>
              <a:rPr lang="pt-BR" altLang="pt-BR" baseline="-25000" smtClean="0"/>
              <a:t>M</a:t>
            </a:r>
            <a:r>
              <a:rPr lang="pt-BR" altLang="pt-BR" smtClean="0"/>
              <a:t> = 58 milhões de km; Raio da órbita da Terra: r</a:t>
            </a:r>
            <a:r>
              <a:rPr lang="pt-BR" altLang="pt-BR" baseline="-25000" smtClean="0"/>
              <a:t>T</a:t>
            </a:r>
            <a:r>
              <a:rPr lang="pt-BR" altLang="pt-BR" smtClean="0"/>
              <a:t> = 150 milhões de km.</a:t>
            </a:r>
          </a:p>
        </p:txBody>
      </p:sp>
      <p:sp>
        <p:nvSpPr>
          <p:cNvPr id="297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984457B-6B51-455D-BE36-6013D3055B64}" type="slidenum">
              <a:rPr lang="pt-BR" altLang="pt-BR" sz="1200" smtClean="0"/>
              <a:pPr/>
              <a:t>9</a:t>
            </a:fld>
            <a:endParaRPr lang="pt-BR" altLang="pt-BR" sz="1200" smtClean="0"/>
          </a:p>
        </p:txBody>
      </p:sp>
    </p:spTree>
    <p:extLst>
      <p:ext uri="{BB962C8B-B14F-4D97-AF65-F5344CB8AC3E}">
        <p14:creationId xmlns:p14="http://schemas.microsoft.com/office/powerpoint/2010/main" val="419843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a:ln/>
        </p:spPr>
      </p:sp>
      <p:sp>
        <p:nvSpPr>
          <p:cNvPr id="296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t>Raio da órbita de Mercúrio: r</a:t>
            </a:r>
            <a:r>
              <a:rPr lang="pt-BR" altLang="pt-BR" baseline="-25000" smtClean="0"/>
              <a:t>M</a:t>
            </a:r>
            <a:r>
              <a:rPr lang="pt-BR" altLang="pt-BR" smtClean="0"/>
              <a:t> = 58 milhões de km; Raio da órbita da Terra: r</a:t>
            </a:r>
            <a:r>
              <a:rPr lang="pt-BR" altLang="pt-BR" baseline="-25000" smtClean="0"/>
              <a:t>T</a:t>
            </a:r>
            <a:r>
              <a:rPr lang="pt-BR" altLang="pt-BR" smtClean="0"/>
              <a:t> = 150 milhões de km.</a:t>
            </a:r>
          </a:p>
        </p:txBody>
      </p:sp>
      <p:sp>
        <p:nvSpPr>
          <p:cNvPr id="297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984457B-6B51-455D-BE36-6013D3055B64}" type="slidenum">
              <a:rPr lang="pt-BR" altLang="pt-BR" sz="1200" smtClean="0"/>
              <a:pPr/>
              <a:t>10</a:t>
            </a:fld>
            <a:endParaRPr lang="pt-BR" altLang="pt-BR" sz="1200" smtClean="0"/>
          </a:p>
        </p:txBody>
      </p:sp>
    </p:spTree>
    <p:extLst>
      <p:ext uri="{BB962C8B-B14F-4D97-AF65-F5344CB8AC3E}">
        <p14:creationId xmlns:p14="http://schemas.microsoft.com/office/powerpoint/2010/main" val="414992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ln/>
        </p:spPr>
      </p:sp>
      <p:sp>
        <p:nvSpPr>
          <p:cNvPr id="798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7987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B9E0A3-F9B9-4B5A-98D2-7F93A077F61F}" type="slidenum">
              <a:rPr lang="pt-BR" altLang="pt-BR" sz="1200" smtClean="0"/>
              <a:pPr/>
              <a:t>12</a:t>
            </a:fld>
            <a:endParaRPr lang="pt-BR" altLang="pt-BR" sz="1200" smtClean="0"/>
          </a:p>
        </p:txBody>
      </p:sp>
    </p:spTree>
    <p:extLst>
      <p:ext uri="{BB962C8B-B14F-4D97-AF65-F5344CB8AC3E}">
        <p14:creationId xmlns:p14="http://schemas.microsoft.com/office/powerpoint/2010/main" val="260025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484188" y="1549400"/>
            <a:ext cx="8158162" cy="1689100"/>
          </a:xfrm>
          <a:prstGeom prst="rect">
            <a:avLst/>
          </a:prstGeom>
          <a:pattFill prst="lgConfetti">
            <a:fgClr>
              <a:schemeClr val="accent2">
                <a:alpha val="50195"/>
              </a:schemeClr>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5" name="AutoShape 3"/>
          <p:cNvSpPr>
            <a:spLocks noChangeArrowheads="1"/>
          </p:cNvSpPr>
          <p:nvPr/>
        </p:nvSpPr>
        <p:spPr bwMode="ltGray">
          <a:xfrm>
            <a:off x="228600" y="3206750"/>
            <a:ext cx="86868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6" name="AutoShape 4"/>
          <p:cNvSpPr>
            <a:spLocks noChangeArrowheads="1"/>
          </p:cNvSpPr>
          <p:nvPr/>
        </p:nvSpPr>
        <p:spPr bwMode="ltGray">
          <a:xfrm>
            <a:off x="228600" y="1482725"/>
            <a:ext cx="86868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7" name="AutoShape 5"/>
          <p:cNvSpPr>
            <a:spLocks noChangeArrowheads="1"/>
          </p:cNvSpPr>
          <p:nvPr/>
        </p:nvSpPr>
        <p:spPr bwMode="ltGray">
          <a:xfrm>
            <a:off x="8623300" y="1246188"/>
            <a:ext cx="77788"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8" name="AutoShape 6"/>
          <p:cNvSpPr>
            <a:spLocks noChangeArrowheads="1"/>
          </p:cNvSpPr>
          <p:nvPr/>
        </p:nvSpPr>
        <p:spPr bwMode="ltGray">
          <a:xfrm>
            <a:off x="434975" y="1252538"/>
            <a:ext cx="77788"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9" name="AutoShape 7"/>
          <p:cNvSpPr>
            <a:spLocks noChangeArrowheads="1"/>
          </p:cNvSpPr>
          <p:nvPr/>
        </p:nvSpPr>
        <p:spPr bwMode="ltGray">
          <a:xfrm>
            <a:off x="2830513" y="5783263"/>
            <a:ext cx="3481387" cy="77787"/>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10"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4105"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r>
              <a:rPr lang="pt-BR"/>
              <a:t>Clique para editar o estilo do título mestre</a:t>
            </a:r>
          </a:p>
        </p:txBody>
      </p:sp>
      <p:sp>
        <p:nvSpPr>
          <p:cNvPr id="4106"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r>
              <a:rPr lang="pt-BR"/>
              <a:t>Clique para editar o estilo do subtítulo mestre</a:t>
            </a:r>
          </a:p>
        </p:txBody>
      </p:sp>
      <p:sp>
        <p:nvSpPr>
          <p:cNvPr id="11" name="Rectangle 11"/>
          <p:cNvSpPr>
            <a:spLocks noGrp="1" noChangeArrowheads="1"/>
          </p:cNvSpPr>
          <p:nvPr>
            <p:ph type="dt" sz="half" idx="10"/>
          </p:nvPr>
        </p:nvSpPr>
        <p:spPr/>
        <p:txBody>
          <a:bodyPr/>
          <a:lstStyle>
            <a:lvl1pPr>
              <a:defRPr/>
            </a:lvl1pPr>
          </a:lstStyle>
          <a:p>
            <a:pPr>
              <a:defRPr/>
            </a:pPr>
            <a:endParaRPr lang="pt-BR"/>
          </a:p>
        </p:txBody>
      </p:sp>
      <p:sp>
        <p:nvSpPr>
          <p:cNvPr id="12" name="Rectangle 12"/>
          <p:cNvSpPr>
            <a:spLocks noGrp="1" noChangeArrowheads="1"/>
          </p:cNvSpPr>
          <p:nvPr>
            <p:ph type="ftr" sz="quarter" idx="11"/>
          </p:nvPr>
        </p:nvSpPr>
        <p:spPr/>
        <p:txBody>
          <a:bodyPr/>
          <a:lstStyle>
            <a:lvl1pPr>
              <a:defRPr/>
            </a:lvl1pPr>
          </a:lstStyle>
          <a:p>
            <a:pPr>
              <a:defRPr/>
            </a:pPr>
            <a:endParaRPr lang="pt-BR"/>
          </a:p>
        </p:txBody>
      </p:sp>
      <p:sp>
        <p:nvSpPr>
          <p:cNvPr id="13" name="Rectangle 13"/>
          <p:cNvSpPr>
            <a:spLocks noGrp="1" noChangeArrowheads="1"/>
          </p:cNvSpPr>
          <p:nvPr>
            <p:ph type="sldNum" sz="quarter" idx="12"/>
          </p:nvPr>
        </p:nvSpPr>
        <p:spPr>
          <a:xfrm>
            <a:off x="6553200" y="6248400"/>
            <a:ext cx="1905000" cy="457200"/>
          </a:xfrm>
          <a:noFill/>
        </p:spPr>
        <p:txBody>
          <a:bodyPr anchor="b" anchorCtr="0"/>
          <a:lstStyle>
            <a:lvl1pPr>
              <a:defRPr>
                <a:solidFill>
                  <a:schemeClr val="tx1"/>
                </a:solidFill>
              </a:defRPr>
            </a:lvl1pPr>
          </a:lstStyle>
          <a:p>
            <a:pPr>
              <a:defRPr/>
            </a:pPr>
            <a:fld id="{7EDE58C6-224E-41C6-A381-A94592731936}" type="slidenum">
              <a:rPr lang="pt-BR" altLang="pt-BR"/>
              <a:pPr>
                <a:defRPr/>
              </a:pPr>
              <a:t>‹nº›</a:t>
            </a:fld>
            <a:endParaRPr lang="pt-BR" altLang="pt-BR"/>
          </a:p>
        </p:txBody>
      </p:sp>
    </p:spTree>
    <p:extLst>
      <p:ext uri="{BB962C8B-B14F-4D97-AF65-F5344CB8AC3E}">
        <p14:creationId xmlns:p14="http://schemas.microsoft.com/office/powerpoint/2010/main" val="54062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D8BB4E78-1BB3-4924-BEC3-D3796D5C2F6F}" type="slidenum">
              <a:rPr lang="pt-BR" altLang="pt-BR"/>
              <a:pPr>
                <a:defRPr/>
              </a:pPr>
              <a:t>‹nº›</a:t>
            </a:fld>
            <a:endParaRPr lang="pt-BR" altLang="pt-BR"/>
          </a:p>
        </p:txBody>
      </p:sp>
    </p:spTree>
    <p:extLst>
      <p:ext uri="{BB962C8B-B14F-4D97-AF65-F5344CB8AC3E}">
        <p14:creationId xmlns:p14="http://schemas.microsoft.com/office/powerpoint/2010/main" val="29304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21488" y="284163"/>
            <a:ext cx="2044700" cy="5811837"/>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284163"/>
            <a:ext cx="5983288" cy="581183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B3A70488-A3F2-4676-B3E6-863F2CD0AEEF}" type="slidenum">
              <a:rPr lang="pt-BR" altLang="pt-BR"/>
              <a:pPr>
                <a:defRPr/>
              </a:pPr>
              <a:t>‹nº›</a:t>
            </a:fld>
            <a:endParaRPr lang="pt-BR" altLang="pt-BR"/>
          </a:p>
        </p:txBody>
      </p:sp>
    </p:spTree>
    <p:extLst>
      <p:ext uri="{BB962C8B-B14F-4D97-AF65-F5344CB8AC3E}">
        <p14:creationId xmlns:p14="http://schemas.microsoft.com/office/powerpoint/2010/main" val="2147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093788" y="284163"/>
            <a:ext cx="77724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85800" y="1905000"/>
            <a:ext cx="7772400" cy="4191000"/>
          </a:xfrm>
        </p:spPr>
        <p:txBody>
          <a:bodyPr/>
          <a:lstStyle/>
          <a:p>
            <a:pPr lvl="0"/>
            <a:endParaRPr lang="pt-BR" noProof="0" smtClean="0"/>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2769D7B6-24E3-4B04-8375-0F1284CA3DF0}" type="slidenum">
              <a:rPr lang="pt-BR" altLang="pt-BR"/>
              <a:pPr>
                <a:defRPr/>
              </a:pPr>
              <a:t>‹nº›</a:t>
            </a:fld>
            <a:endParaRPr lang="pt-BR" altLang="pt-BR"/>
          </a:p>
        </p:txBody>
      </p:sp>
    </p:spTree>
    <p:extLst>
      <p:ext uri="{BB962C8B-B14F-4D97-AF65-F5344CB8AC3E}">
        <p14:creationId xmlns:p14="http://schemas.microsoft.com/office/powerpoint/2010/main" val="63141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A96CAA3A-F465-4A0C-9A92-5D192DB32493}" type="slidenum">
              <a:rPr lang="pt-BR" altLang="pt-BR"/>
              <a:pPr>
                <a:defRPr/>
              </a:pPr>
              <a:t>‹nº›</a:t>
            </a:fld>
            <a:endParaRPr lang="pt-BR" altLang="pt-BR"/>
          </a:p>
        </p:txBody>
      </p:sp>
    </p:spTree>
    <p:extLst>
      <p:ext uri="{BB962C8B-B14F-4D97-AF65-F5344CB8AC3E}">
        <p14:creationId xmlns:p14="http://schemas.microsoft.com/office/powerpoint/2010/main" val="209150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5C3E02BA-24A3-4046-8233-B17F7071DD9F}" type="slidenum">
              <a:rPr lang="pt-BR" altLang="pt-BR"/>
              <a:pPr>
                <a:defRPr/>
              </a:pPr>
              <a:t>‹nº›</a:t>
            </a:fld>
            <a:endParaRPr lang="pt-BR" altLang="pt-BR"/>
          </a:p>
        </p:txBody>
      </p:sp>
    </p:spTree>
    <p:extLst>
      <p:ext uri="{BB962C8B-B14F-4D97-AF65-F5344CB8AC3E}">
        <p14:creationId xmlns:p14="http://schemas.microsoft.com/office/powerpoint/2010/main" val="145277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028"/>
          <p:cNvSpPr>
            <a:spLocks noGrp="1" noChangeArrowheads="1"/>
          </p:cNvSpPr>
          <p:nvPr>
            <p:ph type="dt" sz="half" idx="10"/>
          </p:nvPr>
        </p:nvSpPr>
        <p:spPr>
          <a:ln/>
        </p:spPr>
        <p:txBody>
          <a:bodyPr/>
          <a:lstStyle>
            <a:lvl1pPr>
              <a:defRPr/>
            </a:lvl1pPr>
          </a:lstStyle>
          <a:p>
            <a:pPr>
              <a:defRPr/>
            </a:pPr>
            <a:endParaRPr lang="pt-BR"/>
          </a:p>
        </p:txBody>
      </p:sp>
      <p:sp>
        <p:nvSpPr>
          <p:cNvPr id="6" name="Rectangle 1029"/>
          <p:cNvSpPr>
            <a:spLocks noGrp="1" noChangeArrowheads="1"/>
          </p:cNvSpPr>
          <p:nvPr>
            <p:ph type="ftr" sz="quarter" idx="11"/>
          </p:nvPr>
        </p:nvSpPr>
        <p:spPr>
          <a:ln/>
        </p:spPr>
        <p:txBody>
          <a:bodyPr/>
          <a:lstStyle>
            <a:lvl1pPr>
              <a:defRPr/>
            </a:lvl1pPr>
          </a:lstStyle>
          <a:p>
            <a:pPr>
              <a:defRPr/>
            </a:pPr>
            <a:endParaRPr lang="pt-BR"/>
          </a:p>
        </p:txBody>
      </p:sp>
      <p:sp>
        <p:nvSpPr>
          <p:cNvPr id="7" name="Rectangle 1033" descr="Large confetti"/>
          <p:cNvSpPr>
            <a:spLocks noGrp="1" noChangeArrowheads="1"/>
          </p:cNvSpPr>
          <p:nvPr>
            <p:ph type="sldNum" sz="quarter" idx="12"/>
          </p:nvPr>
        </p:nvSpPr>
        <p:spPr>
          <a:ln/>
        </p:spPr>
        <p:txBody>
          <a:bodyPr/>
          <a:lstStyle>
            <a:lvl1pPr>
              <a:defRPr/>
            </a:lvl1pPr>
          </a:lstStyle>
          <a:p>
            <a:pPr>
              <a:defRPr/>
            </a:pPr>
            <a:fld id="{AC9238D5-28FC-4299-9DED-A6D06B938435}" type="slidenum">
              <a:rPr lang="pt-BR" altLang="pt-BR"/>
              <a:pPr>
                <a:defRPr/>
              </a:pPr>
              <a:t>‹nº›</a:t>
            </a:fld>
            <a:endParaRPr lang="pt-BR" altLang="pt-BR"/>
          </a:p>
        </p:txBody>
      </p:sp>
    </p:spTree>
    <p:extLst>
      <p:ext uri="{BB962C8B-B14F-4D97-AF65-F5344CB8AC3E}">
        <p14:creationId xmlns:p14="http://schemas.microsoft.com/office/powerpoint/2010/main" val="317460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028"/>
          <p:cNvSpPr>
            <a:spLocks noGrp="1" noChangeArrowheads="1"/>
          </p:cNvSpPr>
          <p:nvPr>
            <p:ph type="dt" sz="half" idx="10"/>
          </p:nvPr>
        </p:nvSpPr>
        <p:spPr>
          <a:ln/>
        </p:spPr>
        <p:txBody>
          <a:bodyPr/>
          <a:lstStyle>
            <a:lvl1pPr>
              <a:defRPr/>
            </a:lvl1pPr>
          </a:lstStyle>
          <a:p>
            <a:pPr>
              <a:defRPr/>
            </a:pPr>
            <a:endParaRPr lang="pt-BR"/>
          </a:p>
        </p:txBody>
      </p:sp>
      <p:sp>
        <p:nvSpPr>
          <p:cNvPr id="8" name="Rectangle 1029"/>
          <p:cNvSpPr>
            <a:spLocks noGrp="1" noChangeArrowheads="1"/>
          </p:cNvSpPr>
          <p:nvPr>
            <p:ph type="ftr" sz="quarter" idx="11"/>
          </p:nvPr>
        </p:nvSpPr>
        <p:spPr>
          <a:ln/>
        </p:spPr>
        <p:txBody>
          <a:bodyPr/>
          <a:lstStyle>
            <a:lvl1pPr>
              <a:defRPr/>
            </a:lvl1pPr>
          </a:lstStyle>
          <a:p>
            <a:pPr>
              <a:defRPr/>
            </a:pPr>
            <a:endParaRPr lang="pt-BR"/>
          </a:p>
        </p:txBody>
      </p:sp>
      <p:sp>
        <p:nvSpPr>
          <p:cNvPr id="9" name="Rectangle 1033" descr="Large confetti"/>
          <p:cNvSpPr>
            <a:spLocks noGrp="1" noChangeArrowheads="1"/>
          </p:cNvSpPr>
          <p:nvPr>
            <p:ph type="sldNum" sz="quarter" idx="12"/>
          </p:nvPr>
        </p:nvSpPr>
        <p:spPr>
          <a:ln/>
        </p:spPr>
        <p:txBody>
          <a:bodyPr/>
          <a:lstStyle>
            <a:lvl1pPr>
              <a:defRPr/>
            </a:lvl1pPr>
          </a:lstStyle>
          <a:p>
            <a:pPr>
              <a:defRPr/>
            </a:pPr>
            <a:fld id="{DF5A7862-B4BA-4F77-95B7-892C54F35F8C}" type="slidenum">
              <a:rPr lang="pt-BR" altLang="pt-BR"/>
              <a:pPr>
                <a:defRPr/>
              </a:pPr>
              <a:t>‹nº›</a:t>
            </a:fld>
            <a:endParaRPr lang="pt-BR" altLang="pt-BR"/>
          </a:p>
        </p:txBody>
      </p:sp>
    </p:spTree>
    <p:extLst>
      <p:ext uri="{BB962C8B-B14F-4D97-AF65-F5344CB8AC3E}">
        <p14:creationId xmlns:p14="http://schemas.microsoft.com/office/powerpoint/2010/main" val="422683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1028"/>
          <p:cNvSpPr>
            <a:spLocks noGrp="1" noChangeArrowheads="1"/>
          </p:cNvSpPr>
          <p:nvPr>
            <p:ph type="dt" sz="half" idx="10"/>
          </p:nvPr>
        </p:nvSpPr>
        <p:spPr>
          <a:ln/>
        </p:spPr>
        <p:txBody>
          <a:bodyPr/>
          <a:lstStyle>
            <a:lvl1pPr>
              <a:defRPr/>
            </a:lvl1pPr>
          </a:lstStyle>
          <a:p>
            <a:pPr>
              <a:defRPr/>
            </a:pPr>
            <a:endParaRPr lang="pt-BR"/>
          </a:p>
        </p:txBody>
      </p:sp>
      <p:sp>
        <p:nvSpPr>
          <p:cNvPr id="4" name="Rectangle 1029"/>
          <p:cNvSpPr>
            <a:spLocks noGrp="1" noChangeArrowheads="1"/>
          </p:cNvSpPr>
          <p:nvPr>
            <p:ph type="ftr" sz="quarter" idx="11"/>
          </p:nvPr>
        </p:nvSpPr>
        <p:spPr>
          <a:ln/>
        </p:spPr>
        <p:txBody>
          <a:bodyPr/>
          <a:lstStyle>
            <a:lvl1pPr>
              <a:defRPr/>
            </a:lvl1pPr>
          </a:lstStyle>
          <a:p>
            <a:pPr>
              <a:defRPr/>
            </a:pPr>
            <a:endParaRPr lang="pt-BR"/>
          </a:p>
        </p:txBody>
      </p:sp>
      <p:sp>
        <p:nvSpPr>
          <p:cNvPr id="5" name="Rectangle 1033" descr="Large confetti"/>
          <p:cNvSpPr>
            <a:spLocks noGrp="1" noChangeArrowheads="1"/>
          </p:cNvSpPr>
          <p:nvPr>
            <p:ph type="sldNum" sz="quarter" idx="12"/>
          </p:nvPr>
        </p:nvSpPr>
        <p:spPr>
          <a:ln/>
        </p:spPr>
        <p:txBody>
          <a:bodyPr/>
          <a:lstStyle>
            <a:lvl1pPr>
              <a:defRPr/>
            </a:lvl1pPr>
          </a:lstStyle>
          <a:p>
            <a:pPr>
              <a:defRPr/>
            </a:pPr>
            <a:fld id="{F83EB759-10FF-41A4-A3F0-602C5C20CD9C}" type="slidenum">
              <a:rPr lang="pt-BR" altLang="pt-BR"/>
              <a:pPr>
                <a:defRPr/>
              </a:pPr>
              <a:t>‹nº›</a:t>
            </a:fld>
            <a:endParaRPr lang="pt-BR" altLang="pt-BR"/>
          </a:p>
        </p:txBody>
      </p:sp>
    </p:spTree>
    <p:extLst>
      <p:ext uri="{BB962C8B-B14F-4D97-AF65-F5344CB8AC3E}">
        <p14:creationId xmlns:p14="http://schemas.microsoft.com/office/powerpoint/2010/main" val="307122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pt-BR"/>
          </a:p>
        </p:txBody>
      </p:sp>
      <p:sp>
        <p:nvSpPr>
          <p:cNvPr id="3" name="Rectangle 1029"/>
          <p:cNvSpPr>
            <a:spLocks noGrp="1" noChangeArrowheads="1"/>
          </p:cNvSpPr>
          <p:nvPr>
            <p:ph type="ftr" sz="quarter" idx="11"/>
          </p:nvPr>
        </p:nvSpPr>
        <p:spPr>
          <a:ln/>
        </p:spPr>
        <p:txBody>
          <a:bodyPr/>
          <a:lstStyle>
            <a:lvl1pPr>
              <a:defRPr/>
            </a:lvl1pPr>
          </a:lstStyle>
          <a:p>
            <a:pPr>
              <a:defRPr/>
            </a:pPr>
            <a:endParaRPr lang="pt-BR"/>
          </a:p>
        </p:txBody>
      </p:sp>
      <p:sp>
        <p:nvSpPr>
          <p:cNvPr id="4" name="Rectangle 1033" descr="Large confetti"/>
          <p:cNvSpPr>
            <a:spLocks noGrp="1" noChangeArrowheads="1"/>
          </p:cNvSpPr>
          <p:nvPr>
            <p:ph type="sldNum" sz="quarter" idx="12"/>
          </p:nvPr>
        </p:nvSpPr>
        <p:spPr>
          <a:ln/>
        </p:spPr>
        <p:txBody>
          <a:bodyPr/>
          <a:lstStyle>
            <a:lvl1pPr>
              <a:defRPr/>
            </a:lvl1pPr>
          </a:lstStyle>
          <a:p>
            <a:pPr>
              <a:defRPr/>
            </a:pPr>
            <a:fld id="{D0FC5320-2CB8-4293-BDF0-44F16472492A}" type="slidenum">
              <a:rPr lang="pt-BR" altLang="pt-BR"/>
              <a:pPr>
                <a:defRPr/>
              </a:pPr>
              <a:t>‹nº›</a:t>
            </a:fld>
            <a:endParaRPr lang="pt-BR" altLang="pt-BR"/>
          </a:p>
        </p:txBody>
      </p:sp>
    </p:spTree>
    <p:extLst>
      <p:ext uri="{BB962C8B-B14F-4D97-AF65-F5344CB8AC3E}">
        <p14:creationId xmlns:p14="http://schemas.microsoft.com/office/powerpoint/2010/main" val="379672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028"/>
          <p:cNvSpPr>
            <a:spLocks noGrp="1" noChangeArrowheads="1"/>
          </p:cNvSpPr>
          <p:nvPr>
            <p:ph type="dt" sz="half" idx="10"/>
          </p:nvPr>
        </p:nvSpPr>
        <p:spPr>
          <a:ln/>
        </p:spPr>
        <p:txBody>
          <a:bodyPr/>
          <a:lstStyle>
            <a:lvl1pPr>
              <a:defRPr/>
            </a:lvl1pPr>
          </a:lstStyle>
          <a:p>
            <a:pPr>
              <a:defRPr/>
            </a:pPr>
            <a:endParaRPr lang="pt-BR"/>
          </a:p>
        </p:txBody>
      </p:sp>
      <p:sp>
        <p:nvSpPr>
          <p:cNvPr id="6" name="Rectangle 1029"/>
          <p:cNvSpPr>
            <a:spLocks noGrp="1" noChangeArrowheads="1"/>
          </p:cNvSpPr>
          <p:nvPr>
            <p:ph type="ftr" sz="quarter" idx="11"/>
          </p:nvPr>
        </p:nvSpPr>
        <p:spPr>
          <a:ln/>
        </p:spPr>
        <p:txBody>
          <a:bodyPr/>
          <a:lstStyle>
            <a:lvl1pPr>
              <a:defRPr/>
            </a:lvl1pPr>
          </a:lstStyle>
          <a:p>
            <a:pPr>
              <a:defRPr/>
            </a:pPr>
            <a:endParaRPr lang="pt-BR"/>
          </a:p>
        </p:txBody>
      </p:sp>
      <p:sp>
        <p:nvSpPr>
          <p:cNvPr id="7" name="Rectangle 1033" descr="Large confetti"/>
          <p:cNvSpPr>
            <a:spLocks noGrp="1" noChangeArrowheads="1"/>
          </p:cNvSpPr>
          <p:nvPr>
            <p:ph type="sldNum" sz="quarter" idx="12"/>
          </p:nvPr>
        </p:nvSpPr>
        <p:spPr>
          <a:ln/>
        </p:spPr>
        <p:txBody>
          <a:bodyPr/>
          <a:lstStyle>
            <a:lvl1pPr>
              <a:defRPr/>
            </a:lvl1pPr>
          </a:lstStyle>
          <a:p>
            <a:pPr>
              <a:defRPr/>
            </a:pPr>
            <a:fld id="{F272FAEE-6AE4-4BA0-B5ED-90D00454CB79}" type="slidenum">
              <a:rPr lang="pt-BR" altLang="pt-BR"/>
              <a:pPr>
                <a:defRPr/>
              </a:pPr>
              <a:t>‹nº›</a:t>
            </a:fld>
            <a:endParaRPr lang="pt-BR" altLang="pt-BR"/>
          </a:p>
        </p:txBody>
      </p:sp>
    </p:spTree>
    <p:extLst>
      <p:ext uri="{BB962C8B-B14F-4D97-AF65-F5344CB8AC3E}">
        <p14:creationId xmlns:p14="http://schemas.microsoft.com/office/powerpoint/2010/main" val="210627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028"/>
          <p:cNvSpPr>
            <a:spLocks noGrp="1" noChangeArrowheads="1"/>
          </p:cNvSpPr>
          <p:nvPr>
            <p:ph type="dt" sz="half" idx="10"/>
          </p:nvPr>
        </p:nvSpPr>
        <p:spPr>
          <a:ln/>
        </p:spPr>
        <p:txBody>
          <a:bodyPr/>
          <a:lstStyle>
            <a:lvl1pPr>
              <a:defRPr/>
            </a:lvl1pPr>
          </a:lstStyle>
          <a:p>
            <a:pPr>
              <a:defRPr/>
            </a:pPr>
            <a:endParaRPr lang="pt-BR"/>
          </a:p>
        </p:txBody>
      </p:sp>
      <p:sp>
        <p:nvSpPr>
          <p:cNvPr id="6" name="Rectangle 1029"/>
          <p:cNvSpPr>
            <a:spLocks noGrp="1" noChangeArrowheads="1"/>
          </p:cNvSpPr>
          <p:nvPr>
            <p:ph type="ftr" sz="quarter" idx="11"/>
          </p:nvPr>
        </p:nvSpPr>
        <p:spPr>
          <a:ln/>
        </p:spPr>
        <p:txBody>
          <a:bodyPr/>
          <a:lstStyle>
            <a:lvl1pPr>
              <a:defRPr/>
            </a:lvl1pPr>
          </a:lstStyle>
          <a:p>
            <a:pPr>
              <a:defRPr/>
            </a:pPr>
            <a:endParaRPr lang="pt-BR"/>
          </a:p>
        </p:txBody>
      </p:sp>
      <p:sp>
        <p:nvSpPr>
          <p:cNvPr id="7" name="Rectangle 1033" descr="Large confetti"/>
          <p:cNvSpPr>
            <a:spLocks noGrp="1" noChangeArrowheads="1"/>
          </p:cNvSpPr>
          <p:nvPr>
            <p:ph type="sldNum" sz="quarter" idx="12"/>
          </p:nvPr>
        </p:nvSpPr>
        <p:spPr>
          <a:ln/>
        </p:spPr>
        <p:txBody>
          <a:bodyPr/>
          <a:lstStyle>
            <a:lvl1pPr>
              <a:defRPr/>
            </a:lvl1pPr>
          </a:lstStyle>
          <a:p>
            <a:pPr>
              <a:defRPr/>
            </a:pPr>
            <a:fld id="{3A88B1F8-A10F-4FA7-8137-5EA5749F0B3F}" type="slidenum">
              <a:rPr lang="pt-BR" altLang="pt-BR"/>
              <a:pPr>
                <a:defRPr/>
              </a:pPr>
              <a:t>‹nº›</a:t>
            </a:fld>
            <a:endParaRPr lang="pt-BR" altLang="pt-BR"/>
          </a:p>
        </p:txBody>
      </p:sp>
    </p:spTree>
    <p:extLst>
      <p:ext uri="{BB962C8B-B14F-4D97-AF65-F5344CB8AC3E}">
        <p14:creationId xmlns:p14="http://schemas.microsoft.com/office/powerpoint/2010/main" val="226765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1026" descr="Large confetti"/>
          <p:cNvSpPr>
            <a:spLocks noGrp="1" noChangeArrowheads="1"/>
          </p:cNvSpPr>
          <p:nvPr>
            <p:ph type="title"/>
          </p:nvPr>
        </p:nvSpPr>
        <p:spPr bwMode="auto">
          <a:xfrm>
            <a:off x="1093788" y="2841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smtClean="0"/>
              <a:t>Clique para editar o estilo do título mestre</a:t>
            </a:r>
          </a:p>
        </p:txBody>
      </p:sp>
      <p:sp>
        <p:nvSpPr>
          <p:cNvPr id="1027" name="Rectangle 1027"/>
          <p:cNvSpPr>
            <a:spLocks noGrp="1" noChangeArrowheads="1"/>
          </p:cNvSpPr>
          <p:nvPr>
            <p:ph type="body" idx="1"/>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307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pt-BR"/>
          </a:p>
        </p:txBody>
      </p:sp>
      <p:sp>
        <p:nvSpPr>
          <p:cNvPr id="307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pt-BR"/>
          </a:p>
        </p:txBody>
      </p:sp>
      <p:sp>
        <p:nvSpPr>
          <p:cNvPr id="1030" name="Rectangle 1030"/>
          <p:cNvSpPr>
            <a:spLocks noChangeArrowheads="1"/>
          </p:cNvSpPr>
          <p:nvPr/>
        </p:nvSpPr>
        <p:spPr bwMode="auto">
          <a:xfrm>
            <a:off x="0" y="1512888"/>
            <a:ext cx="8458200" cy="873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1031" name="Rectangle 1031"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1032" name="Rectangle 1032"/>
          <p:cNvSpPr>
            <a:spLocks noChangeArrowheads="1"/>
          </p:cNvSpPr>
          <p:nvPr/>
        </p:nvSpPr>
        <p:spPr bwMode="auto">
          <a:xfrm>
            <a:off x="7067550" y="6553200"/>
            <a:ext cx="2076450" cy="79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3081" name="Rectangle 1033"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1" hangingPunct="1">
              <a:defRPr sz="1400">
                <a:solidFill>
                  <a:schemeClr val="bg1"/>
                </a:solidFill>
              </a:defRPr>
            </a:lvl1pPr>
          </a:lstStyle>
          <a:p>
            <a:pPr>
              <a:defRPr/>
            </a:pPr>
            <a:fld id="{40F8B639-D61C-4221-AF51-0FB541A6CDE2}"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4090"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Número de Slide 6"/>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C9FD081-E7ED-4D21-998B-CD9B1FC423FD}" type="slidenum">
              <a:rPr lang="pt-BR" altLang="pt-BR" sz="1400" smtClean="0">
                <a:solidFill>
                  <a:schemeClr val="bg1"/>
                </a:solidFill>
              </a:rPr>
              <a:pPr>
                <a:spcBef>
                  <a:spcPct val="0"/>
                </a:spcBef>
                <a:buSzTx/>
                <a:buFontTx/>
                <a:buNone/>
              </a:pPr>
              <a:t>1</a:t>
            </a:fld>
            <a:endParaRPr lang="pt-BR" altLang="pt-BR" sz="1400" smtClean="0">
              <a:solidFill>
                <a:schemeClr val="bg1"/>
              </a:solidFill>
            </a:endParaRPr>
          </a:p>
        </p:txBody>
      </p:sp>
      <p:sp>
        <p:nvSpPr>
          <p:cNvPr id="4099" name="Rectangle 3"/>
          <p:cNvSpPr>
            <a:spLocks noGrp="1" noChangeArrowheads="1"/>
          </p:cNvSpPr>
          <p:nvPr>
            <p:ph type="body" sz="half" idx="1"/>
          </p:nvPr>
        </p:nvSpPr>
        <p:spPr>
          <a:xfrm>
            <a:off x="179388" y="1700808"/>
            <a:ext cx="8785225" cy="1080120"/>
          </a:xfrm>
        </p:spPr>
        <p:txBody>
          <a:bodyPr/>
          <a:lstStyle/>
          <a:p>
            <a:pPr marL="0" indent="0" algn="ctr" eaLnBrk="1" hangingPunct="1">
              <a:lnSpc>
                <a:spcPct val="80000"/>
              </a:lnSpc>
              <a:spcBef>
                <a:spcPts val="0"/>
              </a:spcBef>
              <a:buFontTx/>
              <a:buNone/>
            </a:pPr>
            <a:r>
              <a:rPr lang="pt-BR" altLang="pt-BR" sz="2600" b="1" dirty="0" smtClean="0"/>
              <a:t>A LEI DA GRAVITAÇÃO UNIVERSAL</a:t>
            </a:r>
          </a:p>
          <a:p>
            <a:pPr marL="0" indent="0" algn="ctr" eaLnBrk="1" hangingPunct="1">
              <a:lnSpc>
                <a:spcPct val="80000"/>
              </a:lnSpc>
              <a:spcBef>
                <a:spcPts val="0"/>
              </a:spcBef>
              <a:buFontTx/>
              <a:buNone/>
            </a:pPr>
            <a:r>
              <a:rPr lang="pt-BR" altLang="pt-BR" sz="2600" b="1" dirty="0" smtClean="0"/>
              <a:t>DE ISAAC NEWTON (1642-1727)</a:t>
            </a:r>
          </a:p>
          <a:p>
            <a:pPr marL="0" indent="0" algn="ctr" eaLnBrk="1" hangingPunct="1">
              <a:lnSpc>
                <a:spcPct val="80000"/>
              </a:lnSpc>
              <a:spcBef>
                <a:spcPts val="0"/>
              </a:spcBef>
              <a:buFontTx/>
              <a:buNone/>
            </a:pPr>
            <a:r>
              <a:rPr lang="pt-BR" altLang="pt-BR" sz="2600" b="1" dirty="0" smtClean="0"/>
              <a:t>2</a:t>
            </a:r>
            <a:r>
              <a:rPr lang="pt-BR" altLang="pt-BR" sz="2600" b="1" u="sng" baseline="30000" dirty="0" smtClean="0"/>
              <a:t>a</a:t>
            </a:r>
            <a:r>
              <a:rPr lang="pt-BR" altLang="pt-BR" sz="2600" b="1" dirty="0" smtClean="0"/>
              <a:t> Parte</a:t>
            </a:r>
          </a:p>
        </p:txBody>
      </p:sp>
      <p:sp>
        <p:nvSpPr>
          <p:cNvPr id="4100" name="Rectangle 5"/>
          <p:cNvSpPr>
            <a:spLocks noGrp="1" noChangeArrowheads="1"/>
          </p:cNvSpPr>
          <p:nvPr>
            <p:ph type="body" sz="half" idx="2"/>
          </p:nvPr>
        </p:nvSpPr>
        <p:spPr>
          <a:xfrm>
            <a:off x="179388" y="6165850"/>
            <a:ext cx="2520950" cy="360363"/>
          </a:xfrm>
        </p:spPr>
        <p:txBody>
          <a:bodyPr/>
          <a:lstStyle/>
          <a:p>
            <a:pPr algn="ctr" eaLnBrk="1" hangingPunct="1">
              <a:lnSpc>
                <a:spcPct val="90000"/>
              </a:lnSpc>
              <a:spcBef>
                <a:spcPct val="0"/>
              </a:spcBef>
              <a:buSzTx/>
              <a:buFontTx/>
              <a:buNone/>
            </a:pPr>
            <a:r>
              <a:rPr lang="pt-BR" altLang="pt-BR" sz="2000" b="1" dirty="0" smtClean="0"/>
              <a:t>Prof. Daniel Gardelli</a:t>
            </a:r>
          </a:p>
        </p:txBody>
      </p:sp>
      <p:sp>
        <p:nvSpPr>
          <p:cNvPr id="410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pt-BR" altLang="pt-BR" sz="2400"/>
          </a:p>
        </p:txBody>
      </p:sp>
      <p:graphicFrame>
        <p:nvGraphicFramePr>
          <p:cNvPr id="4102" name="Object 2"/>
          <p:cNvGraphicFramePr>
            <a:graphicFrameLocks noChangeAspect="1"/>
          </p:cNvGraphicFramePr>
          <p:nvPr/>
        </p:nvGraphicFramePr>
        <p:xfrm>
          <a:off x="7816850" y="357188"/>
          <a:ext cx="800100" cy="800100"/>
        </p:xfrm>
        <a:graphic>
          <a:graphicData uri="http://schemas.openxmlformats.org/presentationml/2006/ole">
            <mc:AlternateContent xmlns:mc="http://schemas.openxmlformats.org/markup-compatibility/2006">
              <mc:Choice xmlns:v="urn:schemas-microsoft-com:vml" Requires="v">
                <p:oleObj spid="_x0000_s150589" r:id="rId4" imgW="2199132" imgH="2164385" progId="CDraw5">
                  <p:embed/>
                </p:oleObj>
              </mc:Choice>
              <mc:Fallback>
                <p:oleObj r:id="rId4" imgW="2199132" imgH="2164385" progId="CDraw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357188"/>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3" name="Rectangle 4"/>
          <p:cNvSpPr>
            <a:spLocks noChangeArrowheads="1"/>
          </p:cNvSpPr>
          <p:nvPr/>
        </p:nvSpPr>
        <p:spPr bwMode="auto">
          <a:xfrm>
            <a:off x="1325563" y="346075"/>
            <a:ext cx="6383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pt-BR" altLang="pt-BR" sz="2400" b="1"/>
              <a:t>UNIVERSIDADE ESTADUAL DE MARINGÁ</a:t>
            </a:r>
          </a:p>
          <a:p>
            <a:pPr algn="ctr" eaLnBrk="1" hangingPunct="1">
              <a:spcBef>
                <a:spcPct val="0"/>
              </a:spcBef>
              <a:buSzTx/>
              <a:buFontTx/>
              <a:buNone/>
            </a:pPr>
            <a:r>
              <a:rPr lang="pt-BR" altLang="pt-BR" sz="2400" b="1"/>
              <a:t>DEPARTAMENTO DE FÍSICA</a:t>
            </a:r>
          </a:p>
        </p:txBody>
      </p:sp>
      <p:pic>
        <p:nvPicPr>
          <p:cNvPr id="4104" name="Picture 10" descr="http://www.siteastronomia.com/wp-content/uploads/2013/05/isaac-newton-retra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761942"/>
            <a:ext cx="3312368" cy="354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701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Número de Slide 1"/>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7A80C6C-9800-4F5E-A592-753E5A2E07BA}" type="slidenum">
              <a:rPr lang="pt-BR" altLang="pt-BR" sz="1400" smtClean="0">
                <a:solidFill>
                  <a:schemeClr val="bg1"/>
                </a:solidFill>
              </a:rPr>
              <a:pPr>
                <a:spcBef>
                  <a:spcPct val="0"/>
                </a:spcBef>
                <a:buSzTx/>
                <a:buFontTx/>
                <a:buNone/>
              </a:pPr>
              <a:t>10</a:t>
            </a:fld>
            <a:endParaRPr lang="pt-BR" altLang="pt-BR" sz="1400" smtClean="0">
              <a:solidFill>
                <a:schemeClr val="bg1"/>
              </a:solidFill>
            </a:endParaRPr>
          </a:p>
        </p:txBody>
      </p:sp>
      <p:sp>
        <p:nvSpPr>
          <p:cNvPr id="5" name="Rectangle 2" descr="Large confetti"/>
          <p:cNvSpPr txBox="1">
            <a:spLocks noChangeArrowheads="1"/>
          </p:cNvSpPr>
          <p:nvPr/>
        </p:nvSpPr>
        <p:spPr>
          <a:xfrm>
            <a:off x="1692275" y="547911"/>
            <a:ext cx="5975350" cy="504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pt-BR" altLang="pt-BR" sz="2400" b="1" kern="0" dirty="0" smtClean="0"/>
              <a:t>ENFIM, A GRAVITAÇÃO UNIVERSAL!</a:t>
            </a:r>
          </a:p>
        </p:txBody>
      </p:sp>
      <p:sp>
        <p:nvSpPr>
          <p:cNvPr id="6" name="CaixaDeTexto 1"/>
          <p:cNvSpPr txBox="1">
            <a:spLocks noChangeArrowheads="1"/>
          </p:cNvSpPr>
          <p:nvPr/>
        </p:nvSpPr>
        <p:spPr bwMode="auto">
          <a:xfrm>
            <a:off x="107504" y="2924944"/>
            <a:ext cx="8928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None/>
            </a:pPr>
            <a:r>
              <a:rPr lang="pt-BR" altLang="pt-BR" sz="2400" dirty="0" smtClean="0"/>
              <a:t>     Pois </a:t>
            </a:r>
            <a:r>
              <a:rPr lang="pt-BR" altLang="pt-BR" sz="2400" dirty="0"/>
              <a:t>a luz do Sol, a qual é proporcional a seu calor, é sete vezes mais densa na órbita de Mercúrio do que na nossa</a:t>
            </a:r>
            <a:r>
              <a:rPr lang="pt-BR" altLang="pt-BR" sz="2400" dirty="0" smtClean="0"/>
              <a:t>.</a:t>
            </a:r>
            <a:endParaRPr lang="pt-BR" altLang="pt-BR" sz="2400" dirty="0"/>
          </a:p>
        </p:txBody>
      </p:sp>
      <p:sp>
        <p:nvSpPr>
          <p:cNvPr id="7" name="CaixaDeTexto 1"/>
          <p:cNvSpPr txBox="1">
            <a:spLocks noChangeArrowheads="1"/>
          </p:cNvSpPr>
          <p:nvPr/>
        </p:nvSpPr>
        <p:spPr bwMode="auto">
          <a:xfrm>
            <a:off x="107504" y="3645024"/>
            <a:ext cx="8928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None/>
            </a:pPr>
            <a:r>
              <a:rPr lang="pt-BR" altLang="pt-BR" sz="2400" dirty="0" smtClean="0"/>
              <a:t>     E </a:t>
            </a:r>
            <a:r>
              <a:rPr lang="pt-BR" altLang="pt-BR" sz="2400" dirty="0"/>
              <a:t>pelo termômetro encontrei que um calor sete vezes o do nosso Sol de verão iria fazer com que a água fervesse</a:t>
            </a:r>
            <a:r>
              <a:rPr lang="pt-BR" altLang="pt-BR" sz="2400" dirty="0" smtClean="0"/>
              <a:t>.</a:t>
            </a:r>
            <a:endParaRPr lang="pt-BR" altLang="pt-BR" sz="2400" dirty="0"/>
          </a:p>
        </p:txBody>
      </p:sp>
      <p:sp>
        <p:nvSpPr>
          <p:cNvPr id="8" name="CaixaDeTexto 1"/>
          <p:cNvSpPr txBox="1">
            <a:spLocks noChangeArrowheads="1"/>
          </p:cNvSpPr>
          <p:nvPr/>
        </p:nvSpPr>
        <p:spPr bwMode="auto">
          <a:xfrm>
            <a:off x="107504" y="4365104"/>
            <a:ext cx="89289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None/>
            </a:pPr>
            <a:r>
              <a:rPr lang="pt-BR" altLang="pt-BR" sz="2400" dirty="0" smtClean="0"/>
              <a:t>     Também </a:t>
            </a:r>
            <a:r>
              <a:rPr lang="pt-BR" altLang="pt-BR" sz="2400" dirty="0"/>
              <a:t>não há dúvida de que a matéria de Mercúrio é adaptada a seu calor, sendo portanto mais densa do que a matéria de nossa Terra, pois numa matéria mais densa as operações da Natureza exigem um calor maior. (NEWTON, </a:t>
            </a:r>
            <a:r>
              <a:rPr lang="pt-BR" altLang="pt-BR" sz="2400" i="1" dirty="0"/>
              <a:t>Principia</a:t>
            </a:r>
            <a:r>
              <a:rPr lang="pt-BR" altLang="pt-BR" sz="2400" dirty="0"/>
              <a:t>, Livro III – O Sistema do Mundo Tratado Matematicamente, </a:t>
            </a:r>
            <a:r>
              <a:rPr lang="pt-BR" altLang="pt-BR" sz="2400" dirty="0" smtClean="0"/>
              <a:t>p</a:t>
            </a:r>
            <a:r>
              <a:rPr lang="pt-BR" altLang="pt-BR" sz="2400" dirty="0"/>
              <a:t>. </a:t>
            </a:r>
            <a:r>
              <a:rPr lang="pt-BR" altLang="pt-BR" sz="2400" dirty="0" smtClean="0"/>
              <a:t>206).</a:t>
            </a:r>
            <a:endParaRPr lang="pt-BR" altLang="pt-BR" sz="2400" dirty="0"/>
          </a:p>
        </p:txBody>
      </p:sp>
      <p:sp>
        <p:nvSpPr>
          <p:cNvPr id="9" name="CaixaDeTexto 1"/>
          <p:cNvSpPr txBox="1">
            <a:spLocks noChangeArrowheads="1"/>
          </p:cNvSpPr>
          <p:nvPr/>
        </p:nvSpPr>
        <p:spPr bwMode="auto">
          <a:xfrm>
            <a:off x="71760" y="1844824"/>
            <a:ext cx="89647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None/>
            </a:pPr>
            <a:r>
              <a:rPr lang="pt-BR" altLang="pt-BR" sz="2400" dirty="0" smtClean="0"/>
              <a:t>     Nossa </a:t>
            </a:r>
            <a:r>
              <a:rPr lang="pt-BR" altLang="pt-BR" sz="2400" dirty="0"/>
              <a:t>água seria transformada em gelo se fosse transportada até a órbita de Saturno e na de Mercúrio iria rapidamente transformar-se em vapor</a:t>
            </a:r>
            <a:r>
              <a:rPr lang="pt-BR" altLang="pt-BR" sz="2400" dirty="0" smtClean="0"/>
              <a:t>.</a:t>
            </a:r>
            <a:endParaRPr lang="pt-BR" altLang="pt-BR" sz="2400" dirty="0"/>
          </a:p>
        </p:txBody>
      </p:sp>
    </p:spTree>
    <p:extLst>
      <p:ext uri="{BB962C8B-B14F-4D97-AF65-F5344CB8AC3E}">
        <p14:creationId xmlns:p14="http://schemas.microsoft.com/office/powerpoint/2010/main" val="905775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Número de Slide 1"/>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03310B36-6586-4709-A78D-7D07EA7E9543}" type="slidenum">
              <a:rPr lang="pt-BR" altLang="pt-BR" sz="1400" smtClean="0">
                <a:solidFill>
                  <a:schemeClr val="bg1"/>
                </a:solidFill>
              </a:rPr>
              <a:pPr>
                <a:spcBef>
                  <a:spcPct val="0"/>
                </a:spcBef>
                <a:buSzTx/>
                <a:buFontTx/>
                <a:buNone/>
              </a:pPr>
              <a:t>11</a:t>
            </a:fld>
            <a:endParaRPr lang="pt-BR" altLang="pt-BR" sz="1400" smtClean="0">
              <a:solidFill>
                <a:schemeClr val="bg1"/>
              </a:solidFill>
            </a:endParaRPr>
          </a:p>
        </p:txBody>
      </p:sp>
      <p:pic>
        <p:nvPicPr>
          <p:cNvPr id="27651" name="Picture 2" descr="http://www.blazelabs.com/.%5Cpics%5Cisq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060575"/>
            <a:ext cx="6048375" cy="3871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descr="Large confetti"/>
          <p:cNvSpPr txBox="1">
            <a:spLocks noChangeArrowheads="1"/>
          </p:cNvSpPr>
          <p:nvPr/>
        </p:nvSpPr>
        <p:spPr>
          <a:xfrm>
            <a:off x="1547813" y="333375"/>
            <a:ext cx="6084887" cy="863600"/>
          </a:xfrm>
          <a:prstGeom prst="rect">
            <a:avLst/>
          </a:prstGeom>
        </p:spPr>
        <p:txBody>
          <a:bodyPr/>
          <a:lstStyle/>
          <a:p>
            <a:pPr algn="ctr">
              <a:defRPr/>
            </a:pPr>
            <a:r>
              <a:rPr lang="pt-BR" sz="2400" b="1" kern="0" dirty="0">
                <a:solidFill>
                  <a:schemeClr val="tx2"/>
                </a:solidFill>
                <a:latin typeface="+mj-lt"/>
                <a:ea typeface="+mj-ea"/>
                <a:cs typeface="+mj-cs"/>
              </a:rPr>
              <a:t>A LEI DO INVERSO DO</a:t>
            </a:r>
          </a:p>
          <a:p>
            <a:pPr algn="ctr">
              <a:defRPr/>
            </a:pPr>
            <a:r>
              <a:rPr lang="pt-BR" sz="2400" b="1" kern="0" dirty="0">
                <a:solidFill>
                  <a:schemeClr val="tx2"/>
                </a:solidFill>
                <a:latin typeface="+mj-lt"/>
                <a:ea typeface="+mj-ea"/>
                <a:cs typeface="+mj-cs"/>
              </a:rPr>
              <a:t>QUADRADO DA DISTÂNCIA</a:t>
            </a:r>
          </a:p>
        </p:txBody>
      </p:sp>
    </p:spTree>
    <p:extLst>
      <p:ext uri="{BB962C8B-B14F-4D97-AF65-F5344CB8AC3E}">
        <p14:creationId xmlns:p14="http://schemas.microsoft.com/office/powerpoint/2010/main" val="283235389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7D4A2FA5-CC0D-4F38-A386-0A47138AEBE1}" type="slidenum">
              <a:rPr lang="pt-BR" altLang="pt-BR" sz="1400" smtClean="0">
                <a:solidFill>
                  <a:schemeClr val="bg1"/>
                </a:solidFill>
              </a:rPr>
              <a:pPr>
                <a:spcBef>
                  <a:spcPct val="0"/>
                </a:spcBef>
                <a:buSzTx/>
                <a:buFontTx/>
                <a:buNone/>
              </a:pPr>
              <a:t>12</a:t>
            </a:fld>
            <a:endParaRPr lang="pt-BR" altLang="pt-BR" sz="1400" smtClean="0">
              <a:solidFill>
                <a:schemeClr val="bg1"/>
              </a:solidFill>
            </a:endParaRPr>
          </a:p>
        </p:txBody>
      </p:sp>
      <p:sp>
        <p:nvSpPr>
          <p:cNvPr id="78851" name="Rectangle 2" descr="Large confetti"/>
          <p:cNvSpPr>
            <a:spLocks noGrp="1" noChangeArrowheads="1"/>
          </p:cNvSpPr>
          <p:nvPr>
            <p:ph type="title"/>
          </p:nvPr>
        </p:nvSpPr>
        <p:spPr>
          <a:xfrm>
            <a:off x="1692275" y="404664"/>
            <a:ext cx="5975350" cy="504825"/>
          </a:xfrm>
        </p:spPr>
        <p:txBody>
          <a:bodyPr/>
          <a:lstStyle/>
          <a:p>
            <a:pPr algn="ctr" eaLnBrk="1" hangingPunct="1"/>
            <a:r>
              <a:rPr lang="pt-BR" altLang="pt-BR" sz="2400" b="1" dirty="0" smtClean="0"/>
              <a:t>ENFIM, A GRAVITAÇÃO UNIVERSAL!</a:t>
            </a:r>
          </a:p>
        </p:txBody>
      </p:sp>
      <p:sp>
        <p:nvSpPr>
          <p:cNvPr id="78852" name="CaixaDeTexto 1"/>
          <p:cNvSpPr txBox="1">
            <a:spLocks noChangeArrowheads="1"/>
          </p:cNvSpPr>
          <p:nvPr/>
        </p:nvSpPr>
        <p:spPr bwMode="auto">
          <a:xfrm>
            <a:off x="107950" y="1778040"/>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20. A concordância dessas analogias</a:t>
            </a:r>
          </a:p>
          <a:p>
            <a:pPr algn="just">
              <a:spcBef>
                <a:spcPct val="0"/>
              </a:spcBef>
              <a:buSzTx/>
              <a:buFontTx/>
              <a:buNone/>
            </a:pPr>
            <a:r>
              <a:rPr lang="pt-BR" altLang="pt-BR" sz="2400" dirty="0"/>
              <a:t>     Uma vez que a ação da força centrípeta sobre os corpos atraídos é, a distâncias iguais, proporcional às quantidades de matéria nesses corpos, é razoável pensar que ela também seja proporcional à quantidade de matéria no corpo atraente</a:t>
            </a:r>
            <a:r>
              <a:rPr lang="pt-BR" altLang="pt-BR" sz="2400" dirty="0" smtClean="0"/>
              <a:t>.</a:t>
            </a:r>
            <a:endParaRPr lang="pt-BR" altLang="pt-BR" sz="2400" dirty="0"/>
          </a:p>
        </p:txBody>
      </p:sp>
      <p:sp>
        <p:nvSpPr>
          <p:cNvPr id="7" name="CaixaDeTexto 1"/>
          <p:cNvSpPr txBox="1">
            <a:spLocks noChangeArrowheads="1"/>
          </p:cNvSpPr>
          <p:nvPr/>
        </p:nvSpPr>
        <p:spPr bwMode="auto">
          <a:xfrm>
            <a:off x="107504" y="3596823"/>
            <a:ext cx="892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Pois </a:t>
            </a:r>
            <a:r>
              <a:rPr lang="pt-BR" altLang="pt-BR" sz="2400" dirty="0"/>
              <a:t>toda ação é mútua e (pela Terceira Lei do Movimento) faz com que os corpos aproximem-se um do outro e, portanto, deve ser a mesma em ambos os corpos</a:t>
            </a:r>
            <a:r>
              <a:rPr lang="pt-BR" altLang="pt-BR" sz="2400" dirty="0" smtClean="0"/>
              <a:t>.</a:t>
            </a:r>
            <a:endParaRPr lang="pt-BR" altLang="pt-BR" sz="2400" u="sng" baseline="30000" dirty="0"/>
          </a:p>
        </p:txBody>
      </p:sp>
      <p:sp>
        <p:nvSpPr>
          <p:cNvPr id="8" name="CaixaDeTexto 1"/>
          <p:cNvSpPr txBox="1">
            <a:spLocks noChangeArrowheads="1"/>
          </p:cNvSpPr>
          <p:nvPr/>
        </p:nvSpPr>
        <p:spPr bwMode="auto">
          <a:xfrm>
            <a:off x="107504" y="4686235"/>
            <a:ext cx="892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É </a:t>
            </a:r>
            <a:r>
              <a:rPr lang="pt-BR" altLang="pt-BR" sz="2400" dirty="0"/>
              <a:t>verdade que podemos considerar um corpo como atraente e outro como atraído, mas esta distinção é mais matemática do que natural</a:t>
            </a:r>
            <a:r>
              <a:rPr lang="pt-BR" altLang="pt-BR" sz="2400" dirty="0" smtClean="0"/>
              <a:t>.</a:t>
            </a:r>
            <a:endParaRPr lang="pt-BR" altLang="pt-BR" sz="2400" u="sng" baseline="30000" dirty="0"/>
          </a:p>
        </p:txBody>
      </p:sp>
      <p:sp>
        <p:nvSpPr>
          <p:cNvPr id="9" name="CaixaDeTexto 1"/>
          <p:cNvSpPr txBox="1">
            <a:spLocks noChangeArrowheads="1"/>
          </p:cNvSpPr>
          <p:nvPr/>
        </p:nvSpPr>
        <p:spPr bwMode="auto">
          <a:xfrm>
            <a:off x="107504" y="5397023"/>
            <a:ext cx="892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A </a:t>
            </a:r>
            <a:r>
              <a:rPr lang="pt-BR" altLang="pt-BR" sz="2400" dirty="0"/>
              <a:t>atração reside, de fato, em cada corpo na direção do outro, sendo, portanto, do mesmo tipo em ambos</a:t>
            </a:r>
            <a:r>
              <a:rPr lang="pt-BR" altLang="pt-BR" sz="2400" dirty="0" smtClean="0"/>
              <a:t>. (NEWTON, </a:t>
            </a:r>
            <a:r>
              <a:rPr lang="pt-BR" altLang="pt-BR" sz="2400" i="1" dirty="0" smtClean="0"/>
              <a:t>Principia</a:t>
            </a:r>
            <a:r>
              <a:rPr lang="pt-BR" altLang="pt-BR" sz="2400" dirty="0" smtClean="0"/>
              <a:t>, Livro III – O Sistema do Mundo, p. 354).</a:t>
            </a:r>
            <a:endParaRPr lang="pt-BR" altLang="pt-BR" sz="2400" u="sng" baseline="30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7D4A2FA5-CC0D-4F38-A386-0A47138AEBE1}" type="slidenum">
              <a:rPr lang="pt-BR" altLang="pt-BR" sz="1400" smtClean="0">
                <a:solidFill>
                  <a:schemeClr val="bg1"/>
                </a:solidFill>
              </a:rPr>
              <a:pPr>
                <a:spcBef>
                  <a:spcPct val="0"/>
                </a:spcBef>
                <a:buSzTx/>
                <a:buFontTx/>
                <a:buNone/>
              </a:pPr>
              <a:t>13</a:t>
            </a:fld>
            <a:endParaRPr lang="pt-BR" altLang="pt-BR" sz="1400" smtClean="0">
              <a:solidFill>
                <a:schemeClr val="bg1"/>
              </a:solidFill>
            </a:endParaRPr>
          </a:p>
        </p:txBody>
      </p:sp>
      <p:sp>
        <p:nvSpPr>
          <p:cNvPr id="78851" name="Rectangle 2" descr="Large confetti"/>
          <p:cNvSpPr>
            <a:spLocks noGrp="1" noChangeArrowheads="1"/>
          </p:cNvSpPr>
          <p:nvPr>
            <p:ph type="title"/>
          </p:nvPr>
        </p:nvSpPr>
        <p:spPr>
          <a:xfrm>
            <a:off x="1692275" y="404664"/>
            <a:ext cx="5975350" cy="504825"/>
          </a:xfrm>
        </p:spPr>
        <p:txBody>
          <a:bodyPr/>
          <a:lstStyle/>
          <a:p>
            <a:pPr algn="ctr" eaLnBrk="1" hangingPunct="1"/>
            <a:r>
              <a:rPr lang="pt-BR" altLang="pt-BR" sz="2400" b="1" dirty="0" smtClean="0"/>
              <a:t>ENFIM, A GRAVITAÇÃO UNIVERSAL!</a:t>
            </a:r>
          </a:p>
        </p:txBody>
      </p:sp>
      <p:sp>
        <p:nvSpPr>
          <p:cNvPr id="78853" name="CaixaDeTexto 6"/>
          <p:cNvSpPr txBox="1">
            <a:spLocks noChangeArrowheads="1"/>
          </p:cNvSpPr>
          <p:nvPr/>
        </p:nvSpPr>
        <p:spPr bwMode="auto">
          <a:xfrm>
            <a:off x="107950" y="1772816"/>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21. A coincidência delas</a:t>
            </a:r>
          </a:p>
          <a:p>
            <a:pPr algn="just">
              <a:spcBef>
                <a:spcPct val="0"/>
              </a:spcBef>
              <a:buSzTx/>
              <a:buNone/>
            </a:pPr>
            <a:r>
              <a:rPr lang="pt-BR" altLang="pt-BR" sz="2400" dirty="0"/>
              <a:t>     [...] É neste sentido que devemos conceber uma única ação sendo exercida entre dois planetas, decorrente das naturezas inter-relacionadas de </a:t>
            </a:r>
            <a:r>
              <a:rPr lang="pt-BR" altLang="pt-BR" sz="2400" dirty="0" smtClean="0"/>
              <a:t>ambos</a:t>
            </a:r>
            <a:r>
              <a:rPr lang="pt-BR" altLang="pt-BR" sz="2400" dirty="0"/>
              <a:t>.</a:t>
            </a:r>
            <a:endParaRPr lang="pt-BR" altLang="pt-BR" sz="2400" u="sng" baseline="30000" dirty="0" smtClean="0"/>
          </a:p>
        </p:txBody>
      </p:sp>
      <p:sp>
        <p:nvSpPr>
          <p:cNvPr id="7" name="CaixaDeTexto 6"/>
          <p:cNvSpPr txBox="1">
            <a:spLocks noChangeArrowheads="1"/>
          </p:cNvSpPr>
          <p:nvPr/>
        </p:nvSpPr>
        <p:spPr bwMode="auto">
          <a:xfrm>
            <a:off x="107504" y="3212976"/>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E </a:t>
            </a:r>
            <a:r>
              <a:rPr lang="pt-BR" altLang="pt-BR" sz="2400" dirty="0"/>
              <a:t>esta ação, permanecendo na mesma relação com ambos, e sendo proporcional à quantidade de matéria em um deles, também será proporcional à quantidade de matéria no outro. </a:t>
            </a:r>
            <a:r>
              <a:rPr lang="pt-BR" altLang="pt-BR" sz="2400" dirty="0" smtClean="0"/>
              <a:t>(NEWTON, </a:t>
            </a:r>
            <a:r>
              <a:rPr lang="pt-BR" altLang="pt-BR" sz="2400" i="1" dirty="0" smtClean="0"/>
              <a:t>Principia</a:t>
            </a:r>
            <a:r>
              <a:rPr lang="pt-BR" altLang="pt-BR" sz="2400" dirty="0" smtClean="0"/>
              <a:t>, Livro III – O Sistema do Mundo, p. 355).</a:t>
            </a:r>
            <a:endParaRPr lang="pt-BR" altLang="pt-BR" sz="2400" u="sng" baseline="30000" dirty="0" smtClean="0"/>
          </a:p>
        </p:txBody>
      </p:sp>
    </p:spTree>
    <p:extLst>
      <p:ext uri="{BB962C8B-B14F-4D97-AF65-F5344CB8AC3E}">
        <p14:creationId xmlns:p14="http://schemas.microsoft.com/office/powerpoint/2010/main" val="36664119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2B8897D-0DCC-4A93-A28A-7C1A7E79E5AE}" type="slidenum">
              <a:rPr lang="pt-BR" altLang="pt-BR" sz="1400" smtClean="0">
                <a:solidFill>
                  <a:schemeClr val="bg1"/>
                </a:solidFill>
              </a:rPr>
              <a:pPr>
                <a:spcBef>
                  <a:spcPct val="0"/>
                </a:spcBef>
                <a:buSzTx/>
                <a:buFontTx/>
                <a:buNone/>
              </a:pPr>
              <a:t>14</a:t>
            </a:fld>
            <a:endParaRPr lang="pt-BR" altLang="pt-BR" sz="1400" smtClean="0">
              <a:solidFill>
                <a:schemeClr val="bg1"/>
              </a:solidFill>
            </a:endParaRPr>
          </a:p>
        </p:txBody>
      </p:sp>
      <p:sp>
        <p:nvSpPr>
          <p:cNvPr id="80899" name="Rectangle 2" descr="Large confetti"/>
          <p:cNvSpPr>
            <a:spLocks noGrp="1" noChangeArrowheads="1"/>
          </p:cNvSpPr>
          <p:nvPr>
            <p:ph type="title"/>
          </p:nvPr>
        </p:nvSpPr>
        <p:spPr>
          <a:xfrm>
            <a:off x="1692275" y="227013"/>
            <a:ext cx="5975350" cy="898525"/>
          </a:xfrm>
        </p:spPr>
        <p:txBody>
          <a:bodyPr/>
          <a:lstStyle/>
          <a:p>
            <a:pPr algn="ctr" eaLnBrk="1" hangingPunct="1"/>
            <a:r>
              <a:rPr lang="pt-BR" altLang="pt-BR" sz="2400" b="1" smtClean="0"/>
              <a:t>ENFIM, A GRAVITAÇÃO UNIVERSAL!</a:t>
            </a:r>
            <a:br>
              <a:rPr lang="pt-BR" altLang="pt-BR" sz="2400" b="1" smtClean="0"/>
            </a:br>
            <a:r>
              <a:rPr lang="pt-BR" altLang="pt-BR" sz="2400" b="1" smtClean="0"/>
              <a:t>(Em linguagem atual)</a:t>
            </a:r>
          </a:p>
        </p:txBody>
      </p:sp>
      <p:sp>
        <p:nvSpPr>
          <p:cNvPr id="3" name="CaixaDeTexto 2"/>
          <p:cNvSpPr txBox="1">
            <a:spLocks noRot="1" noChangeAspect="1" noMove="1" noResize="1" noEditPoints="1" noAdjustHandles="1" noChangeArrowheads="1" noChangeShapeType="1" noTextEdit="1"/>
          </p:cNvSpPr>
          <p:nvPr/>
        </p:nvSpPr>
        <p:spPr>
          <a:xfrm>
            <a:off x="294666" y="2103239"/>
            <a:ext cx="2952328" cy="461665"/>
          </a:xfrm>
          <a:prstGeom prst="rect">
            <a:avLst/>
          </a:prstGeom>
          <a:blipFill rotWithShape="0">
            <a:blip r:embed="rId4"/>
            <a:stretch>
              <a:fillRect/>
            </a:stretch>
          </a:blipFill>
        </p:spPr>
        <p:txBody>
          <a:bodyPr/>
          <a:lstStyle/>
          <a:p>
            <a:pPr>
              <a:defRPr/>
            </a:pPr>
            <a:r>
              <a:rPr lang="pt-BR">
                <a:noFill/>
              </a:rPr>
              <a:t> </a:t>
            </a:r>
          </a:p>
        </p:txBody>
      </p:sp>
      <p:sp>
        <p:nvSpPr>
          <p:cNvPr id="7" name="CaixaDeTexto 6"/>
          <p:cNvSpPr txBox="1">
            <a:spLocks noRot="1" noChangeAspect="1" noMove="1" noResize="1" noEditPoints="1" noAdjustHandles="1" noChangeArrowheads="1" noChangeShapeType="1" noTextEdit="1"/>
          </p:cNvSpPr>
          <p:nvPr/>
        </p:nvSpPr>
        <p:spPr>
          <a:xfrm>
            <a:off x="318488" y="2853269"/>
            <a:ext cx="2952328" cy="863763"/>
          </a:xfrm>
          <a:prstGeom prst="rect">
            <a:avLst/>
          </a:prstGeom>
          <a:blipFill rotWithShape="0">
            <a:blip r:embed="rId5"/>
            <a:stretch>
              <a:fillRect/>
            </a:stretch>
          </a:blipFill>
        </p:spPr>
        <p:txBody>
          <a:bodyPr/>
          <a:lstStyle/>
          <a:p>
            <a:pPr>
              <a:defRPr/>
            </a:pPr>
            <a:r>
              <a:rPr lang="pt-BR">
                <a:noFill/>
              </a:rPr>
              <a:t> </a:t>
            </a:r>
          </a:p>
        </p:txBody>
      </p:sp>
      <p:sp>
        <p:nvSpPr>
          <p:cNvPr id="8" name="CaixaDeTexto 7"/>
          <p:cNvSpPr txBox="1">
            <a:spLocks noRot="1" noChangeAspect="1" noMove="1" noResize="1" noEditPoints="1" noAdjustHandles="1" noChangeArrowheads="1" noChangeShapeType="1" noTextEdit="1"/>
          </p:cNvSpPr>
          <p:nvPr/>
        </p:nvSpPr>
        <p:spPr>
          <a:xfrm>
            <a:off x="611560" y="3985331"/>
            <a:ext cx="2952328" cy="1027845"/>
          </a:xfrm>
          <a:prstGeom prst="rect">
            <a:avLst/>
          </a:prstGeom>
          <a:blipFill rotWithShape="0">
            <a:blip r:embed="rId6"/>
            <a:stretch>
              <a:fillRect/>
            </a:stretch>
          </a:blipFill>
        </p:spPr>
        <p:txBody>
          <a:bodyPr/>
          <a:lstStyle/>
          <a:p>
            <a:pPr>
              <a:defRPr/>
            </a:pPr>
            <a:r>
              <a:rPr lang="pt-BR">
                <a:noFill/>
              </a:rPr>
              <a:t> </a:t>
            </a:r>
          </a:p>
        </p:txBody>
      </p:sp>
      <p:sp>
        <p:nvSpPr>
          <p:cNvPr id="10" name="CaixaDeTexto 9"/>
          <p:cNvSpPr txBox="1">
            <a:spLocks noRot="1" noChangeAspect="1" noMove="1" noResize="1" noEditPoints="1" noAdjustHandles="1" noChangeArrowheads="1" noChangeShapeType="1" noTextEdit="1"/>
          </p:cNvSpPr>
          <p:nvPr/>
        </p:nvSpPr>
        <p:spPr>
          <a:xfrm>
            <a:off x="899592" y="5301208"/>
            <a:ext cx="2232248" cy="831061"/>
          </a:xfrm>
          <a:prstGeom prst="rect">
            <a:avLst/>
          </a:prstGeom>
          <a:blipFill rotWithShape="0">
            <a:blip r:embed="rId7"/>
            <a:stretch>
              <a:fillRect/>
            </a:stretch>
          </a:blipFill>
        </p:spPr>
        <p:txBody>
          <a:bodyPr/>
          <a:lstStyle/>
          <a:p>
            <a:pPr>
              <a:defRPr/>
            </a:pPr>
            <a:r>
              <a:rPr lang="pt-BR">
                <a:noFill/>
              </a:rPr>
              <a:t> </a:t>
            </a:r>
          </a:p>
        </p:txBody>
      </p:sp>
      <p:sp>
        <p:nvSpPr>
          <p:cNvPr id="11" name="CaixaDeTexto 10"/>
          <p:cNvSpPr txBox="1">
            <a:spLocks noRot="1" noChangeAspect="1" noMove="1" noResize="1" noEditPoints="1" noAdjustHandles="1" noChangeArrowheads="1" noChangeShapeType="1" noTextEdit="1"/>
          </p:cNvSpPr>
          <p:nvPr/>
        </p:nvSpPr>
        <p:spPr>
          <a:xfrm>
            <a:off x="2987824" y="5373216"/>
            <a:ext cx="648072" cy="722442"/>
          </a:xfrm>
          <a:prstGeom prst="rect">
            <a:avLst/>
          </a:prstGeom>
          <a:blipFill rotWithShape="0">
            <a:blip r:embed="rId8"/>
            <a:stretch>
              <a:fillRect/>
            </a:stretch>
          </a:blipFill>
        </p:spPr>
        <p:txBody>
          <a:bodyPr/>
          <a:lstStyle/>
          <a:p>
            <a:pPr>
              <a:defRPr/>
            </a:pPr>
            <a:r>
              <a:rPr lang="pt-BR">
                <a:noFill/>
              </a:rPr>
              <a:t> </a:t>
            </a:r>
          </a:p>
        </p:txBody>
      </p:sp>
      <p:sp>
        <p:nvSpPr>
          <p:cNvPr id="12" name="CaixaDeTexto 11"/>
          <p:cNvSpPr txBox="1">
            <a:spLocks noRot="1" noChangeAspect="1" noMove="1" noResize="1" noEditPoints="1" noAdjustHandles="1" noChangeArrowheads="1" noChangeShapeType="1" noTextEdit="1"/>
          </p:cNvSpPr>
          <p:nvPr/>
        </p:nvSpPr>
        <p:spPr>
          <a:xfrm>
            <a:off x="4644008" y="1844824"/>
            <a:ext cx="2232248" cy="853503"/>
          </a:xfrm>
          <a:prstGeom prst="rect">
            <a:avLst/>
          </a:prstGeom>
          <a:blipFill rotWithShape="0">
            <a:blip r:embed="rId9"/>
            <a:stretch>
              <a:fillRect/>
            </a:stretch>
          </a:blipFill>
        </p:spPr>
        <p:txBody>
          <a:bodyPr/>
          <a:lstStyle/>
          <a:p>
            <a:pPr>
              <a:defRPr/>
            </a:pPr>
            <a:r>
              <a:rPr lang="pt-BR">
                <a:noFill/>
              </a:rPr>
              <a:t> </a:t>
            </a:r>
          </a:p>
        </p:txBody>
      </p:sp>
      <p:sp>
        <p:nvSpPr>
          <p:cNvPr id="13" name="CaixaDeTexto 12"/>
          <p:cNvSpPr txBox="1">
            <a:spLocks noRot="1" noChangeAspect="1" noMove="1" noResize="1" noEditPoints="1" noAdjustHandles="1" noChangeArrowheads="1" noChangeShapeType="1" noTextEdit="1"/>
          </p:cNvSpPr>
          <p:nvPr/>
        </p:nvSpPr>
        <p:spPr>
          <a:xfrm>
            <a:off x="6876256" y="1927552"/>
            <a:ext cx="648072" cy="781368"/>
          </a:xfrm>
          <a:prstGeom prst="rect">
            <a:avLst/>
          </a:prstGeom>
          <a:blipFill rotWithShape="0">
            <a:blip r:embed="rId10"/>
            <a:stretch>
              <a:fillRect/>
            </a:stretch>
          </a:blipFill>
        </p:spPr>
        <p:txBody>
          <a:bodyPr/>
          <a:lstStyle/>
          <a:p>
            <a:pPr>
              <a:defRPr/>
            </a:pPr>
            <a:r>
              <a:rPr lang="pt-BR">
                <a:noFill/>
              </a:rPr>
              <a:t> </a:t>
            </a:r>
          </a:p>
        </p:txBody>
      </p:sp>
      <p:sp>
        <p:nvSpPr>
          <p:cNvPr id="14" name="CaixaDeTexto 13"/>
          <p:cNvSpPr txBox="1">
            <a:spLocks noRot="1" noChangeAspect="1" noMove="1" noResize="1" noEditPoints="1" noAdjustHandles="1" noChangeArrowheads="1" noChangeShapeType="1" noTextEdit="1"/>
          </p:cNvSpPr>
          <p:nvPr/>
        </p:nvSpPr>
        <p:spPr>
          <a:xfrm>
            <a:off x="4644008" y="2885971"/>
            <a:ext cx="2592288" cy="831061"/>
          </a:xfrm>
          <a:prstGeom prst="rect">
            <a:avLst/>
          </a:prstGeom>
          <a:blipFill rotWithShape="0">
            <a:blip r:embed="rId11"/>
            <a:stretch>
              <a:fillRect/>
            </a:stretch>
          </a:blipFill>
        </p:spPr>
        <p:txBody>
          <a:bodyPr/>
          <a:lstStyle/>
          <a:p>
            <a:pPr>
              <a:defRPr/>
            </a:pPr>
            <a:r>
              <a:rPr lang="pt-BR">
                <a:noFill/>
              </a:rPr>
              <a:t> </a:t>
            </a:r>
          </a:p>
        </p:txBody>
      </p:sp>
      <p:sp>
        <p:nvSpPr>
          <p:cNvPr id="15" name="CaixaDeTexto 14"/>
          <p:cNvSpPr txBox="1">
            <a:spLocks noRot="1" noChangeAspect="1" noMove="1" noResize="1" noEditPoints="1" noAdjustHandles="1" noChangeArrowheads="1" noChangeShapeType="1" noTextEdit="1"/>
          </p:cNvSpPr>
          <p:nvPr/>
        </p:nvSpPr>
        <p:spPr>
          <a:xfrm>
            <a:off x="4572000" y="4087792"/>
            <a:ext cx="2088232" cy="781368"/>
          </a:xfrm>
          <a:prstGeom prst="rect">
            <a:avLst/>
          </a:prstGeom>
          <a:blipFill rotWithShape="0">
            <a:blip r:embed="rId12"/>
            <a:stretch>
              <a:fillRect/>
            </a:stretch>
          </a:blipFill>
          <a:ln w="3175">
            <a:solidFill>
              <a:schemeClr val="tx1"/>
            </a:solidFill>
          </a:ln>
        </p:spPr>
        <p:txBody>
          <a:bodyPr/>
          <a:lstStyle/>
          <a:p>
            <a:pPr>
              <a:defRPr/>
            </a:pPr>
            <a:r>
              <a:rPr lang="pt-BR">
                <a:noFill/>
              </a:rPr>
              <a:t> </a:t>
            </a:r>
          </a:p>
        </p:txBody>
      </p:sp>
      <p:sp>
        <p:nvSpPr>
          <p:cNvPr id="16" name="CaixaDeTexto 15"/>
          <p:cNvSpPr txBox="1">
            <a:spLocks noRot="1" noChangeAspect="1" noMove="1" noResize="1" noEditPoints="1" noAdjustHandles="1" noChangeArrowheads="1" noChangeShapeType="1" noTextEdit="1"/>
          </p:cNvSpPr>
          <p:nvPr/>
        </p:nvSpPr>
        <p:spPr>
          <a:xfrm>
            <a:off x="5364088" y="5334243"/>
            <a:ext cx="1937964" cy="831061"/>
          </a:xfrm>
          <a:prstGeom prst="rect">
            <a:avLst/>
          </a:prstGeom>
          <a:blipFill rotWithShape="0">
            <a:blip r:embed="rId13"/>
            <a:stretch>
              <a:fillRect/>
            </a:stretch>
          </a:blipFill>
          <a:ln w="3175">
            <a:solidFill>
              <a:schemeClr val="tx1"/>
            </a:solidFill>
          </a:ln>
        </p:spPr>
        <p:txBody>
          <a:bodyPr/>
          <a:lstStyle/>
          <a:p>
            <a:pPr>
              <a:defRPr/>
            </a:pPr>
            <a:r>
              <a:rPr lang="pt-BR">
                <a:noFill/>
              </a:rPr>
              <a:t> </a:t>
            </a:r>
          </a:p>
        </p:txBody>
      </p:sp>
      <p:sp>
        <p:nvSpPr>
          <p:cNvPr id="17" name="CaixaDeTexto 16"/>
          <p:cNvSpPr txBox="1">
            <a:spLocks noChangeArrowheads="1"/>
          </p:cNvSpPr>
          <p:nvPr/>
        </p:nvSpPr>
        <p:spPr bwMode="auto">
          <a:xfrm>
            <a:off x="4362450" y="5516563"/>
            <a:ext cx="1146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r>
              <a:rPr lang="pt-BR" altLang="pt-BR" sz="2400"/>
              <a:t>Sendo: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8CB67BC-91EE-4A3A-9E75-F9AFBD897B71}" type="slidenum">
              <a:rPr lang="pt-BR" altLang="pt-BR" sz="1400" smtClean="0">
                <a:solidFill>
                  <a:schemeClr val="bg1"/>
                </a:solidFill>
              </a:rPr>
              <a:pPr>
                <a:spcBef>
                  <a:spcPct val="0"/>
                </a:spcBef>
                <a:buSzTx/>
                <a:buFontTx/>
                <a:buNone/>
              </a:pPr>
              <a:t>15</a:t>
            </a:fld>
            <a:endParaRPr lang="pt-BR" altLang="pt-BR" sz="1400" smtClean="0">
              <a:solidFill>
                <a:schemeClr val="bg1"/>
              </a:solidFill>
            </a:endParaRPr>
          </a:p>
        </p:txBody>
      </p:sp>
      <p:sp>
        <p:nvSpPr>
          <p:cNvPr id="12291" name="Rectangle 2" descr="Large confetti"/>
          <p:cNvSpPr>
            <a:spLocks noGrp="1" noChangeArrowheads="1"/>
          </p:cNvSpPr>
          <p:nvPr>
            <p:ph type="title"/>
          </p:nvPr>
        </p:nvSpPr>
        <p:spPr>
          <a:xfrm>
            <a:off x="1042988" y="457200"/>
            <a:ext cx="7467600" cy="512763"/>
          </a:xfrm>
        </p:spPr>
        <p:txBody>
          <a:bodyPr/>
          <a:lstStyle/>
          <a:p>
            <a:pPr algn="ctr"/>
            <a:r>
              <a:rPr lang="pt-BR" altLang="pt-BR" sz="2400" b="1" smtClean="0"/>
              <a:t>O </a:t>
            </a:r>
            <a:r>
              <a:rPr lang="pt-BR" altLang="pt-BR" sz="2400" b="1" i="1" smtClean="0"/>
              <a:t>PRINCIPIA</a:t>
            </a:r>
            <a:r>
              <a:rPr lang="pt-BR" altLang="pt-BR" sz="2400" b="1" smtClean="0"/>
              <a:t> E AS CRÍTICAS RECEBIDAS</a:t>
            </a:r>
          </a:p>
        </p:txBody>
      </p:sp>
      <p:sp>
        <p:nvSpPr>
          <p:cNvPr id="49155" name="Rectangle 3"/>
          <p:cNvSpPr>
            <a:spLocks noGrp="1" noChangeArrowheads="1"/>
          </p:cNvSpPr>
          <p:nvPr>
            <p:ph type="body" idx="1"/>
          </p:nvPr>
        </p:nvSpPr>
        <p:spPr>
          <a:xfrm>
            <a:off x="179388" y="1844675"/>
            <a:ext cx="8785225" cy="1668463"/>
          </a:xfrm>
        </p:spPr>
        <p:txBody>
          <a:bodyPr/>
          <a:lstStyle/>
          <a:p>
            <a:pPr marL="0" indent="0" algn="just">
              <a:spcBef>
                <a:spcPct val="0"/>
              </a:spcBef>
              <a:buFontTx/>
              <a:buNone/>
            </a:pPr>
            <a:r>
              <a:rPr lang="pt-BR" altLang="pt-BR" sz="2600" dirty="0" smtClean="0"/>
              <a:t>     O </a:t>
            </a:r>
            <a:r>
              <a:rPr lang="pt-BR" altLang="pt-BR" sz="2600" i="1" dirty="0" smtClean="0"/>
              <a:t>Principia</a:t>
            </a:r>
            <a:r>
              <a:rPr lang="pt-BR" altLang="pt-BR" sz="2600" dirty="0" smtClean="0"/>
              <a:t> foi publicado em 1687, fornecendo ao mundo </a:t>
            </a:r>
            <a:r>
              <a:rPr lang="pt-BR" altLang="pt-BR" sz="2600" dirty="0" smtClean="0">
                <a:cs typeface="Times New Roman" panose="02020603050405020304" pitchFamily="18" charset="0"/>
              </a:rPr>
              <a:t>uma lei de força gravitacional entre corpos materiais que permitia unificar a física terrestre com a física celeste, sem fazer qualquer hipótese a respeito da causa da atração gravitacional.</a:t>
            </a:r>
          </a:p>
        </p:txBody>
      </p:sp>
      <p:sp>
        <p:nvSpPr>
          <p:cNvPr id="5" name="Rectangle 3"/>
          <p:cNvSpPr txBox="1">
            <a:spLocks noChangeArrowheads="1"/>
          </p:cNvSpPr>
          <p:nvPr/>
        </p:nvSpPr>
        <p:spPr bwMode="auto">
          <a:xfrm>
            <a:off x="179388" y="3417888"/>
            <a:ext cx="87852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600" kern="0" dirty="0" smtClean="0">
                <a:cs typeface="Times New Roman" panose="02020603050405020304" pitchFamily="18" charset="0"/>
              </a:rPr>
              <a:t>     Para seus críticos contemporâneos, Newton teria dado uma contribuição muito importante para o entendimento da natureza, embora apenas parcial, já que estaria admitindo a ação a distância e considerando a gravidade como uma “qualidade oculta” da matéria.</a:t>
            </a:r>
            <a:endParaRPr lang="pt-BR" altLang="pt-BR" sz="2400" kern="0" dirty="0">
              <a:cs typeface="Times New Roman" panose="02020603050405020304" pitchFamily="18" charset="0"/>
            </a:endParaRPr>
          </a:p>
        </p:txBody>
      </p:sp>
      <p:sp>
        <p:nvSpPr>
          <p:cNvPr id="7" name="Rectangle 3"/>
          <p:cNvSpPr txBox="1">
            <a:spLocks noChangeArrowheads="1"/>
          </p:cNvSpPr>
          <p:nvPr/>
        </p:nvSpPr>
        <p:spPr bwMode="auto">
          <a:xfrm>
            <a:off x="179388" y="5373688"/>
            <a:ext cx="87852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600" kern="0" dirty="0" smtClean="0">
                <a:cs typeface="Times New Roman" panose="02020603050405020304" pitchFamily="18" charset="0"/>
              </a:rPr>
              <a:t>     Tais críticas, porém, revelam uma profunda incompreensão </a:t>
            </a:r>
            <a:r>
              <a:rPr lang="pt-BR" altLang="pt-BR" sz="2600" kern="0" dirty="0">
                <a:cs typeface="Times New Roman" panose="02020603050405020304" pitchFamily="18" charset="0"/>
              </a:rPr>
              <a:t>do </a:t>
            </a:r>
            <a:r>
              <a:rPr lang="pt-BR" altLang="pt-BR" sz="2600" kern="0" dirty="0" smtClean="0">
                <a:cs typeface="Times New Roman" panose="02020603050405020304" pitchFamily="18" charset="0"/>
              </a:rPr>
              <a:t>seu pensamento.</a:t>
            </a:r>
            <a:r>
              <a:rPr lang="pt-BR" altLang="pt-BR" sz="2400" kern="0" dirty="0" smtClean="0">
                <a:cs typeface="Times New Roman" panose="02020603050405020304" pitchFamily="18" charset="0"/>
              </a:rPr>
              <a:t> </a:t>
            </a:r>
            <a:endParaRPr lang="pt-BR" altLang="pt-BR" sz="2400" kern="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BBCEA69-B04E-4FC7-8B09-9AEFABDF3CEB}" type="slidenum">
              <a:rPr lang="pt-BR" altLang="pt-BR" sz="1400" smtClean="0">
                <a:solidFill>
                  <a:schemeClr val="bg1"/>
                </a:solidFill>
              </a:rPr>
              <a:pPr>
                <a:spcBef>
                  <a:spcPct val="0"/>
                </a:spcBef>
                <a:buSzTx/>
                <a:buFontTx/>
                <a:buNone/>
              </a:pPr>
              <a:t>16</a:t>
            </a:fld>
            <a:endParaRPr lang="pt-BR" altLang="pt-BR" sz="1400" smtClean="0">
              <a:solidFill>
                <a:schemeClr val="bg1"/>
              </a:solidFill>
            </a:endParaRPr>
          </a:p>
        </p:txBody>
      </p:sp>
      <p:sp>
        <p:nvSpPr>
          <p:cNvPr id="13315" name="Rectangle 2" descr="Large confetti"/>
          <p:cNvSpPr>
            <a:spLocks noGrp="1" noChangeArrowheads="1"/>
          </p:cNvSpPr>
          <p:nvPr>
            <p:ph type="title"/>
          </p:nvPr>
        </p:nvSpPr>
        <p:spPr>
          <a:xfrm>
            <a:off x="1066800" y="333375"/>
            <a:ext cx="7321550" cy="869950"/>
          </a:xfrm>
        </p:spPr>
        <p:txBody>
          <a:bodyPr/>
          <a:lstStyle/>
          <a:p>
            <a:pPr algn="ctr"/>
            <a:r>
              <a:rPr lang="pt-BR" altLang="pt-BR" sz="2400" b="1" dirty="0" smtClean="0"/>
              <a:t>REAÇÃO DE NEWTON ÀS CRÍTICAS</a:t>
            </a:r>
            <a:br>
              <a:rPr lang="pt-BR" altLang="pt-BR" sz="2400" b="1" dirty="0" smtClean="0"/>
            </a:br>
            <a:r>
              <a:rPr lang="pt-BR" altLang="pt-BR" sz="2400" b="1" dirty="0" smtClean="0"/>
              <a:t>(cartas a Richard </a:t>
            </a:r>
            <a:r>
              <a:rPr lang="pt-BR" altLang="pt-BR" sz="2400" b="1" dirty="0" err="1" smtClean="0"/>
              <a:t>Bentley</a:t>
            </a:r>
            <a:r>
              <a:rPr lang="pt-BR" altLang="pt-BR" sz="2400" b="1" dirty="0" smtClean="0"/>
              <a:t> - 1693)</a:t>
            </a:r>
          </a:p>
        </p:txBody>
      </p:sp>
      <p:sp>
        <p:nvSpPr>
          <p:cNvPr id="7" name="Rectangle 3"/>
          <p:cNvSpPr txBox="1">
            <a:spLocks noChangeArrowheads="1"/>
          </p:cNvSpPr>
          <p:nvPr/>
        </p:nvSpPr>
        <p:spPr bwMode="auto">
          <a:xfrm>
            <a:off x="467544" y="4437112"/>
            <a:ext cx="8496944" cy="210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None/>
              <a:defRPr/>
            </a:pPr>
            <a:r>
              <a:rPr lang="pt-BR" altLang="pt-BR" sz="2800" kern="0" dirty="0" smtClean="0">
                <a:cs typeface="Times New Roman" panose="02020603050405020304" pitchFamily="18" charset="0"/>
              </a:rPr>
              <a:t>     </a:t>
            </a:r>
            <a:r>
              <a:rPr lang="pt-BR" sz="2400" dirty="0"/>
              <a:t>E esta é uma das razões pelas quais desejaria que você não atribuísse a gravidade inata a </a:t>
            </a:r>
            <a:r>
              <a:rPr lang="pt-BR" sz="2400" dirty="0" smtClean="0"/>
              <a:t>mim</a:t>
            </a:r>
            <a:r>
              <a:rPr lang="pt-BR" altLang="pt-BR" sz="2400" kern="0" dirty="0" smtClean="0">
                <a:cs typeface="Times New Roman" panose="02020603050405020304" pitchFamily="18" charset="0"/>
              </a:rPr>
              <a:t>, pois a causa da gravidade é o que eu não pretendo saber, e portanto levaria mais tempo para considerá-la.” </a:t>
            </a:r>
            <a:r>
              <a:rPr lang="pt-BR" altLang="pt-BR" sz="2400" dirty="0"/>
              <a:t>(NEWTON, </a:t>
            </a:r>
            <a:r>
              <a:rPr lang="pt-BR" altLang="pt-BR" sz="2400" dirty="0" smtClean="0"/>
              <a:t>Carta </a:t>
            </a:r>
            <a:r>
              <a:rPr lang="pt-BR" altLang="pt-BR" sz="2400" dirty="0"/>
              <a:t>a </a:t>
            </a:r>
            <a:r>
              <a:rPr lang="pt-BR" altLang="pt-BR" sz="2400" dirty="0" err="1"/>
              <a:t>Bentley</a:t>
            </a:r>
            <a:r>
              <a:rPr lang="pt-BR" altLang="pt-BR" sz="2400" dirty="0"/>
              <a:t>, 17 de janeiro de 1693. Em:</a:t>
            </a:r>
            <a:r>
              <a:rPr lang="pt-BR" altLang="pt-BR" sz="2400" i="1" dirty="0"/>
              <a:t> </a:t>
            </a:r>
            <a:r>
              <a:rPr lang="pt-BR" altLang="pt-BR" sz="2400" dirty="0"/>
              <a:t>THAYER, 1953, p. 53). </a:t>
            </a:r>
          </a:p>
          <a:p>
            <a:pPr marL="0" indent="0" algn="just">
              <a:spcBef>
                <a:spcPts val="0"/>
              </a:spcBef>
              <a:buFontTx/>
              <a:buNone/>
              <a:defRPr/>
            </a:pPr>
            <a:endParaRPr lang="pt-BR" altLang="pt-BR" sz="2800" kern="0" dirty="0">
              <a:cs typeface="Times New Roman" panose="02020603050405020304" pitchFamily="18" charset="0"/>
            </a:endParaRPr>
          </a:p>
        </p:txBody>
      </p:sp>
      <p:sp>
        <p:nvSpPr>
          <p:cNvPr id="8" name="Rectangle 3"/>
          <p:cNvSpPr txBox="1">
            <a:spLocks noChangeArrowheads="1"/>
          </p:cNvSpPr>
          <p:nvPr/>
        </p:nvSpPr>
        <p:spPr bwMode="auto">
          <a:xfrm>
            <a:off x="467544" y="3717032"/>
            <a:ext cx="849694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400" kern="0" dirty="0" smtClean="0">
                <a:cs typeface="Times New Roman" panose="02020603050405020304" pitchFamily="18" charset="0"/>
              </a:rPr>
              <a:t>     “[...] O Sr. algumas vezes fala da gravidade como sendo essencial e inerente à matéria.</a:t>
            </a:r>
            <a:endParaRPr lang="pt-BR" altLang="pt-BR" sz="2400" kern="0" dirty="0">
              <a:cs typeface="Times New Roman" panose="02020603050405020304" pitchFamily="18" charset="0"/>
            </a:endParaRPr>
          </a:p>
        </p:txBody>
      </p:sp>
      <p:sp>
        <p:nvSpPr>
          <p:cNvPr id="9" name="CaixaDeTexto 2"/>
          <p:cNvSpPr txBox="1">
            <a:spLocks noChangeArrowheads="1"/>
          </p:cNvSpPr>
          <p:nvPr/>
        </p:nvSpPr>
        <p:spPr bwMode="auto">
          <a:xfrm>
            <a:off x="179388" y="1772816"/>
            <a:ext cx="8785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Para dirimir quaisquer dúvidas sobre o seu posicionamento a respeito do assunto, Newton deixou duas passagens </a:t>
            </a:r>
            <a:r>
              <a:rPr lang="pt-BR" altLang="pt-BR" sz="2400" dirty="0" smtClean="0"/>
              <a:t>muito esclarecedoras, </a:t>
            </a:r>
            <a:r>
              <a:rPr lang="pt-BR" altLang="pt-BR" sz="2400" dirty="0"/>
              <a:t>que aparecem em duas cartas enviadas a Richard </a:t>
            </a:r>
            <a:r>
              <a:rPr lang="pt-BR" altLang="pt-BR" sz="2400" dirty="0" err="1"/>
              <a:t>Bentley</a:t>
            </a:r>
            <a:r>
              <a:rPr lang="pt-BR" altLang="pt-BR" sz="2400" dirty="0"/>
              <a:t> (1662-1742</a:t>
            </a:r>
            <a:r>
              <a:rPr lang="pt-BR" altLang="pt-BR" sz="2400" dirty="0" smtClean="0"/>
              <a:t>), </a:t>
            </a:r>
            <a:r>
              <a:rPr lang="pt-BR" altLang="pt-BR" sz="2400" dirty="0"/>
              <a:t>em 17 de janeiro e 25 de fevereiro de 1693, mostrando sua convicção de que a ação a distância era </a:t>
            </a:r>
            <a:r>
              <a:rPr lang="pt-BR" altLang="pt-BR" sz="2400" dirty="0" smtClean="0"/>
              <a:t>impossível.</a:t>
            </a:r>
            <a:endParaRPr lang="pt-BR" alt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FBC273B-219B-439B-B4DB-DD9D370E1EE8}" type="slidenum">
              <a:rPr lang="pt-BR" altLang="pt-BR" sz="1400" smtClean="0">
                <a:solidFill>
                  <a:schemeClr val="bg1"/>
                </a:solidFill>
              </a:rPr>
              <a:pPr>
                <a:spcBef>
                  <a:spcPct val="0"/>
                </a:spcBef>
                <a:buSzTx/>
                <a:buFontTx/>
                <a:buNone/>
              </a:pPr>
              <a:t>17</a:t>
            </a:fld>
            <a:endParaRPr lang="pt-BR" altLang="pt-BR" sz="1400" smtClean="0">
              <a:solidFill>
                <a:schemeClr val="bg1"/>
              </a:solidFill>
            </a:endParaRPr>
          </a:p>
        </p:txBody>
      </p:sp>
      <p:sp>
        <p:nvSpPr>
          <p:cNvPr id="15363" name="Rectangle 2" descr="Large confetti"/>
          <p:cNvSpPr>
            <a:spLocks noGrp="1" noChangeArrowheads="1"/>
          </p:cNvSpPr>
          <p:nvPr>
            <p:ph type="title"/>
          </p:nvPr>
        </p:nvSpPr>
        <p:spPr>
          <a:xfrm>
            <a:off x="1066800" y="333375"/>
            <a:ext cx="7321550" cy="869950"/>
          </a:xfrm>
        </p:spPr>
        <p:txBody>
          <a:bodyPr/>
          <a:lstStyle/>
          <a:p>
            <a:pPr algn="ctr"/>
            <a:r>
              <a:rPr lang="pt-BR" altLang="pt-BR" sz="2400" b="1" smtClean="0"/>
              <a:t>REAÇÃO DE NEWTON ÀS CRÍTICAS</a:t>
            </a:r>
            <a:br>
              <a:rPr lang="pt-BR" altLang="pt-BR" sz="2400" b="1" smtClean="0"/>
            </a:br>
            <a:r>
              <a:rPr lang="pt-BR" altLang="pt-BR" sz="2400" b="1" smtClean="0"/>
              <a:t>(cartas a Richard Bentley - 1693)</a:t>
            </a:r>
          </a:p>
        </p:txBody>
      </p:sp>
      <p:sp>
        <p:nvSpPr>
          <p:cNvPr id="5" name="Rectangle 3"/>
          <p:cNvSpPr txBox="1">
            <a:spLocks noChangeArrowheads="1"/>
          </p:cNvSpPr>
          <p:nvPr/>
        </p:nvSpPr>
        <p:spPr bwMode="auto">
          <a:xfrm>
            <a:off x="107726" y="3645024"/>
            <a:ext cx="892899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sz="2800" dirty="0" smtClean="0"/>
              <a:t>     </a:t>
            </a:r>
            <a:r>
              <a:rPr lang="pt-BR" sz="2500" dirty="0" smtClean="0"/>
              <a:t>Que </a:t>
            </a:r>
            <a:r>
              <a:rPr lang="pt-BR" sz="2500" dirty="0"/>
              <a:t>a gravidade </a:t>
            </a:r>
            <a:r>
              <a:rPr lang="pt-BR" sz="2500" dirty="0" smtClean="0"/>
              <a:t>seja inata</a:t>
            </a:r>
            <a:r>
              <a:rPr lang="pt-BR" sz="2500" dirty="0"/>
              <a:t>, inerente e essencial à matéria, de forma que um corpo possa atuar sobre outro a uma distância através do vácuo, sem a mediação de qualquer outra coisa, por </a:t>
            </a:r>
            <a:r>
              <a:rPr lang="pt-BR" sz="2500" dirty="0" smtClean="0"/>
              <a:t>cujo intermédio sua </a:t>
            </a:r>
            <a:r>
              <a:rPr lang="pt-BR" sz="2500" dirty="0"/>
              <a:t>ação e força possa ser </a:t>
            </a:r>
            <a:r>
              <a:rPr lang="pt-BR" sz="2500" dirty="0" smtClean="0"/>
              <a:t>transmitida </a:t>
            </a:r>
            <a:r>
              <a:rPr lang="pt-BR" sz="2500" dirty="0"/>
              <a:t>de um </a:t>
            </a:r>
            <a:r>
              <a:rPr lang="pt-BR" sz="2500" dirty="0" smtClean="0"/>
              <a:t>corpo a outro</a:t>
            </a:r>
            <a:r>
              <a:rPr lang="pt-BR" sz="2500" dirty="0"/>
              <a:t>, é para mim um absurdo tão grande que acredito que nenhum </a:t>
            </a:r>
            <a:r>
              <a:rPr lang="pt-BR" sz="2500" dirty="0" smtClean="0"/>
              <a:t>homem, </a:t>
            </a:r>
            <a:r>
              <a:rPr lang="pt-BR" sz="2500" dirty="0"/>
              <a:t>dotado de uma faculdade competente em assuntos </a:t>
            </a:r>
            <a:r>
              <a:rPr lang="pt-BR" sz="2500" dirty="0" smtClean="0"/>
              <a:t>filosóficos, jamais possa cair nele.” [</a:t>
            </a:r>
            <a:r>
              <a:rPr lang="pt-BR" sz="2500" i="1" dirty="0" smtClean="0"/>
              <a:t>cont.</a:t>
            </a:r>
            <a:r>
              <a:rPr lang="pt-BR" sz="2500" dirty="0" smtClean="0"/>
              <a:t>]</a:t>
            </a:r>
            <a:endParaRPr lang="pt-BR" altLang="pt-BR" sz="2500" kern="0" dirty="0">
              <a:cs typeface="Times New Roman" panose="02020603050405020304" pitchFamily="18" charset="0"/>
            </a:endParaRPr>
          </a:p>
        </p:txBody>
      </p:sp>
      <p:sp>
        <p:nvSpPr>
          <p:cNvPr id="6" name="CaixaDeTexto 2"/>
          <p:cNvSpPr txBox="1">
            <a:spLocks noChangeArrowheads="1"/>
          </p:cNvSpPr>
          <p:nvPr/>
        </p:nvSpPr>
        <p:spPr bwMode="auto">
          <a:xfrm>
            <a:off x="107726" y="1772816"/>
            <a:ext cx="89289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500" dirty="0" smtClean="0"/>
              <a:t>“[...] </a:t>
            </a:r>
            <a:r>
              <a:rPr lang="pt-BR" altLang="pt-BR" sz="2500" dirty="0"/>
              <a:t>É inconcebível que a matéria bruta, inanimada, opere sem a mediação de alguma outra coisa, não-material, sobre outra matéria e a afete sem contato mútuo, como deve ocorrer se a gravitação, no sentido de </a:t>
            </a:r>
            <a:r>
              <a:rPr lang="pt-BR" altLang="pt-BR" sz="2500" dirty="0" err="1"/>
              <a:t>Epicuro</a:t>
            </a:r>
            <a:r>
              <a:rPr lang="pt-BR" altLang="pt-BR" sz="2500" dirty="0"/>
              <a:t>, for essencial e inerente a ela. E é por essa razão que desejei que você não atribuísse a gravidade inata a mim</a:t>
            </a:r>
            <a:r>
              <a:rPr lang="pt-BR" altLang="pt-BR" sz="2500" dirty="0" smtClean="0"/>
              <a:t>.</a:t>
            </a:r>
            <a:endParaRPr lang="pt-BR" altLang="pt-BR" sz="25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FBC273B-219B-439B-B4DB-DD9D370E1EE8}" type="slidenum">
              <a:rPr lang="pt-BR" altLang="pt-BR" sz="1400" smtClean="0">
                <a:solidFill>
                  <a:schemeClr val="bg1"/>
                </a:solidFill>
              </a:rPr>
              <a:pPr>
                <a:spcBef>
                  <a:spcPct val="0"/>
                </a:spcBef>
                <a:buSzTx/>
                <a:buFontTx/>
                <a:buNone/>
              </a:pPr>
              <a:t>18</a:t>
            </a:fld>
            <a:endParaRPr lang="pt-BR" altLang="pt-BR" sz="1400" smtClean="0">
              <a:solidFill>
                <a:schemeClr val="bg1"/>
              </a:solidFill>
            </a:endParaRPr>
          </a:p>
        </p:txBody>
      </p:sp>
      <p:sp>
        <p:nvSpPr>
          <p:cNvPr id="15363" name="Rectangle 2" descr="Large confetti"/>
          <p:cNvSpPr>
            <a:spLocks noGrp="1" noChangeArrowheads="1"/>
          </p:cNvSpPr>
          <p:nvPr>
            <p:ph type="title"/>
          </p:nvPr>
        </p:nvSpPr>
        <p:spPr>
          <a:xfrm>
            <a:off x="1066800" y="333375"/>
            <a:ext cx="7321550" cy="869950"/>
          </a:xfrm>
        </p:spPr>
        <p:txBody>
          <a:bodyPr/>
          <a:lstStyle/>
          <a:p>
            <a:pPr algn="ctr"/>
            <a:r>
              <a:rPr lang="pt-BR" altLang="pt-BR" sz="2400" b="1" dirty="0" smtClean="0"/>
              <a:t>REAÇÃO DE NEWTON ÀS CRÍTICAS</a:t>
            </a:r>
            <a:br>
              <a:rPr lang="pt-BR" altLang="pt-BR" sz="2400" b="1" dirty="0" smtClean="0"/>
            </a:br>
            <a:r>
              <a:rPr lang="pt-BR" altLang="pt-BR" sz="2400" b="1" dirty="0" smtClean="0"/>
              <a:t>(cartas a Richard </a:t>
            </a:r>
            <a:r>
              <a:rPr lang="pt-BR" altLang="pt-BR" sz="2400" b="1" dirty="0" err="1" smtClean="0"/>
              <a:t>Bentley</a:t>
            </a:r>
            <a:r>
              <a:rPr lang="pt-BR" altLang="pt-BR" sz="2400" b="1" dirty="0" smtClean="0"/>
              <a:t> - 1693)</a:t>
            </a:r>
          </a:p>
        </p:txBody>
      </p:sp>
      <p:sp>
        <p:nvSpPr>
          <p:cNvPr id="8" name="Rectangle 3"/>
          <p:cNvSpPr txBox="1">
            <a:spLocks noChangeArrowheads="1"/>
          </p:cNvSpPr>
          <p:nvPr/>
        </p:nvSpPr>
        <p:spPr bwMode="auto">
          <a:xfrm>
            <a:off x="107950" y="1844824"/>
            <a:ext cx="89281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sz="2800" dirty="0"/>
              <a:t> </a:t>
            </a:r>
            <a:r>
              <a:rPr lang="pt-BR" sz="2800" dirty="0" smtClean="0"/>
              <a:t>    “A </a:t>
            </a:r>
            <a:r>
              <a:rPr lang="pt-BR" sz="2800" dirty="0"/>
              <a:t>gravidade deve ser causada por um agente que atue constantemente de acordo com certas </a:t>
            </a:r>
            <a:r>
              <a:rPr lang="pt-BR" sz="2800" dirty="0" smtClean="0"/>
              <a:t>leis, </a:t>
            </a:r>
            <a:r>
              <a:rPr lang="pt-BR" sz="2800" dirty="0"/>
              <a:t>mas se este agente é material ou imaterial, deixo para a consideração dos meus </a:t>
            </a:r>
            <a:r>
              <a:rPr lang="pt-BR" sz="2800" dirty="0" smtClean="0"/>
              <a:t>leitores.” (NEWTON, Carta </a:t>
            </a:r>
            <a:r>
              <a:rPr lang="pt-BR" sz="2800" dirty="0"/>
              <a:t>a </a:t>
            </a:r>
            <a:r>
              <a:rPr lang="pt-BR" sz="2800" dirty="0" err="1"/>
              <a:t>Bentley</a:t>
            </a:r>
            <a:r>
              <a:rPr lang="pt-BR" sz="2800" dirty="0"/>
              <a:t>, 25 de fevereiro de </a:t>
            </a:r>
            <a:r>
              <a:rPr lang="pt-BR" sz="2800" dirty="0" smtClean="0"/>
              <a:t>1693. Em: THAYER, </a:t>
            </a:r>
            <a:r>
              <a:rPr lang="pt-BR" sz="2800" dirty="0"/>
              <a:t>1953, p. 54</a:t>
            </a:r>
            <a:r>
              <a:rPr lang="pt-BR" sz="2800" dirty="0" smtClean="0"/>
              <a:t>).</a:t>
            </a:r>
            <a:endParaRPr lang="pt-BR" altLang="pt-BR" sz="2800" kern="0" dirty="0">
              <a:cs typeface="Times New Roman" panose="02020603050405020304" pitchFamily="18" charset="0"/>
            </a:endParaRPr>
          </a:p>
        </p:txBody>
      </p:sp>
    </p:spTree>
    <p:extLst>
      <p:ext uri="{BB962C8B-B14F-4D97-AF65-F5344CB8AC3E}">
        <p14:creationId xmlns:p14="http://schemas.microsoft.com/office/powerpoint/2010/main" val="417844790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FBC273B-219B-439B-B4DB-DD9D370E1EE8}" type="slidenum">
              <a:rPr lang="pt-BR" altLang="pt-BR" sz="1400" smtClean="0">
                <a:solidFill>
                  <a:schemeClr val="bg1"/>
                </a:solidFill>
              </a:rPr>
              <a:pPr>
                <a:spcBef>
                  <a:spcPct val="0"/>
                </a:spcBef>
                <a:buSzTx/>
                <a:buFontTx/>
                <a:buNone/>
              </a:pPr>
              <a:t>19</a:t>
            </a:fld>
            <a:endParaRPr lang="pt-BR" altLang="pt-BR" sz="1400" smtClean="0">
              <a:solidFill>
                <a:schemeClr val="bg1"/>
              </a:solidFill>
            </a:endParaRPr>
          </a:p>
        </p:txBody>
      </p:sp>
      <p:sp>
        <p:nvSpPr>
          <p:cNvPr id="15363" name="Rectangle 2" descr="Large confetti"/>
          <p:cNvSpPr>
            <a:spLocks noGrp="1" noChangeArrowheads="1"/>
          </p:cNvSpPr>
          <p:nvPr>
            <p:ph type="title"/>
          </p:nvPr>
        </p:nvSpPr>
        <p:spPr>
          <a:xfrm>
            <a:off x="1066800" y="333375"/>
            <a:ext cx="7321550" cy="869950"/>
          </a:xfrm>
        </p:spPr>
        <p:txBody>
          <a:bodyPr/>
          <a:lstStyle/>
          <a:p>
            <a:pPr algn="ctr"/>
            <a:r>
              <a:rPr lang="pt-BR" altLang="pt-BR" sz="2400" b="1" dirty="0" smtClean="0"/>
              <a:t>REAÇÃO DE NEWTON ÀS CRÍTICAS</a:t>
            </a:r>
            <a:br>
              <a:rPr lang="pt-BR" altLang="pt-BR" sz="2400" b="1" dirty="0" smtClean="0"/>
            </a:br>
            <a:r>
              <a:rPr lang="pt-BR" altLang="pt-BR" sz="2400" b="1" dirty="0" smtClean="0"/>
              <a:t>(carta a Leibniz - 1693)</a:t>
            </a:r>
          </a:p>
        </p:txBody>
      </p:sp>
      <p:sp>
        <p:nvSpPr>
          <p:cNvPr id="8" name="Rectangle 3"/>
          <p:cNvSpPr txBox="1">
            <a:spLocks noChangeArrowheads="1"/>
          </p:cNvSpPr>
          <p:nvPr/>
        </p:nvSpPr>
        <p:spPr bwMode="auto">
          <a:xfrm>
            <a:off x="107950" y="1844824"/>
            <a:ext cx="89281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sz="2800" dirty="0"/>
              <a:t> </a:t>
            </a:r>
            <a:r>
              <a:rPr lang="pt-BR" sz="2800" dirty="0" smtClean="0"/>
              <a:t>    "[...] Pois como os movimentos celestes são mais regulares do que se viessem de vórtices e obedecessem a outras leis, os vórtices em nada contribuem para regular e sim para perturbar os movimentos dos planetas e cometas.</a:t>
            </a:r>
            <a:endParaRPr lang="pt-BR" altLang="pt-BR" sz="2800" kern="0" dirty="0">
              <a:cs typeface="Times New Roman" panose="02020603050405020304" pitchFamily="18" charset="0"/>
            </a:endParaRPr>
          </a:p>
        </p:txBody>
      </p:sp>
      <p:sp>
        <p:nvSpPr>
          <p:cNvPr id="5" name="Rectangle 3"/>
          <p:cNvSpPr txBox="1">
            <a:spLocks noChangeArrowheads="1"/>
          </p:cNvSpPr>
          <p:nvPr/>
        </p:nvSpPr>
        <p:spPr bwMode="auto">
          <a:xfrm>
            <a:off x="107504" y="3573016"/>
            <a:ext cx="89281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sz="2800" dirty="0"/>
              <a:t> </a:t>
            </a:r>
            <a:r>
              <a:rPr lang="pt-BR" sz="2800" dirty="0" smtClean="0"/>
              <a:t>    E como todos os fenômenos dos céus e do mar são descritos precisamente, tanto quanto estou ciente, apenas considerando a gravidade que age de acordo com as leis descritas por mim." [</a:t>
            </a:r>
            <a:r>
              <a:rPr lang="pt-BR" sz="2800" i="1" dirty="0" smtClean="0"/>
              <a:t>cont.</a:t>
            </a:r>
            <a:r>
              <a:rPr lang="pt-BR" sz="2800" dirty="0" smtClean="0"/>
              <a:t>]</a:t>
            </a:r>
            <a:endParaRPr lang="pt-BR" altLang="pt-BR" sz="2800" kern="0" dirty="0">
              <a:cs typeface="Times New Roman" panose="02020603050405020304" pitchFamily="18" charset="0"/>
            </a:endParaRPr>
          </a:p>
        </p:txBody>
      </p:sp>
    </p:spTree>
    <p:extLst>
      <p:ext uri="{BB962C8B-B14F-4D97-AF65-F5344CB8AC3E}">
        <p14:creationId xmlns:p14="http://schemas.microsoft.com/office/powerpoint/2010/main" val="671297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F23A4997-E550-4EBA-9D94-A00913ADD6F6}" type="slidenum">
              <a:rPr lang="pt-BR" altLang="pt-BR" sz="1400" smtClean="0">
                <a:solidFill>
                  <a:schemeClr val="bg1"/>
                </a:solidFill>
              </a:rPr>
              <a:pPr>
                <a:spcBef>
                  <a:spcPct val="0"/>
                </a:spcBef>
                <a:buSzTx/>
                <a:buFontTx/>
                <a:buNone/>
              </a:pPr>
              <a:t>2</a:t>
            </a:fld>
            <a:endParaRPr lang="pt-BR" altLang="pt-BR" sz="1400" smtClean="0">
              <a:solidFill>
                <a:schemeClr val="bg1"/>
              </a:solidFill>
            </a:endParaRPr>
          </a:p>
        </p:txBody>
      </p:sp>
      <p:sp>
        <p:nvSpPr>
          <p:cNvPr id="50179" name="Rectangle 2" descr="Large confetti"/>
          <p:cNvSpPr>
            <a:spLocks noGrp="1" noChangeArrowheads="1"/>
          </p:cNvSpPr>
          <p:nvPr>
            <p:ph type="title"/>
          </p:nvPr>
        </p:nvSpPr>
        <p:spPr>
          <a:xfrm>
            <a:off x="1547813" y="476250"/>
            <a:ext cx="6142037" cy="519113"/>
          </a:xfrm>
        </p:spPr>
        <p:txBody>
          <a:bodyPr/>
          <a:lstStyle/>
          <a:p>
            <a:pPr algn="ctr" eaLnBrk="1" hangingPunct="1"/>
            <a:r>
              <a:rPr lang="pt-BR" altLang="pt-BR" sz="2400" b="1" smtClean="0"/>
              <a:t>A ETERNA “QUEDA DA LUA”</a:t>
            </a:r>
          </a:p>
        </p:txBody>
      </p:sp>
      <p:pic>
        <p:nvPicPr>
          <p:cNvPr id="50180"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132186"/>
            <a:ext cx="3460634" cy="38170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35497" y="1988840"/>
            <a:ext cx="511256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a:t>
            </a:r>
            <a:r>
              <a:rPr lang="pt-BR" altLang="pt-BR" sz="2400" i="1" kern="0" dirty="0" smtClean="0"/>
              <a:t>Que a Lua gravita em direção à Terra e que é desviada continuamente de um movimento retilíneo e mantida em sua órbita pela força da gravidade</a:t>
            </a:r>
            <a:r>
              <a:rPr lang="pt-BR" altLang="pt-BR" sz="2400" kern="0" dirty="0" smtClean="0"/>
              <a:t>. (NEWTON, I. </a:t>
            </a:r>
            <a:r>
              <a:rPr lang="pt-BR" altLang="pt-BR" sz="2400" i="1" kern="0" dirty="0" smtClean="0"/>
              <a:t>Principia</a:t>
            </a:r>
            <a:r>
              <a:rPr lang="pt-BR" altLang="pt-BR" sz="2400" kern="0" dirty="0" smtClean="0"/>
              <a:t>, Livro III, Proposição IV, p. 197).</a:t>
            </a:r>
            <a:endParaRPr lang="pt-BR" altLang="pt-BR" sz="2400" kern="0" dirty="0"/>
          </a:p>
        </p:txBody>
      </p:sp>
      <p:sp>
        <p:nvSpPr>
          <p:cNvPr id="6" name="Rectangle 3"/>
          <p:cNvSpPr txBox="1">
            <a:spLocks noChangeArrowheads="1"/>
          </p:cNvSpPr>
          <p:nvPr/>
        </p:nvSpPr>
        <p:spPr bwMode="auto">
          <a:xfrm>
            <a:off x="35496" y="4437063"/>
            <a:ext cx="5112569"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a:t>
            </a:r>
            <a:r>
              <a:rPr lang="pt-BR" altLang="pt-BR" sz="2400" i="1" kern="0" dirty="0" smtClean="0"/>
              <a:t>Era preciso ser Newton para ver que a Lua cai, quando todo mundo vê que ela não cai.”</a:t>
            </a:r>
          </a:p>
          <a:p>
            <a:pPr marL="72000" indent="0" algn="r" eaLnBrk="1" hangingPunct="1">
              <a:spcBef>
                <a:spcPts val="0"/>
              </a:spcBef>
              <a:buFontTx/>
              <a:buNone/>
              <a:defRPr/>
            </a:pPr>
            <a:r>
              <a:rPr lang="pt-BR" altLang="pt-BR" sz="2400" i="1" kern="0" dirty="0" smtClean="0"/>
              <a:t>Paul </a:t>
            </a:r>
            <a:r>
              <a:rPr lang="pt-BR" altLang="pt-BR" sz="2400" i="1" kern="0" dirty="0" err="1" smtClean="0"/>
              <a:t>Valéry</a:t>
            </a:r>
            <a:r>
              <a:rPr lang="pt-BR" altLang="pt-BR" sz="2400" i="1" kern="0" dirty="0" smtClean="0"/>
              <a:t> (1871-1945)</a:t>
            </a:r>
            <a:endParaRPr lang="pt-BR" altLang="pt-BR" sz="2400" kern="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FBC273B-219B-439B-B4DB-DD9D370E1EE8}" type="slidenum">
              <a:rPr lang="pt-BR" altLang="pt-BR" sz="1400" smtClean="0">
                <a:solidFill>
                  <a:schemeClr val="bg1"/>
                </a:solidFill>
              </a:rPr>
              <a:pPr>
                <a:spcBef>
                  <a:spcPct val="0"/>
                </a:spcBef>
                <a:buSzTx/>
                <a:buFontTx/>
                <a:buNone/>
              </a:pPr>
              <a:t>20</a:t>
            </a:fld>
            <a:endParaRPr lang="pt-BR" altLang="pt-BR" sz="1400" smtClean="0">
              <a:solidFill>
                <a:schemeClr val="bg1"/>
              </a:solidFill>
            </a:endParaRPr>
          </a:p>
        </p:txBody>
      </p:sp>
      <p:sp>
        <p:nvSpPr>
          <p:cNvPr id="15363" name="Rectangle 2" descr="Large confetti"/>
          <p:cNvSpPr>
            <a:spLocks noGrp="1" noChangeArrowheads="1"/>
          </p:cNvSpPr>
          <p:nvPr>
            <p:ph type="title"/>
          </p:nvPr>
        </p:nvSpPr>
        <p:spPr>
          <a:xfrm>
            <a:off x="1066800" y="333375"/>
            <a:ext cx="7321550" cy="869950"/>
          </a:xfrm>
        </p:spPr>
        <p:txBody>
          <a:bodyPr/>
          <a:lstStyle/>
          <a:p>
            <a:pPr algn="ctr"/>
            <a:r>
              <a:rPr lang="pt-BR" altLang="pt-BR" sz="2400" b="1" dirty="0" smtClean="0"/>
              <a:t>REAÇÃO DE NEWTON ÀS CRÍTICAS</a:t>
            </a:r>
            <a:br>
              <a:rPr lang="pt-BR" altLang="pt-BR" sz="2400" b="1" dirty="0" smtClean="0"/>
            </a:br>
            <a:r>
              <a:rPr lang="pt-BR" altLang="pt-BR" sz="2400" b="1" dirty="0" smtClean="0"/>
              <a:t>(carta a Leibniz - 1693)</a:t>
            </a:r>
          </a:p>
        </p:txBody>
      </p:sp>
      <p:sp>
        <p:nvSpPr>
          <p:cNvPr id="8" name="Rectangle 3"/>
          <p:cNvSpPr txBox="1">
            <a:spLocks noChangeArrowheads="1"/>
          </p:cNvSpPr>
          <p:nvPr/>
        </p:nvSpPr>
        <p:spPr bwMode="auto">
          <a:xfrm>
            <a:off x="107950" y="3933056"/>
            <a:ext cx="892810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sz="2600" dirty="0"/>
              <a:t> </a:t>
            </a:r>
            <a:r>
              <a:rPr lang="pt-BR" sz="2600" dirty="0" smtClean="0"/>
              <a:t>    </a:t>
            </a:r>
            <a:r>
              <a:rPr lang="pt-BR" sz="2800" dirty="0" smtClean="0"/>
              <a:t>Mas se, enquanto isso, alguém explicar a gravidade e todas as suas leis pela ação de alguma matéria mais sutil, e mostrar que o movimento dos planetas e cometas não será perturbado por essa matéria, eu estarei longe de objetar." (NEWTON, </a:t>
            </a:r>
            <a:r>
              <a:rPr lang="pt-BR" sz="2800" i="1" dirty="0" err="1" smtClean="0"/>
              <a:t>Correspondence</a:t>
            </a:r>
            <a:r>
              <a:rPr lang="pt-BR" sz="2800" dirty="0" smtClean="0"/>
              <a:t>, v. 3, p. 287. Carta a Leibniz, 16 de outubro de 1693).</a:t>
            </a:r>
            <a:endParaRPr lang="pt-BR" altLang="pt-BR" sz="2800" kern="0" dirty="0">
              <a:cs typeface="Times New Roman" panose="02020603050405020304" pitchFamily="18" charset="0"/>
            </a:endParaRPr>
          </a:p>
        </p:txBody>
      </p:sp>
      <p:sp>
        <p:nvSpPr>
          <p:cNvPr id="7" name="Rectangle 3"/>
          <p:cNvSpPr txBox="1">
            <a:spLocks noChangeArrowheads="1"/>
          </p:cNvSpPr>
          <p:nvPr/>
        </p:nvSpPr>
        <p:spPr bwMode="auto">
          <a:xfrm>
            <a:off x="107504" y="1844824"/>
            <a:ext cx="892810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sz="2800" dirty="0"/>
              <a:t> </a:t>
            </a:r>
            <a:r>
              <a:rPr lang="pt-BR" sz="2800" dirty="0" smtClean="0"/>
              <a:t>    "E como a natureza é muito simples, eu próprio concluí que todas as outras causas devem ser rejeitadas, e que os céus devem </a:t>
            </a:r>
            <a:r>
              <a:rPr lang="pt-BR" sz="2800" dirty="0"/>
              <a:t>ser </a:t>
            </a:r>
            <a:r>
              <a:rPr lang="pt-BR" sz="2800" dirty="0" smtClean="0"/>
              <a:t>despidos de </a:t>
            </a:r>
            <a:r>
              <a:rPr lang="pt-BR" sz="2800" dirty="0"/>
              <a:t>matéria, </a:t>
            </a:r>
            <a:r>
              <a:rPr lang="pt-BR" sz="2800" dirty="0" smtClean="0"/>
              <a:t>tanto quanto possível, caso contrário o movimento dos planetas e cometas seria impedido e tornado irregular.</a:t>
            </a:r>
            <a:endParaRPr lang="pt-BR" altLang="pt-BR" sz="2800" kern="0" dirty="0">
              <a:cs typeface="Times New Roman" panose="02020603050405020304" pitchFamily="18" charset="0"/>
            </a:endParaRPr>
          </a:p>
        </p:txBody>
      </p:sp>
    </p:spTree>
    <p:extLst>
      <p:ext uri="{BB962C8B-B14F-4D97-AF65-F5344CB8AC3E}">
        <p14:creationId xmlns:p14="http://schemas.microsoft.com/office/powerpoint/2010/main" val="2087978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E259452-27F6-4999-B1EE-5ED7277383E1}" type="slidenum">
              <a:rPr lang="pt-BR" altLang="pt-BR" sz="1400" smtClean="0">
                <a:solidFill>
                  <a:schemeClr val="bg1"/>
                </a:solidFill>
              </a:rPr>
              <a:pPr>
                <a:spcBef>
                  <a:spcPct val="0"/>
                </a:spcBef>
                <a:buSzTx/>
                <a:buFontTx/>
                <a:buNone/>
              </a:pPr>
              <a:t>21</a:t>
            </a:fld>
            <a:endParaRPr lang="pt-BR" altLang="pt-BR" sz="1400" smtClean="0">
              <a:solidFill>
                <a:schemeClr val="bg1"/>
              </a:solidFill>
            </a:endParaRPr>
          </a:p>
        </p:txBody>
      </p:sp>
      <p:sp>
        <p:nvSpPr>
          <p:cNvPr id="17411" name="Rectangle 2" descr="Large confetti"/>
          <p:cNvSpPr>
            <a:spLocks noGrp="1" noChangeArrowheads="1"/>
          </p:cNvSpPr>
          <p:nvPr>
            <p:ph type="title"/>
          </p:nvPr>
        </p:nvSpPr>
        <p:spPr>
          <a:xfrm>
            <a:off x="1259632" y="260648"/>
            <a:ext cx="6984231" cy="879053"/>
          </a:xfrm>
        </p:spPr>
        <p:txBody>
          <a:bodyPr/>
          <a:lstStyle/>
          <a:p>
            <a:pPr algn="ctr"/>
            <a:r>
              <a:rPr lang="pt-BR" altLang="pt-BR" sz="2400" b="1" dirty="0" smtClean="0"/>
              <a:t>A IMPOSSIBILIDADE DE AÇÃO A DISTÂNCIA EM ARISTÓTELES</a:t>
            </a:r>
          </a:p>
        </p:txBody>
      </p:sp>
      <p:sp>
        <p:nvSpPr>
          <p:cNvPr id="17412" name="Rectangle 3"/>
          <p:cNvSpPr>
            <a:spLocks noGrp="1" noChangeArrowheads="1"/>
          </p:cNvSpPr>
          <p:nvPr>
            <p:ph type="body" idx="1"/>
          </p:nvPr>
        </p:nvSpPr>
        <p:spPr>
          <a:xfrm>
            <a:off x="107504" y="1772816"/>
            <a:ext cx="8928991" cy="504056"/>
          </a:xfrm>
        </p:spPr>
        <p:txBody>
          <a:bodyPr/>
          <a:lstStyle/>
          <a:p>
            <a:pPr marL="0" indent="0" algn="just">
              <a:spcBef>
                <a:spcPct val="0"/>
              </a:spcBef>
              <a:buFontTx/>
              <a:buNone/>
            </a:pPr>
            <a:r>
              <a:rPr lang="pt-BR" altLang="pt-BR" sz="2800" dirty="0" smtClean="0">
                <a:cs typeface="Times New Roman" panose="02020603050405020304" pitchFamily="18" charset="0"/>
              </a:rPr>
              <a:t>     </a:t>
            </a:r>
            <a:r>
              <a:rPr lang="pt-BR" altLang="pt-BR" sz="2600" dirty="0" smtClean="0">
                <a:cs typeface="Times New Roman" panose="02020603050405020304" pitchFamily="18" charset="0"/>
              </a:rPr>
              <a:t>Aristóteles negava a ação a distância: </a:t>
            </a:r>
          </a:p>
        </p:txBody>
      </p:sp>
      <p:sp>
        <p:nvSpPr>
          <p:cNvPr id="7" name="Rectangle 3"/>
          <p:cNvSpPr txBox="1">
            <a:spLocks noChangeArrowheads="1"/>
          </p:cNvSpPr>
          <p:nvPr/>
        </p:nvSpPr>
        <p:spPr bwMode="auto">
          <a:xfrm>
            <a:off x="611560" y="2276872"/>
            <a:ext cx="842493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400" kern="0" dirty="0" smtClean="0">
                <a:cs typeface="Times New Roman" panose="02020603050405020304" pitchFamily="18" charset="0"/>
              </a:rPr>
              <a:t>     Mas se aquilo que é movido [...] deve ou estar em contato com aquilo que o move ou ser contínuo com ele, as coisas movidas e os moventes devem ser contínuos ou estarem em contato um com o outro, de modo que, juntos, eles formem uma única unidade. (ARISTÓTELES, </a:t>
            </a:r>
            <a:r>
              <a:rPr lang="pt-BR" altLang="pt-BR" sz="2400" i="1" kern="0" dirty="0" smtClean="0">
                <a:cs typeface="Times New Roman" panose="02020603050405020304" pitchFamily="18" charset="0"/>
              </a:rPr>
              <a:t>Física</a:t>
            </a:r>
            <a:r>
              <a:rPr lang="pt-BR" altLang="pt-BR" sz="2400" kern="0" dirty="0" smtClean="0">
                <a:cs typeface="Times New Roman" panose="02020603050405020304" pitchFamily="18" charset="0"/>
              </a:rPr>
              <a:t>, livro VII, cap. 1, 242b 23-26).</a:t>
            </a:r>
          </a:p>
        </p:txBody>
      </p:sp>
      <p:sp>
        <p:nvSpPr>
          <p:cNvPr id="9" name="Rectangle 3"/>
          <p:cNvSpPr txBox="1">
            <a:spLocks noChangeArrowheads="1"/>
          </p:cNvSpPr>
          <p:nvPr/>
        </p:nvSpPr>
        <p:spPr bwMode="auto">
          <a:xfrm>
            <a:off x="611560" y="4221088"/>
            <a:ext cx="8424935" cy="120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400" kern="0" dirty="0" smtClean="0">
                <a:cs typeface="Times New Roman" panose="02020603050405020304" pitchFamily="18" charset="0"/>
              </a:rPr>
              <a:t>     Aquilo que é o primeiro movimento de uma coisa [...] está sempre junto com aquilo que é movido por ele (por “junto” quero dizer que não há nada intermediário entre eles).</a:t>
            </a:r>
          </a:p>
        </p:txBody>
      </p:sp>
      <p:sp>
        <p:nvSpPr>
          <p:cNvPr id="10" name="Rectangle 3"/>
          <p:cNvSpPr txBox="1">
            <a:spLocks noChangeArrowheads="1"/>
          </p:cNvSpPr>
          <p:nvPr/>
        </p:nvSpPr>
        <p:spPr bwMode="auto">
          <a:xfrm>
            <a:off x="611560" y="5301208"/>
            <a:ext cx="842493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400" kern="0" dirty="0" smtClean="0">
                <a:cs typeface="Times New Roman" panose="02020603050405020304" pitchFamily="18" charset="0"/>
              </a:rPr>
              <a:t>     Isso é verdade universalmente sempre que uma coisa é movida por outra. (ARISTÓTELES, </a:t>
            </a:r>
            <a:r>
              <a:rPr lang="pt-BR" altLang="pt-BR" sz="2400" i="1" kern="0" dirty="0" smtClean="0">
                <a:cs typeface="Times New Roman" panose="02020603050405020304" pitchFamily="18" charset="0"/>
              </a:rPr>
              <a:t>Física</a:t>
            </a:r>
            <a:r>
              <a:rPr lang="pt-BR" altLang="pt-BR" sz="2400" kern="0" dirty="0" smtClean="0">
                <a:cs typeface="Times New Roman" panose="02020603050405020304" pitchFamily="18" charset="0"/>
              </a:rPr>
              <a:t>, livro VII, cap. 1, 243a 3-6).</a:t>
            </a:r>
          </a:p>
        </p:txBody>
      </p:sp>
    </p:spTree>
    <p:extLst>
      <p:ext uri="{BB962C8B-B14F-4D97-AF65-F5344CB8AC3E}">
        <p14:creationId xmlns:p14="http://schemas.microsoft.com/office/powerpoint/2010/main" val="13491538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E259452-27F6-4999-B1EE-5ED7277383E1}" type="slidenum">
              <a:rPr lang="pt-BR" altLang="pt-BR" sz="1400" smtClean="0">
                <a:solidFill>
                  <a:schemeClr val="bg1"/>
                </a:solidFill>
              </a:rPr>
              <a:pPr>
                <a:spcBef>
                  <a:spcPct val="0"/>
                </a:spcBef>
                <a:buSzTx/>
                <a:buFontTx/>
                <a:buNone/>
              </a:pPr>
              <a:t>22</a:t>
            </a:fld>
            <a:endParaRPr lang="pt-BR" altLang="pt-BR" sz="1400" smtClean="0">
              <a:solidFill>
                <a:schemeClr val="bg1"/>
              </a:solidFill>
            </a:endParaRPr>
          </a:p>
        </p:txBody>
      </p:sp>
      <p:sp>
        <p:nvSpPr>
          <p:cNvPr id="17411" name="Rectangle 2" descr="Large confetti"/>
          <p:cNvSpPr>
            <a:spLocks noGrp="1" noChangeArrowheads="1"/>
          </p:cNvSpPr>
          <p:nvPr>
            <p:ph type="title"/>
          </p:nvPr>
        </p:nvSpPr>
        <p:spPr>
          <a:xfrm>
            <a:off x="1259632" y="260648"/>
            <a:ext cx="6984231" cy="879053"/>
          </a:xfrm>
        </p:spPr>
        <p:txBody>
          <a:bodyPr/>
          <a:lstStyle/>
          <a:p>
            <a:pPr algn="ctr"/>
            <a:r>
              <a:rPr lang="pt-BR" altLang="pt-BR" sz="2400" b="1" dirty="0" smtClean="0"/>
              <a:t>A IMPOSSIBILIDADE DE AÇÃO A DISTÂNCIA EM TOMÁS DE AQUINO</a:t>
            </a:r>
          </a:p>
        </p:txBody>
      </p:sp>
      <p:sp>
        <p:nvSpPr>
          <p:cNvPr id="8" name="Rectangle 3"/>
          <p:cNvSpPr txBox="1">
            <a:spLocks noChangeArrowheads="1"/>
          </p:cNvSpPr>
          <p:nvPr/>
        </p:nvSpPr>
        <p:spPr bwMode="auto">
          <a:xfrm>
            <a:off x="107504" y="1844824"/>
            <a:ext cx="8928991"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cs typeface="Times New Roman" panose="02020603050405020304" pitchFamily="18" charset="0"/>
              </a:rPr>
              <a:t>     No século 13, a impossibilidade de ação a distância foi assumida sem discussão por Tomás de Aquino (1225-1274), que afirmou que mesmo Deus só pode agir onde ele está:</a:t>
            </a:r>
          </a:p>
        </p:txBody>
      </p:sp>
      <p:sp>
        <p:nvSpPr>
          <p:cNvPr id="9" name="Rectangle 3"/>
          <p:cNvSpPr txBox="1">
            <a:spLocks noChangeArrowheads="1"/>
          </p:cNvSpPr>
          <p:nvPr/>
        </p:nvSpPr>
        <p:spPr bwMode="auto">
          <a:xfrm>
            <a:off x="107504" y="3284984"/>
            <a:ext cx="8928991"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FontTx/>
              <a:buNone/>
            </a:pPr>
            <a:r>
              <a:rPr lang="pt-BR" altLang="pt-BR" sz="2800" kern="0" dirty="0" smtClean="0">
                <a:cs typeface="Times New Roman" panose="02020603050405020304" pitchFamily="18" charset="0"/>
              </a:rPr>
              <a:t>“Questão VIII – Artigo 1. Está Deus em todas as coisas?</a:t>
            </a:r>
          </a:p>
        </p:txBody>
      </p:sp>
      <p:sp>
        <p:nvSpPr>
          <p:cNvPr id="10" name="Rectangle 3"/>
          <p:cNvSpPr txBox="1">
            <a:spLocks noChangeArrowheads="1"/>
          </p:cNvSpPr>
          <p:nvPr/>
        </p:nvSpPr>
        <p:spPr bwMode="auto">
          <a:xfrm>
            <a:off x="107504" y="3717032"/>
            <a:ext cx="892899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400" kern="0" dirty="0" smtClean="0">
                <a:cs typeface="Times New Roman" panose="02020603050405020304" pitchFamily="18" charset="0"/>
              </a:rPr>
              <a:t>     </a:t>
            </a:r>
            <a:r>
              <a:rPr lang="pt-BR" altLang="pt-BR" sz="2800" kern="0" dirty="0" smtClean="0">
                <a:cs typeface="Times New Roman" panose="02020603050405020304" pitchFamily="18" charset="0"/>
              </a:rPr>
              <a:t>[...] Respondo que Deus está em todas as coisas; não como parte da essência delas, nem como um acidente; mas como um agente que está presente em relação àquilo sobre o que opera.</a:t>
            </a:r>
          </a:p>
        </p:txBody>
      </p:sp>
      <p:sp>
        <p:nvSpPr>
          <p:cNvPr id="11" name="Rectangle 3"/>
          <p:cNvSpPr txBox="1">
            <a:spLocks noChangeArrowheads="1"/>
          </p:cNvSpPr>
          <p:nvPr/>
        </p:nvSpPr>
        <p:spPr bwMode="auto">
          <a:xfrm>
            <a:off x="107504" y="5373216"/>
            <a:ext cx="8928991" cy="94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600" kern="0" dirty="0" smtClean="0">
                <a:cs typeface="Times New Roman" panose="02020603050405020304" pitchFamily="18" charset="0"/>
              </a:rPr>
              <a:t>     </a:t>
            </a:r>
            <a:r>
              <a:rPr lang="pt-BR" altLang="pt-BR" sz="2800" kern="0" dirty="0" smtClean="0">
                <a:cs typeface="Times New Roman" panose="02020603050405020304" pitchFamily="18" charset="0"/>
              </a:rPr>
              <a:t>Pois está provado na física que a coisa movida e o motor devem </a:t>
            </a:r>
            <a:r>
              <a:rPr lang="pt-BR" altLang="pt-BR" sz="2800" kern="0" dirty="0" err="1" smtClean="0">
                <a:cs typeface="Times New Roman" panose="02020603050405020304" pitchFamily="18" charset="0"/>
              </a:rPr>
              <a:t>etar</a:t>
            </a:r>
            <a:r>
              <a:rPr lang="pt-BR" altLang="pt-BR" sz="2800" kern="0" dirty="0" smtClean="0">
                <a:cs typeface="Times New Roman" panose="02020603050405020304" pitchFamily="18" charset="0"/>
              </a:rPr>
              <a:t> juntos.” [</a:t>
            </a:r>
            <a:r>
              <a:rPr lang="pt-BR" altLang="pt-BR" sz="2800" i="1" kern="0" dirty="0" smtClean="0">
                <a:cs typeface="Times New Roman" panose="02020603050405020304" pitchFamily="18" charset="0"/>
              </a:rPr>
              <a:t>cont.</a:t>
            </a:r>
            <a:r>
              <a:rPr lang="pt-BR" altLang="pt-BR" sz="2800" kern="0" dirty="0" smtClean="0">
                <a:cs typeface="Times New Roman" panose="02020603050405020304" pitchFamily="18" charset="0"/>
              </a:rPr>
              <a:t>]</a:t>
            </a:r>
          </a:p>
        </p:txBody>
      </p:sp>
    </p:spTree>
    <p:extLst>
      <p:ext uri="{BB962C8B-B14F-4D97-AF65-F5344CB8AC3E}">
        <p14:creationId xmlns:p14="http://schemas.microsoft.com/office/powerpoint/2010/main" val="7058088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E259452-27F6-4999-B1EE-5ED7277383E1}" type="slidenum">
              <a:rPr lang="pt-BR" altLang="pt-BR" sz="1400" smtClean="0">
                <a:solidFill>
                  <a:schemeClr val="bg1"/>
                </a:solidFill>
              </a:rPr>
              <a:pPr>
                <a:spcBef>
                  <a:spcPct val="0"/>
                </a:spcBef>
                <a:buSzTx/>
                <a:buFontTx/>
                <a:buNone/>
              </a:pPr>
              <a:t>23</a:t>
            </a:fld>
            <a:endParaRPr lang="pt-BR" altLang="pt-BR" sz="1400" smtClean="0">
              <a:solidFill>
                <a:schemeClr val="bg1"/>
              </a:solidFill>
            </a:endParaRPr>
          </a:p>
        </p:txBody>
      </p:sp>
      <p:sp>
        <p:nvSpPr>
          <p:cNvPr id="17411" name="Rectangle 2" descr="Large confetti"/>
          <p:cNvSpPr>
            <a:spLocks noGrp="1" noChangeArrowheads="1"/>
          </p:cNvSpPr>
          <p:nvPr>
            <p:ph type="title"/>
          </p:nvPr>
        </p:nvSpPr>
        <p:spPr>
          <a:xfrm>
            <a:off x="1259632" y="260648"/>
            <a:ext cx="6984231" cy="879053"/>
          </a:xfrm>
        </p:spPr>
        <p:txBody>
          <a:bodyPr/>
          <a:lstStyle/>
          <a:p>
            <a:pPr algn="ctr"/>
            <a:r>
              <a:rPr lang="pt-BR" altLang="pt-BR" sz="2400" b="1" dirty="0" smtClean="0"/>
              <a:t>A IMPOSSIBILIDADE DE AÇÃO A DISTÂNCIA EM TOMÁS DE AQUINO</a:t>
            </a:r>
          </a:p>
        </p:txBody>
      </p:sp>
      <p:sp>
        <p:nvSpPr>
          <p:cNvPr id="10" name="Rectangle 3"/>
          <p:cNvSpPr txBox="1">
            <a:spLocks noChangeArrowheads="1"/>
          </p:cNvSpPr>
          <p:nvPr/>
        </p:nvSpPr>
        <p:spPr bwMode="auto">
          <a:xfrm>
            <a:off x="107504" y="1844824"/>
            <a:ext cx="8928991"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cs typeface="Times New Roman" panose="02020603050405020304" pitchFamily="18" charset="0"/>
              </a:rPr>
              <a:t>     “[...] Nenhuma ação de um agente, por mais poderoso que ele possa ser, age a distância, exceto através de um intermediário.</a:t>
            </a:r>
          </a:p>
        </p:txBody>
      </p:sp>
      <p:sp>
        <p:nvSpPr>
          <p:cNvPr id="11" name="Rectangle 3"/>
          <p:cNvSpPr txBox="1">
            <a:spLocks noChangeArrowheads="1"/>
          </p:cNvSpPr>
          <p:nvPr/>
        </p:nvSpPr>
        <p:spPr bwMode="auto">
          <a:xfrm>
            <a:off x="107504" y="3068960"/>
            <a:ext cx="892899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600" kern="0" dirty="0" smtClean="0">
                <a:cs typeface="Times New Roman" panose="02020603050405020304" pitchFamily="18" charset="0"/>
              </a:rPr>
              <a:t>     </a:t>
            </a:r>
            <a:r>
              <a:rPr lang="pt-BR" altLang="pt-BR" sz="2800" kern="0" dirty="0" smtClean="0">
                <a:cs typeface="Times New Roman" panose="02020603050405020304" pitchFamily="18" charset="0"/>
              </a:rPr>
              <a:t>Mas pertence ao enorme poder de Deus que Ele atua imediatamente em todas as coisas.</a:t>
            </a:r>
          </a:p>
        </p:txBody>
      </p:sp>
      <p:sp>
        <p:nvSpPr>
          <p:cNvPr id="12" name="Rectangle 3"/>
          <p:cNvSpPr txBox="1">
            <a:spLocks noChangeArrowheads="1"/>
          </p:cNvSpPr>
          <p:nvPr/>
        </p:nvSpPr>
        <p:spPr bwMode="auto">
          <a:xfrm>
            <a:off x="107504" y="3861048"/>
            <a:ext cx="8928991"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600" kern="0" dirty="0" smtClean="0">
                <a:cs typeface="Times New Roman" panose="02020603050405020304" pitchFamily="18" charset="0"/>
              </a:rPr>
              <a:t>     </a:t>
            </a:r>
            <a:r>
              <a:rPr lang="pt-BR" altLang="pt-BR" sz="2800" kern="0" dirty="0" smtClean="0">
                <a:cs typeface="Times New Roman" panose="02020603050405020304" pitchFamily="18" charset="0"/>
              </a:rPr>
              <a:t>Portanto, nada está distante Dele, como se não tivesse Deus nele.” (AQUINO, </a:t>
            </a:r>
            <a:r>
              <a:rPr lang="pt-BR" altLang="pt-BR" sz="2800" i="1" kern="0" dirty="0" err="1" smtClean="0">
                <a:cs typeface="Times New Roman" panose="02020603050405020304" pitchFamily="18" charset="0"/>
              </a:rPr>
              <a:t>Summa</a:t>
            </a:r>
            <a:r>
              <a:rPr lang="pt-BR" altLang="pt-BR" sz="2800" i="1" kern="0" dirty="0" smtClean="0">
                <a:cs typeface="Times New Roman" panose="02020603050405020304" pitchFamily="18" charset="0"/>
              </a:rPr>
              <a:t> </a:t>
            </a:r>
            <a:r>
              <a:rPr lang="pt-BR" altLang="pt-BR" sz="2800" i="1" kern="0" dirty="0" err="1" smtClean="0">
                <a:cs typeface="Times New Roman" panose="02020603050405020304" pitchFamily="18" charset="0"/>
              </a:rPr>
              <a:t>Theologica</a:t>
            </a:r>
            <a:r>
              <a:rPr lang="pt-BR" altLang="pt-BR" sz="2800" kern="0" dirty="0" smtClean="0">
                <a:cs typeface="Times New Roman" panose="02020603050405020304" pitchFamily="18" charset="0"/>
              </a:rPr>
              <a:t>, parte I, questão </a:t>
            </a:r>
            <a:r>
              <a:rPr lang="pt-BR" altLang="pt-BR" sz="2800" kern="0" dirty="0" err="1" smtClean="0">
                <a:cs typeface="Times New Roman" panose="02020603050405020304" pitchFamily="18" charset="0"/>
              </a:rPr>
              <a:t>viii</a:t>
            </a:r>
            <a:r>
              <a:rPr lang="pt-BR" altLang="pt-BR" sz="2800" kern="0" dirty="0" smtClean="0">
                <a:cs typeface="Times New Roman" panose="02020603050405020304" pitchFamily="18" charset="0"/>
              </a:rPr>
              <a:t>, artigo 1, p. 34-35).</a:t>
            </a:r>
          </a:p>
        </p:txBody>
      </p:sp>
    </p:spTree>
    <p:extLst>
      <p:ext uri="{BB962C8B-B14F-4D97-AF65-F5344CB8AC3E}">
        <p14:creationId xmlns:p14="http://schemas.microsoft.com/office/powerpoint/2010/main" val="18050386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E259452-27F6-4999-B1EE-5ED7277383E1}" type="slidenum">
              <a:rPr lang="pt-BR" altLang="pt-BR" sz="1400" smtClean="0">
                <a:solidFill>
                  <a:schemeClr val="bg1"/>
                </a:solidFill>
              </a:rPr>
              <a:pPr>
                <a:spcBef>
                  <a:spcPct val="0"/>
                </a:spcBef>
                <a:buSzTx/>
                <a:buFontTx/>
                <a:buNone/>
              </a:pPr>
              <a:t>24</a:t>
            </a:fld>
            <a:endParaRPr lang="pt-BR" altLang="pt-BR" sz="1400" smtClean="0">
              <a:solidFill>
                <a:schemeClr val="bg1"/>
              </a:solidFill>
            </a:endParaRPr>
          </a:p>
        </p:txBody>
      </p:sp>
      <p:sp>
        <p:nvSpPr>
          <p:cNvPr id="17411" name="Rectangle 2" descr="Large confetti"/>
          <p:cNvSpPr>
            <a:spLocks noGrp="1" noChangeArrowheads="1"/>
          </p:cNvSpPr>
          <p:nvPr>
            <p:ph type="title"/>
          </p:nvPr>
        </p:nvSpPr>
        <p:spPr>
          <a:xfrm>
            <a:off x="1187450" y="115888"/>
            <a:ext cx="6480175" cy="1239837"/>
          </a:xfrm>
        </p:spPr>
        <p:txBody>
          <a:bodyPr/>
          <a:lstStyle/>
          <a:p>
            <a:pPr algn="ctr"/>
            <a:r>
              <a:rPr lang="pt-BR" altLang="pt-BR" sz="2400" b="1" dirty="0" smtClean="0"/>
              <a:t>O SENSÓRIO DE DEUS COMO</a:t>
            </a:r>
            <a:br>
              <a:rPr lang="pt-BR" altLang="pt-BR" sz="2400" b="1" dirty="0" smtClean="0"/>
            </a:br>
            <a:r>
              <a:rPr lang="pt-BR" altLang="pt-BR" sz="2400" b="1" dirty="0" smtClean="0"/>
              <a:t>MEDIADOR DAS AÇÕES FÍSICAS</a:t>
            </a:r>
            <a:br>
              <a:rPr lang="pt-BR" altLang="pt-BR" sz="2400" b="1" dirty="0" smtClean="0"/>
            </a:br>
            <a:r>
              <a:rPr lang="pt-BR" altLang="pt-BR" sz="2400" b="1" dirty="0" smtClean="0"/>
              <a:t>(Óptica – 1706 – 1</a:t>
            </a:r>
            <a:r>
              <a:rPr lang="pt-BR" altLang="pt-BR" sz="2400" b="1" u="sng" baseline="30000" dirty="0" smtClean="0"/>
              <a:t>a</a:t>
            </a:r>
            <a:r>
              <a:rPr lang="pt-BR" altLang="pt-BR" sz="2400" b="1" dirty="0" smtClean="0"/>
              <a:t> edição em latim)</a:t>
            </a:r>
          </a:p>
        </p:txBody>
      </p:sp>
      <p:sp>
        <p:nvSpPr>
          <p:cNvPr id="17412" name="Rectangle 3"/>
          <p:cNvSpPr>
            <a:spLocks noGrp="1" noChangeArrowheads="1"/>
          </p:cNvSpPr>
          <p:nvPr>
            <p:ph type="body" idx="1"/>
          </p:nvPr>
        </p:nvSpPr>
        <p:spPr>
          <a:xfrm>
            <a:off x="2555751" y="2635969"/>
            <a:ext cx="6408737" cy="3889375"/>
          </a:xfrm>
        </p:spPr>
        <p:txBody>
          <a:bodyPr/>
          <a:lstStyle/>
          <a:p>
            <a:pPr marL="0" indent="0" algn="just">
              <a:spcBef>
                <a:spcPct val="0"/>
              </a:spcBef>
              <a:buFontTx/>
              <a:buNone/>
            </a:pPr>
            <a:r>
              <a:rPr lang="pt-BR" altLang="pt-BR" sz="2800" dirty="0" smtClean="0">
                <a:cs typeface="Times New Roman" panose="02020603050405020304" pitchFamily="18" charset="0"/>
              </a:rPr>
              <a:t>     “[...] não se segue do exame dos fenômenos que há um Ser incorpóreo, vivo, inteligente, onipresente, que no espaço infinito (como se fosse em seu sensório) vê as coisas em si mesmas, intimamente, e as percebe completamente, e as compreende inteiramente pela presença imediata delas?” (NEWTON, I. </a:t>
            </a:r>
            <a:r>
              <a:rPr lang="pt-BR" altLang="pt-BR" sz="2800" i="1" dirty="0" smtClean="0">
                <a:cs typeface="Times New Roman" panose="02020603050405020304" pitchFamily="18" charset="0"/>
              </a:rPr>
              <a:t>Óptica</a:t>
            </a:r>
            <a:r>
              <a:rPr lang="pt-BR" altLang="pt-BR" sz="2800" dirty="0" smtClean="0">
                <a:cs typeface="Times New Roman" panose="02020603050405020304" pitchFamily="18" charset="0"/>
              </a:rPr>
              <a:t>. Questão 28, 1996, p. 271).</a:t>
            </a:r>
          </a:p>
        </p:txBody>
      </p:sp>
      <p:pic>
        <p:nvPicPr>
          <p:cNvPr id="17413" name="Image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751" y="2741706"/>
            <a:ext cx="2363687" cy="3783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Imagem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44450"/>
            <a:ext cx="1085850" cy="13906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20751" y="1772816"/>
            <a:ext cx="9023249" cy="954107"/>
          </a:xfrm>
          <a:prstGeom prst="rect">
            <a:avLst/>
          </a:prstGeom>
          <a:noFill/>
        </p:spPr>
        <p:txBody>
          <a:bodyPr wrap="square" rtlCol="0">
            <a:spAutoFit/>
          </a:bodyPr>
          <a:lstStyle/>
          <a:p>
            <a:pPr algn="just"/>
            <a:r>
              <a:rPr lang="pt-BR" sz="2800" dirty="0" smtClean="0"/>
              <a:t>     É curioso como podemos notar um eco dessas ideias em Newton:</a:t>
            </a:r>
            <a:endParaRPr lang="pt-BR"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D62D7D1-A3BC-48E1-A3F9-06096405BD93}" type="slidenum">
              <a:rPr lang="pt-BR" altLang="pt-BR" sz="1400" smtClean="0">
                <a:solidFill>
                  <a:schemeClr val="bg1"/>
                </a:solidFill>
              </a:rPr>
              <a:pPr>
                <a:spcBef>
                  <a:spcPct val="0"/>
                </a:spcBef>
                <a:buSzTx/>
                <a:buFontTx/>
                <a:buNone/>
              </a:pPr>
              <a:t>25</a:t>
            </a:fld>
            <a:endParaRPr lang="pt-BR" altLang="pt-BR" sz="1400" smtClean="0">
              <a:solidFill>
                <a:schemeClr val="bg1"/>
              </a:solidFill>
            </a:endParaRPr>
          </a:p>
        </p:txBody>
      </p:sp>
      <p:sp>
        <p:nvSpPr>
          <p:cNvPr id="57347" name="Rectangle 3"/>
          <p:cNvSpPr>
            <a:spLocks noGrp="1" noChangeArrowheads="1"/>
          </p:cNvSpPr>
          <p:nvPr>
            <p:ph type="body" idx="1"/>
          </p:nvPr>
        </p:nvSpPr>
        <p:spPr>
          <a:xfrm>
            <a:off x="179388" y="1773238"/>
            <a:ext cx="8785225" cy="930275"/>
          </a:xfrm>
        </p:spPr>
        <p:txBody>
          <a:bodyPr/>
          <a:lstStyle/>
          <a:p>
            <a:pPr marL="0" indent="0" algn="just">
              <a:spcBef>
                <a:spcPct val="0"/>
              </a:spcBef>
              <a:buFontTx/>
              <a:buNone/>
            </a:pPr>
            <a:r>
              <a:rPr lang="pt-BR" altLang="pt-BR" sz="2800" smtClean="0">
                <a:cs typeface="Times New Roman" panose="02020603050405020304" pitchFamily="18" charset="0"/>
              </a:rPr>
              <a:t>     “Essa uniformidade maravilhosa no sistema planetário deve ser concedida ao efeito da escolha.</a:t>
            </a:r>
            <a:endParaRPr lang="pt-BR" altLang="pt-BR" sz="2800" smtClean="0"/>
          </a:p>
        </p:txBody>
      </p:sp>
      <p:sp>
        <p:nvSpPr>
          <p:cNvPr id="19460" name="Rectangle 2" descr="Large confetti"/>
          <p:cNvSpPr>
            <a:spLocks noGrp="1" noChangeArrowheads="1"/>
          </p:cNvSpPr>
          <p:nvPr>
            <p:ph type="title"/>
          </p:nvPr>
        </p:nvSpPr>
        <p:spPr>
          <a:xfrm>
            <a:off x="1187450" y="115888"/>
            <a:ext cx="6480175" cy="1239837"/>
          </a:xfrm>
        </p:spPr>
        <p:txBody>
          <a:bodyPr/>
          <a:lstStyle/>
          <a:p>
            <a:pPr algn="ctr"/>
            <a:r>
              <a:rPr lang="pt-BR" altLang="pt-BR" sz="2400" b="1" smtClean="0"/>
              <a:t>O SENSÓRIO DE DEUS COMO</a:t>
            </a:r>
            <a:br>
              <a:rPr lang="pt-BR" altLang="pt-BR" sz="2400" b="1" smtClean="0"/>
            </a:br>
            <a:r>
              <a:rPr lang="pt-BR" altLang="pt-BR" sz="2400" b="1" smtClean="0"/>
              <a:t>MEDIADOR DAS AÇÕES FÍSICAS</a:t>
            </a:r>
            <a:br>
              <a:rPr lang="pt-BR" altLang="pt-BR" sz="2400" b="1" smtClean="0"/>
            </a:br>
            <a:r>
              <a:rPr lang="pt-BR" altLang="pt-BR" sz="2400" b="1" smtClean="0"/>
              <a:t>(Óptica – 1706 – 1</a:t>
            </a:r>
            <a:r>
              <a:rPr lang="pt-BR" altLang="pt-BR" sz="2400" b="1" u="sng" baseline="30000" smtClean="0"/>
              <a:t>a</a:t>
            </a:r>
            <a:r>
              <a:rPr lang="pt-BR" altLang="pt-BR" sz="2400" b="1" smtClean="0"/>
              <a:t> edição em latim)</a:t>
            </a:r>
          </a:p>
        </p:txBody>
      </p:sp>
      <p:pic>
        <p:nvPicPr>
          <p:cNvPr id="19461" name="Image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44450"/>
            <a:ext cx="1085850" cy="13906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179388" y="2565400"/>
            <a:ext cx="8785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 [Ela] não pode ser senão o efeito da sabedoria e habilidade de um agente poderoso, sempre vivo, que, estando em todos os lugares, é mais capaz por Sua vontade de mover os corpos dentro de Seu sensório ilimitado, uniforme e assim formar e reformar as partes do Universo.</a:t>
            </a:r>
            <a:endParaRPr lang="pt-BR" altLang="pt-BR" sz="2800" kern="0" dirty="0"/>
          </a:p>
        </p:txBody>
      </p:sp>
      <p:sp>
        <p:nvSpPr>
          <p:cNvPr id="10" name="Rectangle 3"/>
          <p:cNvSpPr txBox="1">
            <a:spLocks noChangeArrowheads="1"/>
          </p:cNvSpPr>
          <p:nvPr/>
        </p:nvSpPr>
        <p:spPr bwMode="auto">
          <a:xfrm>
            <a:off x="179388" y="4652963"/>
            <a:ext cx="8785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t>
            </a:r>
            <a:r>
              <a:rPr lang="pt-BR" altLang="pt-BR" sz="2800" kern="0" dirty="0" smtClean="0"/>
              <a:t> </a:t>
            </a:r>
            <a:r>
              <a:rPr lang="pt-BR" altLang="pt-BR" sz="2800" kern="0" dirty="0" smtClean="0">
                <a:cs typeface="Times New Roman" panose="02020603050405020304" pitchFamily="18" charset="0"/>
              </a:rPr>
              <a:t>E todavia não devemos considerar o mundo como o corpo de Deus, ou as várias partes dele como as partes de Deus</a:t>
            </a:r>
            <a:r>
              <a:rPr lang="pt-BR" altLang="pt-BR" sz="2800" kern="0" dirty="0" smtClean="0"/>
              <a:t>.” (</a:t>
            </a:r>
            <a:r>
              <a:rPr lang="pt-BR" altLang="pt-BR" sz="2800" dirty="0" smtClean="0">
                <a:cs typeface="Times New Roman" panose="02020603050405020304" pitchFamily="18" charset="0"/>
              </a:rPr>
              <a:t>(NEWTON, I. </a:t>
            </a:r>
            <a:r>
              <a:rPr lang="pt-BR" altLang="pt-BR" sz="2800" i="1" dirty="0" smtClean="0">
                <a:cs typeface="Times New Roman" panose="02020603050405020304" pitchFamily="18" charset="0"/>
              </a:rPr>
              <a:t>Óptica</a:t>
            </a:r>
            <a:r>
              <a:rPr lang="pt-BR" altLang="pt-BR" sz="2800" dirty="0" smtClean="0">
                <a:cs typeface="Times New Roman" panose="02020603050405020304" pitchFamily="18" charset="0"/>
              </a:rPr>
              <a:t>. Questão 31, 1996, p. 291-292)</a:t>
            </a:r>
            <a:r>
              <a:rPr lang="pt-BR" altLang="pt-BR" sz="2800" kern="0" dirty="0" smtClean="0"/>
              <a:t>.</a:t>
            </a:r>
            <a:endParaRPr lang="pt-BR" altLang="pt-BR" sz="2800" kern="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46F93DF-DAF7-4C12-87F0-BFE9ED236B40}" type="slidenum">
              <a:rPr lang="pt-BR" altLang="pt-BR" sz="1400" smtClean="0">
                <a:solidFill>
                  <a:schemeClr val="bg1"/>
                </a:solidFill>
              </a:rPr>
              <a:pPr>
                <a:spcBef>
                  <a:spcPct val="0"/>
                </a:spcBef>
                <a:buSzTx/>
                <a:buFontTx/>
                <a:buNone/>
              </a:pPr>
              <a:t>26</a:t>
            </a:fld>
            <a:endParaRPr lang="pt-BR" altLang="pt-BR" sz="1400" smtClean="0">
              <a:solidFill>
                <a:schemeClr val="bg1"/>
              </a:solidFill>
            </a:endParaRPr>
          </a:p>
        </p:txBody>
      </p:sp>
      <p:sp>
        <p:nvSpPr>
          <p:cNvPr id="123907" name="Rectangle 2" descr="Large confetti"/>
          <p:cNvSpPr>
            <a:spLocks noGrp="1" noChangeArrowheads="1"/>
          </p:cNvSpPr>
          <p:nvPr>
            <p:ph type="title"/>
          </p:nvPr>
        </p:nvSpPr>
        <p:spPr>
          <a:xfrm>
            <a:off x="1187624" y="461616"/>
            <a:ext cx="7058025" cy="519112"/>
          </a:xfrm>
        </p:spPr>
        <p:txBody>
          <a:bodyPr/>
          <a:lstStyle/>
          <a:p>
            <a:pPr algn="ctr" eaLnBrk="1" hangingPunct="1"/>
            <a:r>
              <a:rPr lang="pt-BR" altLang="pt-BR" sz="2400" b="1" dirty="0" smtClean="0"/>
              <a:t>A CONFIRMAÇÃO DE NEWTON</a:t>
            </a:r>
          </a:p>
        </p:txBody>
      </p:sp>
      <p:sp>
        <p:nvSpPr>
          <p:cNvPr id="123908" name="CaixaDeTexto 1"/>
          <p:cNvSpPr txBox="1">
            <a:spLocks noChangeArrowheads="1"/>
          </p:cNvSpPr>
          <p:nvPr/>
        </p:nvSpPr>
        <p:spPr bwMode="auto">
          <a:xfrm>
            <a:off x="827088" y="3184520"/>
            <a:ext cx="8066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800" dirty="0" smtClean="0"/>
              <a:t>    </a:t>
            </a:r>
            <a:r>
              <a:rPr lang="pt-BR" altLang="pt-BR" sz="2200" dirty="0" smtClean="0"/>
              <a:t> </a:t>
            </a:r>
            <a:r>
              <a:rPr lang="pt-BR" altLang="pt-BR" sz="2800" dirty="0" smtClean="0"/>
              <a:t>“O </a:t>
            </a:r>
            <a:r>
              <a:rPr lang="pt-BR" altLang="pt-BR" sz="2800" dirty="0"/>
              <a:t>que chamo de atração pode-se dar por impulso ou por algum outro meio que desconheço</a:t>
            </a:r>
            <a:r>
              <a:rPr lang="pt-BR" altLang="pt-BR" sz="2800" dirty="0" smtClean="0"/>
              <a:t>.</a:t>
            </a:r>
            <a:endParaRPr lang="pt-BR" altLang="pt-BR" sz="2800" dirty="0"/>
          </a:p>
        </p:txBody>
      </p:sp>
      <p:sp>
        <p:nvSpPr>
          <p:cNvPr id="123909" name="CaixaDeTexto 3"/>
          <p:cNvSpPr txBox="1">
            <a:spLocks noChangeArrowheads="1"/>
          </p:cNvSpPr>
          <p:nvPr/>
        </p:nvSpPr>
        <p:spPr bwMode="auto">
          <a:xfrm>
            <a:off x="107950" y="1772816"/>
            <a:ext cx="88566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a:t>
            </a:r>
            <a:r>
              <a:rPr lang="pt-BR" altLang="pt-BR" sz="2800" dirty="0" smtClean="0"/>
              <a:t>Ainda na 1</a:t>
            </a:r>
            <a:r>
              <a:rPr lang="pt-BR" altLang="pt-BR" sz="2800" u="sng" baseline="30000" dirty="0" smtClean="0"/>
              <a:t>a</a:t>
            </a:r>
            <a:r>
              <a:rPr lang="pt-BR" altLang="pt-BR" sz="2800" dirty="0" smtClean="0"/>
              <a:t> edição em latim do </a:t>
            </a:r>
            <a:r>
              <a:rPr lang="pt-BR" altLang="pt-BR" sz="2800" i="1" dirty="0" smtClean="0"/>
              <a:t>Óptica</a:t>
            </a:r>
            <a:r>
              <a:rPr lang="pt-BR" altLang="pt-BR" sz="2800" dirty="0" smtClean="0"/>
              <a:t> (</a:t>
            </a:r>
            <a:r>
              <a:rPr lang="pt-BR" altLang="pt-BR" sz="2800" dirty="0"/>
              <a:t>a 1</a:t>
            </a:r>
            <a:r>
              <a:rPr lang="pt-BR" altLang="pt-BR" sz="2800" u="sng" baseline="30000" dirty="0"/>
              <a:t>a</a:t>
            </a:r>
            <a:r>
              <a:rPr lang="pt-BR" altLang="pt-BR" sz="2800" dirty="0"/>
              <a:t> edição em inglês é de 1704), Newton reitera sua concepção a respeito da ação a distância:</a:t>
            </a:r>
          </a:p>
        </p:txBody>
      </p:sp>
      <p:sp>
        <p:nvSpPr>
          <p:cNvPr id="6" name="CaixaDeTexto 1"/>
          <p:cNvSpPr txBox="1">
            <a:spLocks noChangeArrowheads="1"/>
          </p:cNvSpPr>
          <p:nvPr/>
        </p:nvSpPr>
        <p:spPr bwMode="auto">
          <a:xfrm>
            <a:off x="827584" y="4005064"/>
            <a:ext cx="80660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800" dirty="0" smtClean="0"/>
              <a:t>     Uso </a:t>
            </a:r>
            <a:r>
              <a:rPr lang="pt-BR" altLang="pt-BR" sz="2800" dirty="0"/>
              <a:t>esta palavra aqui apenas para expressar qualquer força pela qual os corpos tendem um para o outro, seja qual for a </a:t>
            </a:r>
            <a:r>
              <a:rPr lang="pt-BR" altLang="pt-BR" sz="2800" dirty="0" smtClean="0"/>
              <a:t>causa.” </a:t>
            </a:r>
            <a:r>
              <a:rPr lang="pt-BR" altLang="pt-BR" sz="2800" dirty="0"/>
              <a:t>(NEWTON, </a:t>
            </a:r>
            <a:r>
              <a:rPr lang="pt-BR" altLang="pt-BR" sz="2800" i="1" dirty="0"/>
              <a:t>Óptica</a:t>
            </a:r>
            <a:r>
              <a:rPr lang="pt-BR" altLang="pt-BR" sz="2800" dirty="0"/>
              <a:t>, Livro III, Questão 31).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54BEE8A-EAA6-4C59-BA16-A3E2093F3728}" type="slidenum">
              <a:rPr lang="pt-BR" altLang="pt-BR" sz="1400" smtClean="0">
                <a:solidFill>
                  <a:schemeClr val="bg1"/>
                </a:solidFill>
              </a:rPr>
              <a:pPr>
                <a:spcBef>
                  <a:spcPct val="0"/>
                </a:spcBef>
                <a:buSzTx/>
                <a:buFontTx/>
                <a:buNone/>
              </a:pPr>
              <a:t>27</a:t>
            </a:fld>
            <a:endParaRPr lang="pt-BR" altLang="pt-BR" sz="1400" smtClean="0">
              <a:solidFill>
                <a:schemeClr val="bg1"/>
              </a:solidFill>
            </a:endParaRPr>
          </a:p>
        </p:txBody>
      </p:sp>
      <p:sp>
        <p:nvSpPr>
          <p:cNvPr id="20483" name="Rectangle 2" descr="Large confetti"/>
          <p:cNvSpPr>
            <a:spLocks noGrp="1" noChangeArrowheads="1"/>
          </p:cNvSpPr>
          <p:nvPr>
            <p:ph type="title"/>
          </p:nvPr>
        </p:nvSpPr>
        <p:spPr>
          <a:xfrm>
            <a:off x="1354138" y="333375"/>
            <a:ext cx="6530975" cy="825500"/>
          </a:xfrm>
        </p:spPr>
        <p:txBody>
          <a:bodyPr/>
          <a:lstStyle/>
          <a:p>
            <a:pPr algn="ctr"/>
            <a:r>
              <a:rPr lang="pt-BR" altLang="pt-BR" sz="2400" b="1" smtClean="0"/>
              <a:t>O ESCÓLIO GERAL DA</a:t>
            </a:r>
            <a:br>
              <a:rPr lang="pt-BR" altLang="pt-BR" sz="2400" b="1" smtClean="0"/>
            </a:br>
            <a:r>
              <a:rPr lang="pt-BR" altLang="pt-BR" sz="2400" b="1" smtClean="0"/>
              <a:t>2</a:t>
            </a:r>
            <a:r>
              <a:rPr lang="pt-BR" altLang="pt-BR" sz="2400" b="1" u="sng" baseline="30000" smtClean="0"/>
              <a:t>a</a:t>
            </a:r>
            <a:r>
              <a:rPr lang="pt-BR" altLang="pt-BR" sz="2400" b="1" smtClean="0"/>
              <a:t> EDIÇÃO DO </a:t>
            </a:r>
            <a:r>
              <a:rPr lang="pt-BR" altLang="pt-BR" sz="2400" b="1" i="1" smtClean="0"/>
              <a:t>PRINCIPIA</a:t>
            </a:r>
            <a:r>
              <a:rPr lang="pt-BR" altLang="pt-BR" sz="2400" b="1" smtClean="0"/>
              <a:t> - 1713</a:t>
            </a:r>
          </a:p>
        </p:txBody>
      </p:sp>
      <p:sp>
        <p:nvSpPr>
          <p:cNvPr id="6" name="Rectangle 3"/>
          <p:cNvSpPr txBox="1">
            <a:spLocks noChangeArrowheads="1"/>
          </p:cNvSpPr>
          <p:nvPr/>
        </p:nvSpPr>
        <p:spPr bwMode="auto">
          <a:xfrm>
            <a:off x="71759" y="1772816"/>
            <a:ext cx="896473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t>     </a:t>
            </a:r>
            <a:r>
              <a:rPr lang="pt-BR" altLang="pt-BR" sz="2600" kern="0" dirty="0" smtClean="0"/>
              <a:t>“A</a:t>
            </a:r>
            <a:r>
              <a:rPr lang="pt-BR" altLang="pt-BR" sz="2600" kern="0" dirty="0" smtClean="0">
                <a:cs typeface="Times New Roman" panose="02020603050405020304" pitchFamily="18" charset="0"/>
              </a:rPr>
              <a:t>té aqui explicamos os fenômenos dos céus e de nosso mar pelo poder da gravidade, mas não assinalamos a causa desse poder.</a:t>
            </a:r>
          </a:p>
        </p:txBody>
      </p:sp>
      <p:sp>
        <p:nvSpPr>
          <p:cNvPr id="7" name="Rectangle 3"/>
          <p:cNvSpPr txBox="1">
            <a:spLocks noChangeArrowheads="1"/>
          </p:cNvSpPr>
          <p:nvPr/>
        </p:nvSpPr>
        <p:spPr bwMode="auto">
          <a:xfrm>
            <a:off x="71760" y="2924944"/>
            <a:ext cx="896473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t>     </a:t>
            </a:r>
            <a:r>
              <a:rPr lang="pt-BR" altLang="pt-BR" sz="2600" kern="0" dirty="0" smtClean="0"/>
              <a:t>Isto é certo, que ele deve provir de uma causa que penetra até os próprios centros do Sol e dos planetas, sem sofrer a menor diminuição de sua força.</a:t>
            </a:r>
            <a:endParaRPr lang="pt-BR" altLang="pt-BR" sz="2600" kern="0" dirty="0" smtClean="0">
              <a:cs typeface="Times New Roman" panose="02020603050405020304" pitchFamily="18" charset="0"/>
            </a:endParaRPr>
          </a:p>
        </p:txBody>
      </p:sp>
      <p:sp>
        <p:nvSpPr>
          <p:cNvPr id="9" name="Rectangle 3"/>
          <p:cNvSpPr txBox="1">
            <a:spLocks noChangeArrowheads="1"/>
          </p:cNvSpPr>
          <p:nvPr/>
        </p:nvSpPr>
        <p:spPr bwMode="auto">
          <a:xfrm>
            <a:off x="71760" y="4077072"/>
            <a:ext cx="8964736"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None/>
            </a:pPr>
            <a:r>
              <a:rPr lang="pt-BR" altLang="pt-BR" sz="2800" kern="0" dirty="0" smtClean="0"/>
              <a:t>     </a:t>
            </a:r>
            <a:r>
              <a:rPr lang="pt-BR" altLang="pt-BR" sz="2600" kern="0" dirty="0" smtClean="0"/>
              <a:t>Que não atua de acordo com a </a:t>
            </a:r>
            <a:r>
              <a:rPr lang="pt-BR" altLang="pt-BR" sz="2600" i="1" kern="0" dirty="0" smtClean="0"/>
              <a:t>quantidade das superfícies</a:t>
            </a:r>
            <a:r>
              <a:rPr lang="pt-BR" altLang="pt-BR" sz="2600" kern="0" dirty="0" smtClean="0"/>
              <a:t> das partículas sobre as quais age (como as causas mecânicas costumam fazer), mas de acordo com a </a:t>
            </a:r>
            <a:r>
              <a:rPr lang="pt-BR" altLang="pt-BR" sz="2600" i="1" kern="0" dirty="0" smtClean="0"/>
              <a:t>quantidade de matéria sólida</a:t>
            </a:r>
            <a:r>
              <a:rPr lang="pt-BR" altLang="pt-BR" sz="2600" kern="0" dirty="0" smtClean="0"/>
              <a:t> que elas contêm, propagando </a:t>
            </a:r>
            <a:r>
              <a:rPr lang="pt-BR" altLang="pt-BR" sz="2600" kern="0" dirty="0"/>
              <a:t>sua virtude para todos os lados a distâncias imensas, diminuindo sempre com o inverso do quadrado da distância." [</a:t>
            </a:r>
            <a:r>
              <a:rPr lang="pt-BR" altLang="pt-BR" sz="2600" i="1" kern="0" dirty="0"/>
              <a:t>cont.</a:t>
            </a:r>
            <a:r>
              <a:rPr lang="pt-BR" altLang="pt-BR" sz="2600" kern="0" dirty="0"/>
              <a:t>]</a:t>
            </a:r>
            <a:endParaRPr lang="pt-BR" altLang="pt-BR" sz="2600" kern="0" dirty="0">
              <a:cs typeface="Times New Roman" panose="02020603050405020304" pitchFamily="18" charset="0"/>
            </a:endParaRPr>
          </a:p>
          <a:p>
            <a:pPr marL="0" indent="0" algn="just">
              <a:spcBef>
                <a:spcPct val="0"/>
              </a:spcBef>
              <a:buFontTx/>
              <a:buNone/>
            </a:pPr>
            <a:endParaRPr lang="pt-BR" altLang="pt-BR" sz="2600" kern="0" dirty="0" smtClean="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54BEE8A-EAA6-4C59-BA16-A3E2093F3728}" type="slidenum">
              <a:rPr lang="pt-BR" altLang="pt-BR" sz="1400" smtClean="0">
                <a:solidFill>
                  <a:schemeClr val="bg1"/>
                </a:solidFill>
              </a:rPr>
              <a:pPr>
                <a:spcBef>
                  <a:spcPct val="0"/>
                </a:spcBef>
                <a:buSzTx/>
                <a:buFontTx/>
                <a:buNone/>
              </a:pPr>
              <a:t>28</a:t>
            </a:fld>
            <a:endParaRPr lang="pt-BR" altLang="pt-BR" sz="1400" smtClean="0">
              <a:solidFill>
                <a:schemeClr val="bg1"/>
              </a:solidFill>
            </a:endParaRPr>
          </a:p>
        </p:txBody>
      </p:sp>
      <p:sp>
        <p:nvSpPr>
          <p:cNvPr id="20483" name="Rectangle 2" descr="Large confetti"/>
          <p:cNvSpPr>
            <a:spLocks noGrp="1" noChangeArrowheads="1"/>
          </p:cNvSpPr>
          <p:nvPr>
            <p:ph type="title"/>
          </p:nvPr>
        </p:nvSpPr>
        <p:spPr>
          <a:xfrm>
            <a:off x="1354138" y="333375"/>
            <a:ext cx="6530975" cy="825500"/>
          </a:xfrm>
        </p:spPr>
        <p:txBody>
          <a:bodyPr/>
          <a:lstStyle/>
          <a:p>
            <a:pPr algn="ctr"/>
            <a:r>
              <a:rPr lang="pt-BR" altLang="pt-BR" sz="2400" b="1" smtClean="0"/>
              <a:t>O ESCÓLIO GERAL DA</a:t>
            </a:r>
            <a:br>
              <a:rPr lang="pt-BR" altLang="pt-BR" sz="2400" b="1" smtClean="0"/>
            </a:br>
            <a:r>
              <a:rPr lang="pt-BR" altLang="pt-BR" sz="2400" b="1" smtClean="0"/>
              <a:t>2</a:t>
            </a:r>
            <a:r>
              <a:rPr lang="pt-BR" altLang="pt-BR" sz="2400" b="1" u="sng" baseline="30000" smtClean="0"/>
              <a:t>a</a:t>
            </a:r>
            <a:r>
              <a:rPr lang="pt-BR" altLang="pt-BR" sz="2400" b="1" smtClean="0"/>
              <a:t> EDIÇÃO DO </a:t>
            </a:r>
            <a:r>
              <a:rPr lang="pt-BR" altLang="pt-BR" sz="2400" b="1" i="1" smtClean="0"/>
              <a:t>PRINCIPIA</a:t>
            </a:r>
            <a:r>
              <a:rPr lang="pt-BR" altLang="pt-BR" sz="2400" b="1" smtClean="0"/>
              <a:t> - 1713</a:t>
            </a:r>
          </a:p>
        </p:txBody>
      </p:sp>
      <p:sp>
        <p:nvSpPr>
          <p:cNvPr id="51203" name="Rectangle 3"/>
          <p:cNvSpPr>
            <a:spLocks noGrp="1" noChangeArrowheads="1"/>
          </p:cNvSpPr>
          <p:nvPr>
            <p:ph type="body" idx="1"/>
          </p:nvPr>
        </p:nvSpPr>
        <p:spPr>
          <a:xfrm>
            <a:off x="71883" y="1844849"/>
            <a:ext cx="8964613" cy="1368127"/>
          </a:xfrm>
        </p:spPr>
        <p:txBody>
          <a:bodyPr/>
          <a:lstStyle/>
          <a:p>
            <a:pPr marL="0" indent="0" algn="just">
              <a:spcBef>
                <a:spcPct val="0"/>
              </a:spcBef>
              <a:buFontTx/>
              <a:buNone/>
            </a:pPr>
            <a:r>
              <a:rPr lang="pt-BR" altLang="pt-BR" sz="2800" dirty="0" smtClean="0"/>
              <a:t>     “[...] Mas </a:t>
            </a:r>
            <a:r>
              <a:rPr lang="pt-BR" altLang="pt-BR" sz="2800" dirty="0" smtClean="0">
                <a:cs typeface="Times New Roman" panose="02020603050405020304" pitchFamily="18" charset="0"/>
              </a:rPr>
              <a:t>ainda não fui capaz de descobrir a causa dessas propriedades da gravidade a partir dos fenômenos, e eu não fico inventando hipóteses </a:t>
            </a:r>
            <a:r>
              <a:rPr lang="pt-BR" altLang="pt-BR" sz="2800" dirty="0"/>
              <a:t>(</a:t>
            </a:r>
            <a:r>
              <a:rPr lang="pt-BR" altLang="pt-BR" sz="2800" i="1" dirty="0" err="1"/>
              <a:t>hypotheses</a:t>
            </a:r>
            <a:r>
              <a:rPr lang="pt-BR" altLang="pt-BR" sz="2800" i="1" dirty="0"/>
              <a:t> non </a:t>
            </a:r>
            <a:r>
              <a:rPr lang="pt-BR" altLang="pt-BR" sz="2800" i="1" dirty="0" err="1"/>
              <a:t>fingo</a:t>
            </a:r>
            <a:r>
              <a:rPr lang="pt-BR" altLang="pt-BR" sz="2800" dirty="0" smtClean="0"/>
              <a:t>)</a:t>
            </a:r>
            <a:r>
              <a:rPr lang="pt-BR" altLang="pt-BR" sz="2800" dirty="0" smtClean="0">
                <a:cs typeface="Times New Roman" panose="02020603050405020304" pitchFamily="18" charset="0"/>
              </a:rPr>
              <a:t>.</a:t>
            </a:r>
          </a:p>
        </p:txBody>
      </p:sp>
      <p:sp>
        <p:nvSpPr>
          <p:cNvPr id="8" name="Rectangle 3"/>
          <p:cNvSpPr txBox="1">
            <a:spLocks noChangeArrowheads="1"/>
          </p:cNvSpPr>
          <p:nvPr/>
        </p:nvSpPr>
        <p:spPr bwMode="auto">
          <a:xfrm>
            <a:off x="71883" y="3068960"/>
            <a:ext cx="8964613"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t>     Pois aquilo que não é deduzido dos fenômenos deve ser chamado de </a:t>
            </a:r>
            <a:r>
              <a:rPr lang="pt-BR" altLang="pt-BR" sz="2800" i="1" kern="0" dirty="0" smtClean="0"/>
              <a:t>hipótese</a:t>
            </a:r>
            <a:r>
              <a:rPr lang="pt-BR" altLang="pt-BR" sz="2800" kern="0" dirty="0" smtClean="0"/>
              <a:t>.</a:t>
            </a:r>
            <a:endParaRPr lang="pt-BR" altLang="pt-BR" sz="2800" kern="0" dirty="0" smtClean="0">
              <a:cs typeface="Times New Roman" panose="02020603050405020304" pitchFamily="18" charset="0"/>
            </a:endParaRPr>
          </a:p>
        </p:txBody>
      </p:sp>
      <p:sp>
        <p:nvSpPr>
          <p:cNvPr id="9" name="Rectangle 3"/>
          <p:cNvSpPr txBox="1">
            <a:spLocks noChangeArrowheads="1"/>
          </p:cNvSpPr>
          <p:nvPr/>
        </p:nvSpPr>
        <p:spPr bwMode="auto">
          <a:xfrm>
            <a:off x="71883" y="3861073"/>
            <a:ext cx="8964613" cy="136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t>     E hipóteses, sejam metafísicas ou físicas, sejam de qualidades ocultas ou mecânicas, não possuem lugar na </a:t>
            </a:r>
            <a:r>
              <a:rPr lang="pt-BR" altLang="pt-BR" sz="2800" i="1" kern="0" dirty="0" smtClean="0"/>
              <a:t>filosofia experimental</a:t>
            </a:r>
            <a:r>
              <a:rPr lang="pt-BR" altLang="pt-BR" sz="2800" kern="0" dirty="0" smtClean="0"/>
              <a:t>.</a:t>
            </a:r>
            <a:endParaRPr lang="pt-BR" altLang="pt-BR" sz="2800" kern="0" dirty="0" smtClean="0">
              <a:cs typeface="Times New Roman" panose="02020603050405020304" pitchFamily="18" charset="0"/>
            </a:endParaRPr>
          </a:p>
        </p:txBody>
      </p:sp>
      <p:sp>
        <p:nvSpPr>
          <p:cNvPr id="10" name="Rectangle 3"/>
          <p:cNvSpPr txBox="1">
            <a:spLocks noChangeArrowheads="1"/>
          </p:cNvSpPr>
          <p:nvPr/>
        </p:nvSpPr>
        <p:spPr bwMode="auto">
          <a:xfrm>
            <a:off x="71883" y="5085209"/>
            <a:ext cx="8964613" cy="136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ct val="0"/>
              </a:spcBef>
              <a:buFontTx/>
              <a:buNone/>
            </a:pPr>
            <a:r>
              <a:rPr lang="pt-BR" altLang="pt-BR" sz="2800" kern="0" dirty="0" smtClean="0"/>
              <a:t>     Nessa filosofia, as proposições particulares devem ser inferidas dos fenômenos, e depois tornadas gerais por indução." [</a:t>
            </a:r>
            <a:r>
              <a:rPr lang="pt-BR" altLang="pt-BR" sz="2800" i="1" kern="0" dirty="0" smtClean="0"/>
              <a:t>cont.</a:t>
            </a:r>
            <a:r>
              <a:rPr lang="pt-BR" altLang="pt-BR" sz="2800" kern="0" dirty="0" smtClean="0"/>
              <a:t>]</a:t>
            </a:r>
            <a:endParaRPr lang="pt-BR" altLang="pt-BR" sz="2800" kern="0" dirty="0" smtClean="0">
              <a:cs typeface="Times New Roman" panose="02020603050405020304" pitchFamily="18" charset="0"/>
            </a:endParaRPr>
          </a:p>
        </p:txBody>
      </p:sp>
    </p:spTree>
    <p:extLst>
      <p:ext uri="{BB962C8B-B14F-4D97-AF65-F5344CB8AC3E}">
        <p14:creationId xmlns:p14="http://schemas.microsoft.com/office/powerpoint/2010/main" val="39099731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54BEE8A-EAA6-4C59-BA16-A3E2093F3728}" type="slidenum">
              <a:rPr lang="pt-BR" altLang="pt-BR" sz="1400" smtClean="0">
                <a:solidFill>
                  <a:schemeClr val="bg1"/>
                </a:solidFill>
              </a:rPr>
              <a:pPr>
                <a:spcBef>
                  <a:spcPct val="0"/>
                </a:spcBef>
                <a:buSzTx/>
                <a:buFontTx/>
                <a:buNone/>
              </a:pPr>
              <a:t>29</a:t>
            </a:fld>
            <a:endParaRPr lang="pt-BR" altLang="pt-BR" sz="1400" smtClean="0">
              <a:solidFill>
                <a:schemeClr val="bg1"/>
              </a:solidFill>
            </a:endParaRPr>
          </a:p>
        </p:txBody>
      </p:sp>
      <p:sp>
        <p:nvSpPr>
          <p:cNvPr id="20483" name="Rectangle 2" descr="Large confetti"/>
          <p:cNvSpPr>
            <a:spLocks noGrp="1" noChangeArrowheads="1"/>
          </p:cNvSpPr>
          <p:nvPr>
            <p:ph type="title"/>
          </p:nvPr>
        </p:nvSpPr>
        <p:spPr>
          <a:xfrm>
            <a:off x="1354138" y="333375"/>
            <a:ext cx="6530975" cy="825500"/>
          </a:xfrm>
        </p:spPr>
        <p:txBody>
          <a:bodyPr/>
          <a:lstStyle/>
          <a:p>
            <a:pPr algn="ctr"/>
            <a:r>
              <a:rPr lang="pt-BR" altLang="pt-BR" sz="2400" b="1" smtClean="0"/>
              <a:t>O ESCÓLIO GERAL DA</a:t>
            </a:r>
            <a:br>
              <a:rPr lang="pt-BR" altLang="pt-BR" sz="2400" b="1" smtClean="0"/>
            </a:br>
            <a:r>
              <a:rPr lang="pt-BR" altLang="pt-BR" sz="2400" b="1" smtClean="0"/>
              <a:t>2</a:t>
            </a:r>
            <a:r>
              <a:rPr lang="pt-BR" altLang="pt-BR" sz="2400" b="1" u="sng" baseline="30000" smtClean="0"/>
              <a:t>a</a:t>
            </a:r>
            <a:r>
              <a:rPr lang="pt-BR" altLang="pt-BR" sz="2400" b="1" smtClean="0"/>
              <a:t> EDIÇÃO DO </a:t>
            </a:r>
            <a:r>
              <a:rPr lang="pt-BR" altLang="pt-BR" sz="2400" b="1" i="1" smtClean="0"/>
              <a:t>PRINCIPIA</a:t>
            </a:r>
            <a:r>
              <a:rPr lang="pt-BR" altLang="pt-BR" sz="2400" b="1" smtClean="0"/>
              <a:t> - 1713</a:t>
            </a:r>
          </a:p>
        </p:txBody>
      </p:sp>
      <p:sp>
        <p:nvSpPr>
          <p:cNvPr id="5" name="Rectangle 3"/>
          <p:cNvSpPr txBox="1">
            <a:spLocks noChangeArrowheads="1"/>
          </p:cNvSpPr>
          <p:nvPr/>
        </p:nvSpPr>
        <p:spPr bwMode="auto">
          <a:xfrm>
            <a:off x="71884" y="3068960"/>
            <a:ext cx="8964612" cy="266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E para nós é suficiente que a gravidade realmente exista e atue de acordo com as leis que explicamos, servindo abundantemente para explicar todos os movimentos dos corpos celestes e de nosso mar.” (NEWTON, </a:t>
            </a:r>
            <a:r>
              <a:rPr lang="pt-BR" altLang="pt-BR" sz="2800" i="1" kern="0" dirty="0" smtClean="0">
                <a:cs typeface="Times New Roman" panose="02020603050405020304" pitchFamily="18" charset="0"/>
              </a:rPr>
              <a:t>Princípios Matemáticos de Filosofia Natural</a:t>
            </a:r>
            <a:r>
              <a:rPr lang="pt-BR" altLang="pt-BR" sz="2800" kern="0" dirty="0" smtClean="0">
                <a:cs typeface="Times New Roman" panose="02020603050405020304" pitchFamily="18" charset="0"/>
              </a:rPr>
              <a:t>, Livro 3, Escólio Geral, 2008, p. 331).</a:t>
            </a:r>
            <a:endParaRPr lang="pt-BR" altLang="pt-BR" sz="2800" kern="0" dirty="0">
              <a:cs typeface="Times New Roman" panose="02020603050405020304" pitchFamily="18" charset="0"/>
            </a:endParaRPr>
          </a:p>
        </p:txBody>
      </p:sp>
      <p:sp>
        <p:nvSpPr>
          <p:cNvPr id="10" name="Rectangle 3"/>
          <p:cNvSpPr txBox="1">
            <a:spLocks noChangeArrowheads="1"/>
          </p:cNvSpPr>
          <p:nvPr/>
        </p:nvSpPr>
        <p:spPr bwMode="auto">
          <a:xfrm>
            <a:off x="71884" y="1844824"/>
            <a:ext cx="896461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t>     "Assim foram descobertas a impenetrabilidade, a mobilidade, a força impulsiva dos corpos, e as leis do movimento e da gravitação.</a:t>
            </a:r>
            <a:endParaRPr lang="pt-BR" altLang="pt-BR" sz="2800" kern="0" dirty="0">
              <a:cs typeface="Times New Roman" panose="02020603050405020304" pitchFamily="18" charset="0"/>
            </a:endParaRPr>
          </a:p>
        </p:txBody>
      </p:sp>
    </p:spTree>
    <p:extLst>
      <p:ext uri="{BB962C8B-B14F-4D97-AF65-F5344CB8AC3E}">
        <p14:creationId xmlns:p14="http://schemas.microsoft.com/office/powerpoint/2010/main" val="26753204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89BD26E-FD8C-4BD7-8582-2AC831445B92}" type="slidenum">
              <a:rPr lang="pt-BR" altLang="pt-BR" sz="1400" smtClean="0">
                <a:solidFill>
                  <a:schemeClr val="bg1"/>
                </a:solidFill>
              </a:rPr>
              <a:pPr>
                <a:spcBef>
                  <a:spcPct val="0"/>
                </a:spcBef>
                <a:buSzTx/>
                <a:buFontTx/>
                <a:buNone/>
              </a:pPr>
              <a:t>3</a:t>
            </a:fld>
            <a:endParaRPr lang="pt-BR" altLang="pt-BR" sz="1400" smtClean="0">
              <a:solidFill>
                <a:schemeClr val="bg1"/>
              </a:solidFill>
            </a:endParaRPr>
          </a:p>
        </p:txBody>
      </p:sp>
      <p:sp>
        <p:nvSpPr>
          <p:cNvPr id="53251" name="Rectangle 2" descr="Large confetti"/>
          <p:cNvSpPr>
            <a:spLocks noGrp="1" noChangeArrowheads="1"/>
          </p:cNvSpPr>
          <p:nvPr>
            <p:ph type="title"/>
          </p:nvPr>
        </p:nvSpPr>
        <p:spPr>
          <a:xfrm>
            <a:off x="1885950" y="404813"/>
            <a:ext cx="5278438" cy="519112"/>
          </a:xfrm>
        </p:spPr>
        <p:txBody>
          <a:bodyPr/>
          <a:lstStyle/>
          <a:p>
            <a:pPr algn="ctr" eaLnBrk="1" hangingPunct="1"/>
            <a:r>
              <a:rPr lang="pt-BR" altLang="pt-BR" sz="2400" b="1" smtClean="0"/>
              <a:t>A SÍNTESE NEWTONIANA</a:t>
            </a:r>
          </a:p>
        </p:txBody>
      </p:sp>
      <p:sp>
        <p:nvSpPr>
          <p:cNvPr id="53252" name="CaixaDeTexto 1"/>
          <p:cNvSpPr txBox="1">
            <a:spLocks noChangeArrowheads="1"/>
          </p:cNvSpPr>
          <p:nvPr/>
        </p:nvSpPr>
        <p:spPr bwMode="auto">
          <a:xfrm>
            <a:off x="107950" y="1773238"/>
            <a:ext cx="892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Newton reconheceu que o único exemplo na Natureza em que há puro movimento inercial, sem intervenção do atrito ou de qualquer outra coisa para o fazer parar, é o movimento orbital de luas e planetas</a:t>
            </a:r>
            <a:r>
              <a:rPr lang="pt-BR" altLang="pt-BR" sz="2400" dirty="0" smtClean="0"/>
              <a:t>.</a:t>
            </a:r>
            <a:endParaRPr lang="pt-BR" altLang="pt-BR" sz="2400" b="1" dirty="0"/>
          </a:p>
        </p:txBody>
      </p:sp>
      <p:sp>
        <p:nvSpPr>
          <p:cNvPr id="5" name="CaixaDeTexto 1"/>
          <p:cNvSpPr txBox="1">
            <a:spLocks noChangeArrowheads="1"/>
          </p:cNvSpPr>
          <p:nvPr/>
        </p:nvSpPr>
        <p:spPr bwMode="auto">
          <a:xfrm>
            <a:off x="107504" y="2852936"/>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E </a:t>
            </a:r>
            <a:r>
              <a:rPr lang="pt-BR" altLang="pt-BR" sz="2400" dirty="0"/>
              <a:t>ainda </a:t>
            </a:r>
            <a:r>
              <a:rPr lang="pt-BR" altLang="pt-BR" sz="2400" dirty="0" smtClean="0"/>
              <a:t>assim, </a:t>
            </a:r>
            <a:r>
              <a:rPr lang="pt-BR" altLang="pt-BR" sz="2400" dirty="0"/>
              <a:t>isto não é um movimento uniforme e imutável, ao longo de uma simples linha reta, mas ao contrário, ao longo de uma linha reta em constante mudança, porque os movimentos planetários são uma composição de movimento inercial com um constante afastamento deste</a:t>
            </a:r>
            <a:r>
              <a:rPr lang="pt-BR" altLang="pt-BR" sz="2400" dirty="0" smtClean="0"/>
              <a:t>.</a:t>
            </a:r>
            <a:endParaRPr lang="pt-BR" altLang="pt-BR" sz="2400" dirty="0"/>
          </a:p>
        </p:txBody>
      </p:sp>
      <p:sp>
        <p:nvSpPr>
          <p:cNvPr id="6" name="CaixaDeTexto 1"/>
          <p:cNvSpPr txBox="1">
            <a:spLocks noChangeArrowheads="1"/>
          </p:cNvSpPr>
          <p:nvPr/>
        </p:nvSpPr>
        <p:spPr bwMode="auto">
          <a:xfrm>
            <a:off x="107504" y="4653136"/>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Ver </a:t>
            </a:r>
            <a:r>
              <a:rPr lang="pt-BR" altLang="pt-BR" sz="2400" dirty="0"/>
              <a:t>que luas e planetas exemplificam o puro movimento inercial exigia o mesmo gênio necessário para compreender que a lei planetária pode ser generalizada numa lei de atração universal para toda a matéria, e que o movimento da Lua compartilha do movimento da maçã que cai. (COHEN, 1967, p. 202).</a:t>
            </a:r>
            <a:endParaRPr lang="pt-BR" altLang="pt-BR" sz="24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FDDFA61-843E-4FCA-9D08-6D716D92FDDF}" type="slidenum">
              <a:rPr lang="pt-BR" altLang="pt-BR" sz="1400" smtClean="0">
                <a:solidFill>
                  <a:schemeClr val="bg1"/>
                </a:solidFill>
              </a:rPr>
              <a:pPr>
                <a:spcBef>
                  <a:spcPct val="0"/>
                </a:spcBef>
                <a:buSzTx/>
                <a:buFontTx/>
                <a:buNone/>
              </a:pPr>
              <a:t>30</a:t>
            </a:fld>
            <a:endParaRPr lang="pt-BR" altLang="pt-BR" sz="1400" smtClean="0">
              <a:solidFill>
                <a:schemeClr val="bg1"/>
              </a:solidFill>
            </a:endParaRPr>
          </a:p>
        </p:txBody>
      </p:sp>
      <p:sp>
        <p:nvSpPr>
          <p:cNvPr id="21507" name="Rectangle 2" descr="Large confetti"/>
          <p:cNvSpPr>
            <a:spLocks noGrp="1" noChangeArrowheads="1"/>
          </p:cNvSpPr>
          <p:nvPr>
            <p:ph type="title"/>
          </p:nvPr>
        </p:nvSpPr>
        <p:spPr>
          <a:xfrm>
            <a:off x="1668463" y="404813"/>
            <a:ext cx="5711825" cy="512762"/>
          </a:xfrm>
        </p:spPr>
        <p:txBody>
          <a:bodyPr/>
          <a:lstStyle/>
          <a:p>
            <a:pPr algn="ctr"/>
            <a:r>
              <a:rPr lang="pt-BR" altLang="pt-BR" sz="2400" b="1" smtClean="0"/>
              <a:t>O ÉTER DE 1717</a:t>
            </a:r>
          </a:p>
        </p:txBody>
      </p:sp>
      <p:sp>
        <p:nvSpPr>
          <p:cNvPr id="53251" name="Rectangle 3"/>
          <p:cNvSpPr>
            <a:spLocks noGrp="1" noChangeArrowheads="1"/>
          </p:cNvSpPr>
          <p:nvPr>
            <p:ph type="body" idx="1"/>
          </p:nvPr>
        </p:nvSpPr>
        <p:spPr>
          <a:xfrm>
            <a:off x="107950" y="1772816"/>
            <a:ext cx="8928100" cy="1406847"/>
          </a:xfrm>
        </p:spPr>
        <p:txBody>
          <a:bodyPr/>
          <a:lstStyle/>
          <a:p>
            <a:pPr marL="0" indent="0" algn="just">
              <a:spcBef>
                <a:spcPct val="0"/>
              </a:spcBef>
              <a:buFontTx/>
              <a:buNone/>
            </a:pPr>
            <a:r>
              <a:rPr lang="pt-BR" altLang="pt-BR" sz="2800" dirty="0" smtClean="0"/>
              <a:t>     </a:t>
            </a:r>
            <a:r>
              <a:rPr lang="pt-BR" altLang="pt-BR" sz="2600" dirty="0" smtClean="0"/>
              <a:t>Na questão 21, da 2</a:t>
            </a:r>
            <a:r>
              <a:rPr lang="pt-BR" altLang="pt-BR" sz="2600" u="sng" baseline="30000" dirty="0" smtClean="0"/>
              <a:t>a</a:t>
            </a:r>
            <a:r>
              <a:rPr lang="pt-BR" altLang="pt-BR" sz="2600" dirty="0" smtClean="0"/>
              <a:t> edição em inglês do </a:t>
            </a:r>
            <a:r>
              <a:rPr lang="pt-BR" altLang="pt-BR" sz="2600" i="1" dirty="0" smtClean="0"/>
              <a:t>Óptica</a:t>
            </a:r>
            <a:r>
              <a:rPr lang="pt-BR" altLang="pt-BR" sz="2600" dirty="0" smtClean="0"/>
              <a:t>, em 1717, Newton retoma suas primeiras tentativas de 1679, de explicar a gravidade utilizando um éter de densidade variável:</a:t>
            </a:r>
          </a:p>
        </p:txBody>
      </p:sp>
      <p:sp>
        <p:nvSpPr>
          <p:cNvPr id="5" name="Rectangle 3"/>
          <p:cNvSpPr txBox="1">
            <a:spLocks noChangeArrowheads="1"/>
          </p:cNvSpPr>
          <p:nvPr/>
        </p:nvSpPr>
        <p:spPr bwMode="auto">
          <a:xfrm>
            <a:off x="539750" y="3141712"/>
            <a:ext cx="8496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600" kern="0" dirty="0"/>
              <a:t> </a:t>
            </a:r>
            <a:r>
              <a:rPr lang="pt-BR" altLang="pt-BR" sz="2600" kern="0" dirty="0" smtClean="0"/>
              <a:t>    “</a:t>
            </a:r>
            <a:r>
              <a:rPr lang="pt-BR" altLang="pt-BR" sz="2600" kern="0" dirty="0" smtClean="0">
                <a:cs typeface="Times New Roman" panose="02020603050405020304" pitchFamily="18" charset="0"/>
              </a:rPr>
              <a:t>Não é esse meio muito mais rarefeito dentro dos corpos densos do sol, das estrelas, dos planetas e cometas, do que nos espaços celestiais vazios entre eles?</a:t>
            </a:r>
            <a:endParaRPr lang="pt-BR" altLang="pt-BR" sz="2600" kern="0" dirty="0">
              <a:cs typeface="Times New Roman" panose="02020603050405020304" pitchFamily="18" charset="0"/>
            </a:endParaRPr>
          </a:p>
        </p:txBody>
      </p:sp>
      <p:sp>
        <p:nvSpPr>
          <p:cNvPr id="7" name="Rectangle 3"/>
          <p:cNvSpPr txBox="1">
            <a:spLocks noChangeArrowheads="1"/>
          </p:cNvSpPr>
          <p:nvPr/>
        </p:nvSpPr>
        <p:spPr bwMode="auto">
          <a:xfrm>
            <a:off x="539750" y="4293096"/>
            <a:ext cx="84963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600" kern="0" dirty="0" smtClean="0">
                <a:cs typeface="Times New Roman" panose="02020603050405020304" pitchFamily="18" charset="0"/>
              </a:rPr>
              <a:t>     E, ao passar por eles a grandes distâncias, não se torna ele cada vez mais denso, causando assim a gravidade desses grandes corpos um em direção ao outro, e de suas partes em direção aos corpos, esforçando-se todo corpo para ir das partes mais densas do meio para as mais rarefeitas?” </a:t>
            </a:r>
            <a:endParaRPr lang="pt-BR" altLang="pt-BR" sz="2600" kern="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7597B73B-605D-4D82-BF7A-73B8A7A940C4}" type="slidenum">
              <a:rPr lang="pt-BR" altLang="pt-BR" sz="1400" smtClean="0">
                <a:solidFill>
                  <a:schemeClr val="bg1"/>
                </a:solidFill>
              </a:rPr>
              <a:pPr>
                <a:spcBef>
                  <a:spcPct val="0"/>
                </a:spcBef>
                <a:buSzTx/>
                <a:buFontTx/>
                <a:buNone/>
              </a:pPr>
              <a:t>31</a:t>
            </a:fld>
            <a:endParaRPr lang="pt-BR" altLang="pt-BR" sz="1400" smtClean="0">
              <a:solidFill>
                <a:schemeClr val="bg1"/>
              </a:solidFill>
            </a:endParaRPr>
          </a:p>
        </p:txBody>
      </p:sp>
      <p:sp>
        <p:nvSpPr>
          <p:cNvPr id="128003" name="Rectangle 2" descr="Large confetti"/>
          <p:cNvSpPr>
            <a:spLocks noGrp="1" noChangeArrowheads="1"/>
          </p:cNvSpPr>
          <p:nvPr>
            <p:ph type="title"/>
          </p:nvPr>
        </p:nvSpPr>
        <p:spPr>
          <a:xfrm>
            <a:off x="1403350" y="404813"/>
            <a:ext cx="6453188" cy="519112"/>
          </a:xfrm>
        </p:spPr>
        <p:txBody>
          <a:bodyPr/>
          <a:lstStyle/>
          <a:p>
            <a:pPr algn="ctr" eaLnBrk="1" hangingPunct="1"/>
            <a:r>
              <a:rPr lang="pt-BR" altLang="pt-BR" sz="2400" b="1" i="1" dirty="0" smtClean="0"/>
              <a:t>HYPOTHESES NON FINGO</a:t>
            </a:r>
          </a:p>
        </p:txBody>
      </p:sp>
      <p:sp>
        <p:nvSpPr>
          <p:cNvPr id="128004" name="CaixaDeTexto 3"/>
          <p:cNvSpPr txBox="1">
            <a:spLocks noChangeArrowheads="1"/>
          </p:cNvSpPr>
          <p:nvPr/>
        </p:nvSpPr>
        <p:spPr bwMode="auto">
          <a:xfrm>
            <a:off x="107950" y="1832044"/>
            <a:ext cx="8915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a:t>
            </a:r>
            <a:r>
              <a:rPr lang="pt-BR" altLang="pt-BR" sz="2600" dirty="0"/>
              <a:t>Embora Newton, às vezes, tivesse pensado que a gravitação universal pudesse ser causada pelo impulso de uma corrente de partículas de éter bombardeando um objeto ou devido a variações de um éter preenchendo </a:t>
            </a:r>
            <a:r>
              <a:rPr lang="pt-BR" altLang="pt-BR" sz="2600" dirty="0" smtClean="0"/>
              <a:t>todo o </a:t>
            </a:r>
            <a:r>
              <a:rPr lang="pt-BR" altLang="pt-BR" sz="2600" dirty="0"/>
              <a:t>espaço, ele não avançou em qualquer dessas noções nos </a:t>
            </a:r>
            <a:r>
              <a:rPr lang="pt-BR" altLang="pt-BR" sz="2600" i="1" dirty="0"/>
              <a:t>Principia</a:t>
            </a:r>
            <a:r>
              <a:rPr lang="pt-BR" altLang="pt-BR" sz="2600" dirty="0"/>
              <a:t> porque, como ele próprio disse, ele “não </a:t>
            </a:r>
            <a:r>
              <a:rPr lang="pt-BR" altLang="pt-BR" sz="2600" dirty="0" smtClean="0"/>
              <a:t>ficava inventando hipóteses” para </a:t>
            </a:r>
            <a:r>
              <a:rPr lang="pt-BR" altLang="pt-BR" sz="2600" dirty="0"/>
              <a:t>dar explicações físicas</a:t>
            </a:r>
            <a:r>
              <a:rPr lang="pt-BR" altLang="pt-BR" sz="2600" dirty="0" smtClean="0"/>
              <a:t>.</a:t>
            </a:r>
            <a:endParaRPr lang="pt-BR" altLang="pt-BR" sz="2600" dirty="0"/>
          </a:p>
        </p:txBody>
      </p:sp>
      <p:sp>
        <p:nvSpPr>
          <p:cNvPr id="5" name="CaixaDeTexto 3"/>
          <p:cNvSpPr txBox="1">
            <a:spLocks noChangeArrowheads="1"/>
          </p:cNvSpPr>
          <p:nvPr/>
        </p:nvSpPr>
        <p:spPr bwMode="auto">
          <a:xfrm>
            <a:off x="107504" y="4581128"/>
            <a:ext cx="8915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Seu </a:t>
            </a:r>
            <a:r>
              <a:rPr lang="pt-BR" altLang="pt-BR" sz="2600" dirty="0"/>
              <a:t>estilo </a:t>
            </a:r>
            <a:r>
              <a:rPr lang="pt-BR" altLang="pt-BR" sz="2600" dirty="0" smtClean="0"/>
              <a:t>de pensar levou-o </a:t>
            </a:r>
            <a:r>
              <a:rPr lang="pt-BR" altLang="pt-BR" sz="2600" dirty="0"/>
              <a:t>a um conceito matemático de força universal, e também a aplicar seu resultado matemático ao mundo físico, muito embora não fosse o tipo de força </a:t>
            </a:r>
            <a:r>
              <a:rPr lang="pt-BR" altLang="pt-BR" sz="2600" dirty="0" smtClean="0"/>
              <a:t>que ele </a:t>
            </a:r>
            <a:r>
              <a:rPr lang="pt-BR" altLang="pt-BR" sz="2600" dirty="0"/>
              <a:t>pudesse acreditar. (COHEN, 1981, p. 132).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2B6DB1E-6422-4A37-B9D0-293AAB267167}" type="slidenum">
              <a:rPr lang="pt-BR" altLang="pt-BR" sz="1400" smtClean="0">
                <a:solidFill>
                  <a:schemeClr val="bg1"/>
                </a:solidFill>
              </a:rPr>
              <a:pPr>
                <a:spcBef>
                  <a:spcPct val="0"/>
                </a:spcBef>
                <a:buSzTx/>
                <a:buFontTx/>
                <a:buNone/>
              </a:pPr>
              <a:t>32</a:t>
            </a:fld>
            <a:endParaRPr lang="pt-BR" altLang="pt-BR" sz="1400" smtClean="0">
              <a:solidFill>
                <a:schemeClr val="bg1"/>
              </a:solidFill>
            </a:endParaRPr>
          </a:p>
        </p:txBody>
      </p:sp>
      <p:sp>
        <p:nvSpPr>
          <p:cNvPr id="62467" name="Rectangle 3"/>
          <p:cNvSpPr>
            <a:spLocks noGrp="1" noChangeArrowheads="1"/>
          </p:cNvSpPr>
          <p:nvPr>
            <p:ph type="body" idx="1"/>
          </p:nvPr>
        </p:nvSpPr>
        <p:spPr>
          <a:xfrm>
            <a:off x="107950" y="1844675"/>
            <a:ext cx="8928100" cy="1412875"/>
          </a:xfrm>
        </p:spPr>
        <p:txBody>
          <a:bodyPr/>
          <a:lstStyle/>
          <a:p>
            <a:pPr marL="0" indent="0" algn="just">
              <a:spcBef>
                <a:spcPct val="0"/>
              </a:spcBef>
              <a:buFontTx/>
              <a:buNone/>
            </a:pPr>
            <a:r>
              <a:rPr lang="pt-BR" altLang="pt-BR" sz="2800" dirty="0" smtClean="0">
                <a:cs typeface="Times New Roman" panose="02020603050405020304" pitchFamily="18" charset="0"/>
              </a:rPr>
              <a:t>     Poderíamos dizer que, para o Newton maduro, seria desejável dispor de uma explicação mecânica da gravitação, porém não havia qualquer modelo fisicamente aceitável.</a:t>
            </a:r>
          </a:p>
        </p:txBody>
      </p:sp>
      <p:sp>
        <p:nvSpPr>
          <p:cNvPr id="5" name="Rectangle 3"/>
          <p:cNvSpPr txBox="1">
            <a:spLocks noChangeArrowheads="1"/>
          </p:cNvSpPr>
          <p:nvPr/>
        </p:nvSpPr>
        <p:spPr bwMode="auto">
          <a:xfrm>
            <a:off x="107950" y="3068638"/>
            <a:ext cx="8928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t>     Durante toda a</a:t>
            </a:r>
            <a:r>
              <a:rPr lang="pt-BR" altLang="pt-BR" sz="2800" kern="0" dirty="0" smtClean="0">
                <a:cs typeface="Times New Roman" panose="02020603050405020304" pitchFamily="18" charset="0"/>
              </a:rPr>
              <a:t> sua carreira científica, mesmo após ter escrito o </a:t>
            </a:r>
            <a:r>
              <a:rPr lang="pt-BR" altLang="pt-BR" sz="2800" i="1" kern="0" dirty="0" smtClean="0">
                <a:cs typeface="Times New Roman" panose="02020603050405020304" pitchFamily="18" charset="0"/>
              </a:rPr>
              <a:t>Principia</a:t>
            </a:r>
            <a:r>
              <a:rPr lang="pt-BR" altLang="pt-BR" sz="2800" kern="0" dirty="0" smtClean="0">
                <a:cs typeface="Times New Roman" panose="02020603050405020304" pitchFamily="18" charset="0"/>
              </a:rPr>
              <a:t>, Newton nunca desistiu de encontrar explicações mecânicas, ou mesmo teológicas, para as interações físicas entre os corpos.</a:t>
            </a:r>
            <a:endParaRPr lang="pt-BR" altLang="pt-BR" sz="2800" kern="0" dirty="0">
              <a:cs typeface="Times New Roman" panose="02020603050405020304" pitchFamily="18" charset="0"/>
            </a:endParaRPr>
          </a:p>
        </p:txBody>
      </p:sp>
      <p:sp>
        <p:nvSpPr>
          <p:cNvPr id="7" name="Rectangle 3"/>
          <p:cNvSpPr txBox="1">
            <a:spLocks noChangeArrowheads="1"/>
          </p:cNvSpPr>
          <p:nvPr/>
        </p:nvSpPr>
        <p:spPr bwMode="auto">
          <a:xfrm>
            <a:off x="107950" y="4724400"/>
            <a:ext cx="89281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Assim, pode-se afirmar que a ideia de ação a distância sempre foi inconcebível para ele.</a:t>
            </a:r>
            <a:endParaRPr lang="pt-BR" altLang="pt-BR" sz="2800" kern="0" dirty="0">
              <a:cs typeface="Times New Roman" panose="02020603050405020304" pitchFamily="18" charset="0"/>
            </a:endParaRPr>
          </a:p>
        </p:txBody>
      </p:sp>
      <p:sp>
        <p:nvSpPr>
          <p:cNvPr id="8" name="Rectangle 2" descr="Large confetti"/>
          <p:cNvSpPr>
            <a:spLocks noGrp="1" noChangeArrowheads="1"/>
          </p:cNvSpPr>
          <p:nvPr>
            <p:ph type="title"/>
          </p:nvPr>
        </p:nvSpPr>
        <p:spPr>
          <a:xfrm>
            <a:off x="1403350" y="404813"/>
            <a:ext cx="6453188" cy="519112"/>
          </a:xfrm>
        </p:spPr>
        <p:txBody>
          <a:bodyPr/>
          <a:lstStyle/>
          <a:p>
            <a:pPr algn="ctr" eaLnBrk="1" hangingPunct="1"/>
            <a:r>
              <a:rPr lang="pt-BR" altLang="pt-BR" sz="2400" b="1" dirty="0" smtClean="0"/>
              <a:t>A INSISTÊNCIA DE NEWTON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692CBB7-BDFB-45CF-8772-03551B7FB46A}" type="slidenum">
              <a:rPr lang="pt-BR" altLang="pt-BR" sz="1400" smtClean="0">
                <a:solidFill>
                  <a:schemeClr val="bg1"/>
                </a:solidFill>
              </a:rPr>
              <a:pPr>
                <a:spcBef>
                  <a:spcPct val="0"/>
                </a:spcBef>
                <a:buSzTx/>
                <a:buFontTx/>
                <a:buNone/>
              </a:pPr>
              <a:t>33</a:t>
            </a:fld>
            <a:endParaRPr lang="pt-BR" altLang="pt-BR" sz="1400" smtClean="0">
              <a:solidFill>
                <a:schemeClr val="bg1"/>
              </a:solidFill>
            </a:endParaRPr>
          </a:p>
        </p:txBody>
      </p:sp>
      <p:sp>
        <p:nvSpPr>
          <p:cNvPr id="130051" name="Rectangle 2" descr="Large confetti"/>
          <p:cNvSpPr>
            <a:spLocks noGrp="1" noChangeArrowheads="1"/>
          </p:cNvSpPr>
          <p:nvPr>
            <p:ph type="title"/>
          </p:nvPr>
        </p:nvSpPr>
        <p:spPr>
          <a:xfrm>
            <a:off x="1503363" y="404813"/>
            <a:ext cx="6453187" cy="519112"/>
          </a:xfrm>
        </p:spPr>
        <p:txBody>
          <a:bodyPr/>
          <a:lstStyle/>
          <a:p>
            <a:pPr algn="ctr" eaLnBrk="1" hangingPunct="1"/>
            <a:r>
              <a:rPr lang="pt-BR" altLang="pt-BR" sz="2400" b="1" smtClean="0"/>
              <a:t>O PODER DA EXPLICAÇÃO UNIFICADA</a:t>
            </a:r>
          </a:p>
        </p:txBody>
      </p:sp>
      <p:sp>
        <p:nvSpPr>
          <p:cNvPr id="130052" name="CaixaDeTexto 3"/>
          <p:cNvSpPr txBox="1">
            <a:spLocks noChangeArrowheads="1"/>
          </p:cNvSpPr>
          <p:nvPr/>
        </p:nvSpPr>
        <p:spPr bwMode="auto">
          <a:xfrm>
            <a:off x="107950" y="1772816"/>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a:t>
            </a:r>
            <a:r>
              <a:rPr lang="pt-BR" altLang="pt-BR" sz="2800" dirty="0"/>
              <a:t>Ao submeter os principais fenômenos físicos do universo observável a uma única lei matemática, Newton demonstrou que a física </a:t>
            </a:r>
            <a:r>
              <a:rPr lang="pt-BR" altLang="pt-BR" sz="2800"/>
              <a:t>terrestre </a:t>
            </a:r>
            <a:r>
              <a:rPr lang="pt-BR" altLang="pt-BR" sz="2800" smtClean="0"/>
              <a:t>e a </a:t>
            </a:r>
            <a:r>
              <a:rPr lang="pt-BR" altLang="pt-BR" sz="2800" dirty="0"/>
              <a:t>física celeste são uma só</a:t>
            </a:r>
            <a:r>
              <a:rPr lang="pt-BR" altLang="pt-BR" sz="2800" dirty="0" smtClean="0"/>
              <a:t>.</a:t>
            </a:r>
            <a:endParaRPr lang="pt-BR" altLang="pt-BR" sz="2800" dirty="0"/>
          </a:p>
        </p:txBody>
      </p:sp>
      <p:sp>
        <p:nvSpPr>
          <p:cNvPr id="5" name="CaixaDeTexto 3"/>
          <p:cNvSpPr txBox="1">
            <a:spLocks noChangeArrowheads="1"/>
          </p:cNvSpPr>
          <p:nvPr/>
        </p:nvSpPr>
        <p:spPr bwMode="auto">
          <a:xfrm>
            <a:off x="107504" y="2996952"/>
            <a:ext cx="8915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800" dirty="0" smtClean="0"/>
              <a:t>De uma vez, </a:t>
            </a:r>
            <a:r>
              <a:rPr lang="pt-BR" altLang="pt-BR" sz="2800" dirty="0"/>
              <a:t>o conceito da gravitação universal revelou o significado físico das três leis do movimento planetário de Kepler, resolveu o espinhoso problema da origem das marés e explicou a curiosa e anti-intuitiva observação de Galileu de que a queda livre dos objetos é independente de seus pesos</a:t>
            </a:r>
            <a:r>
              <a:rPr lang="pt-BR" altLang="pt-BR" sz="2800" dirty="0" smtClean="0"/>
              <a:t>.</a:t>
            </a:r>
            <a:endParaRPr lang="pt-BR" altLang="pt-BR" sz="2800" dirty="0"/>
          </a:p>
        </p:txBody>
      </p:sp>
      <p:sp>
        <p:nvSpPr>
          <p:cNvPr id="6" name="CaixaDeTexto 3"/>
          <p:cNvSpPr txBox="1">
            <a:spLocks noChangeArrowheads="1"/>
          </p:cNvSpPr>
          <p:nvPr/>
        </p:nvSpPr>
        <p:spPr bwMode="auto">
          <a:xfrm>
            <a:off x="107504" y="5085184"/>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800" dirty="0" smtClean="0"/>
              <a:t>Enfim</a:t>
            </a:r>
            <a:r>
              <a:rPr lang="pt-BR" altLang="pt-BR" sz="2800" dirty="0"/>
              <a:t>, Newton realizou o objetivo de Kepler de desenvolver uma física baseada em causas. (COHEN, 1981, p. 123).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9D36577E-5837-471C-B5A6-AFCB8559BB4E}" type="slidenum">
              <a:rPr lang="pt-BR" altLang="pt-BR" sz="1400" smtClean="0">
                <a:solidFill>
                  <a:schemeClr val="bg1"/>
                </a:solidFill>
              </a:rPr>
              <a:pPr>
                <a:spcBef>
                  <a:spcPct val="0"/>
                </a:spcBef>
                <a:buSzTx/>
                <a:buFontTx/>
                <a:buNone/>
              </a:pPr>
              <a:t>34</a:t>
            </a:fld>
            <a:endParaRPr lang="pt-BR" altLang="pt-BR" sz="1400" smtClean="0">
              <a:solidFill>
                <a:schemeClr val="bg1"/>
              </a:solidFill>
            </a:endParaRPr>
          </a:p>
        </p:txBody>
      </p:sp>
      <p:sp>
        <p:nvSpPr>
          <p:cNvPr id="132099" name="Rectangle 2" descr="Large confetti"/>
          <p:cNvSpPr>
            <a:spLocks noGrp="1" noChangeArrowheads="1"/>
          </p:cNvSpPr>
          <p:nvPr>
            <p:ph type="title"/>
          </p:nvPr>
        </p:nvSpPr>
        <p:spPr>
          <a:xfrm>
            <a:off x="1979613" y="476250"/>
            <a:ext cx="5278437" cy="519113"/>
          </a:xfrm>
        </p:spPr>
        <p:txBody>
          <a:bodyPr/>
          <a:lstStyle/>
          <a:p>
            <a:pPr algn="ctr" eaLnBrk="1" hangingPunct="1"/>
            <a:r>
              <a:rPr lang="pt-BR" altLang="pt-BR" sz="2400" b="1" smtClean="0"/>
              <a:t>A MODÉSTIA DE NEWTON</a:t>
            </a:r>
          </a:p>
        </p:txBody>
      </p:sp>
      <p:sp>
        <p:nvSpPr>
          <p:cNvPr id="132100" name="Rectangle 3"/>
          <p:cNvSpPr>
            <a:spLocks noGrp="1" noChangeArrowheads="1"/>
          </p:cNvSpPr>
          <p:nvPr>
            <p:ph type="body" idx="1"/>
          </p:nvPr>
        </p:nvSpPr>
        <p:spPr>
          <a:xfrm>
            <a:off x="179388" y="1844824"/>
            <a:ext cx="8785225" cy="3960142"/>
          </a:xfrm>
        </p:spPr>
        <p:txBody>
          <a:bodyPr/>
          <a:lstStyle/>
          <a:p>
            <a:pPr marL="0" indent="0" algn="just" eaLnBrk="1" hangingPunct="1">
              <a:spcBef>
                <a:spcPct val="0"/>
              </a:spcBef>
              <a:buFontTx/>
              <a:buNone/>
            </a:pPr>
            <a:r>
              <a:rPr lang="pt-BR" altLang="pt-BR" sz="2800" dirty="0" smtClean="0"/>
              <a:t>    “Não sei como posso parecer aos olhos do mundo, mas aos meus, pareço apenas ter sido como um menino brincando à beira-mar, divertindo-me em encontrar de vez em quando um seixo mais liso ou uma concha mais bonita que o normal, enquanto o grande oceano da verdade permanece completamente desconhecido à minha frente.” (Em: BREWSTER, Sir David. </a:t>
            </a:r>
            <a:r>
              <a:rPr lang="en-US" altLang="pt-BR" sz="2800" i="1" dirty="0" smtClean="0"/>
              <a:t>Memoirs of the Life, Writings, and Discoveries of Sir Isaac Newton</a:t>
            </a:r>
            <a:r>
              <a:rPr lang="en-US" altLang="pt-BR" sz="2800" dirty="0" smtClean="0"/>
              <a:t> (1855), Volume II, Ch. 27).</a:t>
            </a:r>
            <a:endParaRPr lang="pt-BR" altLang="pt-BR" sz="280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9D36577E-5837-471C-B5A6-AFCB8559BB4E}" type="slidenum">
              <a:rPr lang="pt-BR" altLang="pt-BR" sz="1400" smtClean="0">
                <a:solidFill>
                  <a:schemeClr val="bg1"/>
                </a:solidFill>
              </a:rPr>
              <a:pPr>
                <a:spcBef>
                  <a:spcPct val="0"/>
                </a:spcBef>
                <a:buSzTx/>
                <a:buFontTx/>
                <a:buNone/>
              </a:pPr>
              <a:t>35</a:t>
            </a:fld>
            <a:endParaRPr lang="pt-BR" altLang="pt-BR" sz="1400" smtClean="0">
              <a:solidFill>
                <a:schemeClr val="bg1"/>
              </a:solidFill>
            </a:endParaRPr>
          </a:p>
        </p:txBody>
      </p:sp>
      <p:sp>
        <p:nvSpPr>
          <p:cNvPr id="132099" name="Rectangle 2" descr="Large confetti"/>
          <p:cNvSpPr>
            <a:spLocks noGrp="1" noChangeArrowheads="1"/>
          </p:cNvSpPr>
          <p:nvPr>
            <p:ph type="title"/>
          </p:nvPr>
        </p:nvSpPr>
        <p:spPr>
          <a:xfrm>
            <a:off x="1979613" y="476250"/>
            <a:ext cx="5544715" cy="519113"/>
          </a:xfrm>
        </p:spPr>
        <p:txBody>
          <a:bodyPr/>
          <a:lstStyle/>
          <a:p>
            <a:pPr algn="ctr" eaLnBrk="1" hangingPunct="1"/>
            <a:r>
              <a:rPr lang="pt-BR" altLang="pt-BR" sz="2400" b="1" dirty="0" smtClean="0"/>
              <a:t>SOBRE OS OMBROS DE GIGANTES</a:t>
            </a:r>
            <a:endParaRPr lang="pt-BR" altLang="pt-BR" sz="2400" b="1" dirty="0" smtClean="0"/>
          </a:p>
        </p:txBody>
      </p:sp>
      <p:sp>
        <p:nvSpPr>
          <p:cNvPr id="132100" name="Rectangle 3"/>
          <p:cNvSpPr>
            <a:spLocks noGrp="1" noChangeArrowheads="1"/>
          </p:cNvSpPr>
          <p:nvPr>
            <p:ph type="body" idx="1"/>
          </p:nvPr>
        </p:nvSpPr>
        <p:spPr>
          <a:xfrm>
            <a:off x="179388" y="1700808"/>
            <a:ext cx="8785225" cy="936104"/>
          </a:xfrm>
        </p:spPr>
        <p:txBody>
          <a:bodyPr/>
          <a:lstStyle/>
          <a:p>
            <a:pPr marL="0" indent="0" algn="just" eaLnBrk="1" hangingPunct="1">
              <a:spcBef>
                <a:spcPct val="0"/>
              </a:spcBef>
              <a:buFontTx/>
              <a:buNone/>
            </a:pPr>
            <a:r>
              <a:rPr lang="en-US" sz="2800" dirty="0" smtClean="0"/>
              <a:t>     </a:t>
            </a:r>
            <a:r>
              <a:rPr lang="en-US" sz="2200" dirty="0" smtClean="0"/>
              <a:t>Newton remarked </a:t>
            </a:r>
            <a:r>
              <a:rPr lang="en-US" sz="2200" dirty="0"/>
              <a:t>in a letter to his </a:t>
            </a:r>
            <a:r>
              <a:rPr lang="en-US" sz="2200" dirty="0" smtClean="0"/>
              <a:t>rival Robert Hooke</a:t>
            </a:r>
            <a:r>
              <a:rPr lang="en-US" sz="2200" dirty="0"/>
              <a:t> dated February 5, 1676 </a:t>
            </a:r>
            <a:r>
              <a:rPr lang="en-US" sz="2200" dirty="0" smtClean="0"/>
              <a:t>that</a:t>
            </a:r>
            <a:r>
              <a:rPr lang="en-US" sz="2200" dirty="0"/>
              <a:t>:</a:t>
            </a:r>
            <a:endParaRPr lang="pt-BR" altLang="pt-BR" sz="2200" dirty="0" smtClean="0"/>
          </a:p>
        </p:txBody>
      </p:sp>
      <p:sp>
        <p:nvSpPr>
          <p:cNvPr id="5" name="Rectangle 3"/>
          <p:cNvSpPr txBox="1">
            <a:spLocks noChangeArrowheads="1"/>
          </p:cNvSpPr>
          <p:nvPr/>
        </p:nvSpPr>
        <p:spPr bwMode="auto">
          <a:xfrm>
            <a:off x="683568" y="2564904"/>
            <a:ext cx="828116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ct val="0"/>
              </a:spcBef>
              <a:buFontTx/>
              <a:buNone/>
            </a:pPr>
            <a:r>
              <a:rPr lang="en-US" sz="2000" dirty="0" smtClean="0"/>
              <a:t>What </a:t>
            </a:r>
            <a:r>
              <a:rPr lang="en-US" sz="2000" dirty="0"/>
              <a:t>Des-</a:t>
            </a:r>
            <a:r>
              <a:rPr lang="en-US" sz="2000" dirty="0" err="1"/>
              <a:t>Cartes</a:t>
            </a:r>
            <a:r>
              <a:rPr lang="en-US" sz="2000" dirty="0"/>
              <a:t> </a:t>
            </a:r>
            <a:r>
              <a:rPr lang="en-US" sz="2000" dirty="0" smtClean="0"/>
              <a:t>[sic] </a:t>
            </a:r>
            <a:r>
              <a:rPr lang="en-US" sz="2000" dirty="0"/>
              <a:t>did was a good step. You have added much several ways, &amp; especially in taking the </a:t>
            </a:r>
            <a:r>
              <a:rPr lang="en-US" sz="2000" dirty="0" err="1"/>
              <a:t>colours</a:t>
            </a:r>
            <a:r>
              <a:rPr lang="en-US" sz="2000" dirty="0"/>
              <a:t> of thin plates into philosophical consideration. If I have seen further it is by standing on the </a:t>
            </a:r>
            <a:r>
              <a:rPr lang="en-US" sz="2000" dirty="0" err="1"/>
              <a:t>sholders</a:t>
            </a:r>
            <a:r>
              <a:rPr lang="en-US" sz="2000" dirty="0"/>
              <a:t> [</a:t>
            </a:r>
            <a:r>
              <a:rPr lang="en-US" sz="2000" i="1" dirty="0"/>
              <a:t>sic</a:t>
            </a:r>
            <a:r>
              <a:rPr lang="en-US" sz="2000" dirty="0"/>
              <a:t>] of Giants.</a:t>
            </a:r>
            <a:endParaRPr lang="pt-BR" altLang="pt-BR" sz="2000" kern="0" dirty="0" smtClean="0"/>
          </a:p>
        </p:txBody>
      </p:sp>
      <p:sp>
        <p:nvSpPr>
          <p:cNvPr id="6" name="Rectangle 3"/>
          <p:cNvSpPr txBox="1">
            <a:spLocks noChangeArrowheads="1"/>
          </p:cNvSpPr>
          <p:nvPr/>
        </p:nvSpPr>
        <p:spPr bwMode="auto">
          <a:xfrm>
            <a:off x="179512" y="3789040"/>
            <a:ext cx="8785225"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ct val="0"/>
              </a:spcBef>
              <a:buFontTx/>
              <a:buNone/>
            </a:pPr>
            <a:r>
              <a:rPr lang="en-US" sz="2200" dirty="0" smtClean="0"/>
              <a:t>This </a:t>
            </a:r>
            <a:r>
              <a:rPr lang="en-US" sz="2200" dirty="0"/>
              <a:t>has recently been interpreted by a few writers as a sarcastic remark directed at Hooke's </a:t>
            </a:r>
            <a:r>
              <a:rPr lang="en-US" sz="2200" dirty="0" smtClean="0"/>
              <a:t>appearance.</a:t>
            </a:r>
            <a:r>
              <a:rPr lang="en-US" sz="2200" dirty="0"/>
              <a:t> Although Hooke was not of particularly short stature, he was of slight build and had been afflicted from his youth with a severe </a:t>
            </a:r>
            <a:r>
              <a:rPr lang="en-US" sz="2200" dirty="0" smtClean="0"/>
              <a:t>kyphosis. </a:t>
            </a:r>
            <a:r>
              <a:rPr lang="en-US" sz="2200" dirty="0"/>
              <a:t>However, at this time Hooke and Newton were on good terms and had exchanged many letters in tones of mutual regard. Only later, when Robert Hooke criticized some </a:t>
            </a:r>
            <a:r>
              <a:rPr lang="en-US" sz="2200" dirty="0" smtClean="0"/>
              <a:t>of Newton’s ideas regarding optics, </a:t>
            </a:r>
            <a:r>
              <a:rPr lang="en-US" sz="2200" dirty="0"/>
              <a:t>was Newton so offended that he withdrew from public debate. The two men remained enemies until Hooke's death.</a:t>
            </a:r>
            <a:endParaRPr lang="pt-BR" altLang="pt-BR" sz="2200" kern="0" dirty="0" smtClean="0"/>
          </a:p>
        </p:txBody>
      </p:sp>
    </p:spTree>
    <p:extLst>
      <p:ext uri="{BB962C8B-B14F-4D97-AF65-F5344CB8AC3E}">
        <p14:creationId xmlns:p14="http://schemas.microsoft.com/office/powerpoint/2010/main" val="6154879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p:bldP spid="5"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6DED479-F4DC-4639-B0A0-9B27AAC934BC}" type="slidenum">
              <a:rPr lang="pt-BR" altLang="pt-BR" sz="1400" smtClean="0">
                <a:solidFill>
                  <a:schemeClr val="bg1"/>
                </a:solidFill>
              </a:rPr>
              <a:pPr>
                <a:spcBef>
                  <a:spcPct val="0"/>
                </a:spcBef>
                <a:buSzTx/>
                <a:buFontTx/>
                <a:buNone/>
              </a:pPr>
              <a:t>36</a:t>
            </a:fld>
            <a:endParaRPr lang="pt-BR" altLang="pt-BR" sz="1400" smtClean="0">
              <a:solidFill>
                <a:schemeClr val="bg1"/>
              </a:solidFill>
            </a:endParaRPr>
          </a:p>
        </p:txBody>
      </p:sp>
      <p:sp>
        <p:nvSpPr>
          <p:cNvPr id="22531" name="Rectangle 2" descr="Large confetti"/>
          <p:cNvSpPr>
            <a:spLocks noGrp="1" noChangeArrowheads="1"/>
          </p:cNvSpPr>
          <p:nvPr>
            <p:ph type="title"/>
          </p:nvPr>
        </p:nvSpPr>
        <p:spPr>
          <a:xfrm>
            <a:off x="1331913" y="260350"/>
            <a:ext cx="6694487" cy="869950"/>
          </a:xfrm>
        </p:spPr>
        <p:txBody>
          <a:bodyPr/>
          <a:lstStyle/>
          <a:p>
            <a:pPr algn="ctr"/>
            <a:r>
              <a:rPr lang="pt-BR" altLang="pt-BR" sz="2400" b="1" smtClean="0"/>
              <a:t>A ACEITAÇÃO DA AÇÃO A DISTÂNCIA</a:t>
            </a:r>
            <a:br>
              <a:rPr lang="pt-BR" altLang="pt-BR" sz="2400" b="1" smtClean="0"/>
            </a:br>
            <a:r>
              <a:rPr lang="pt-BR" altLang="pt-BR" sz="2400" b="1" smtClean="0"/>
              <a:t>PELOS SEGUIDORES DE NEWTON</a:t>
            </a:r>
          </a:p>
        </p:txBody>
      </p:sp>
      <p:sp>
        <p:nvSpPr>
          <p:cNvPr id="58371" name="Rectangle 3"/>
          <p:cNvSpPr>
            <a:spLocks noGrp="1" noChangeArrowheads="1"/>
          </p:cNvSpPr>
          <p:nvPr>
            <p:ph type="body" idx="1"/>
          </p:nvPr>
        </p:nvSpPr>
        <p:spPr>
          <a:xfrm>
            <a:off x="107950" y="1844675"/>
            <a:ext cx="8928100" cy="2232025"/>
          </a:xfrm>
        </p:spPr>
        <p:txBody>
          <a:bodyPr/>
          <a:lstStyle/>
          <a:p>
            <a:pPr marL="0" indent="0" algn="just">
              <a:spcBef>
                <a:spcPct val="0"/>
              </a:spcBef>
              <a:buFontTx/>
              <a:buNone/>
            </a:pPr>
            <a:r>
              <a:rPr lang="pt-BR" altLang="pt-BR" sz="2800" smtClean="0">
                <a:cs typeface="Times New Roman" panose="02020603050405020304" pitchFamily="18" charset="0"/>
              </a:rPr>
              <a:t>     Utilizando-se a força de interação gravitacional entre dois corpos, mesmo sem entender de que maneira essa força se propagava de um corpo para outro, era possível explicar diversos fenômenos que não poderiam ser entendidos sem ela.</a:t>
            </a:r>
          </a:p>
        </p:txBody>
      </p:sp>
      <p:sp>
        <p:nvSpPr>
          <p:cNvPr id="5" name="Rectangle 3"/>
          <p:cNvSpPr txBox="1">
            <a:spLocks noChangeArrowheads="1"/>
          </p:cNvSpPr>
          <p:nvPr/>
        </p:nvSpPr>
        <p:spPr bwMode="auto">
          <a:xfrm>
            <a:off x="107950" y="3933825"/>
            <a:ext cx="89281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Por esse motivo, tornou-se conveniente para os seguidores de Newton aceitar a </a:t>
            </a:r>
            <a:r>
              <a:rPr lang="pt-BR" altLang="pt-BR" sz="2800" i="1" kern="0" dirty="0" smtClean="0">
                <a:cs typeface="Times New Roman" panose="02020603050405020304" pitchFamily="18" charset="0"/>
              </a:rPr>
              <a:t>ação a distância</a:t>
            </a:r>
            <a:r>
              <a:rPr lang="pt-BR" altLang="pt-BR" sz="2800" kern="0" dirty="0" smtClean="0">
                <a:cs typeface="Times New Roman" panose="02020603050405020304" pitchFamily="18" charset="0"/>
              </a:rPr>
              <a:t> na filosofia natural.</a:t>
            </a:r>
            <a:endParaRPr lang="pt-BR" altLang="pt-BR" sz="2800" kern="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F7D337B-3E48-4B7A-84A4-A35E6C9C7B2B}" type="slidenum">
              <a:rPr lang="pt-BR" altLang="pt-BR" sz="1400" smtClean="0">
                <a:solidFill>
                  <a:schemeClr val="bg1"/>
                </a:solidFill>
              </a:rPr>
              <a:pPr>
                <a:spcBef>
                  <a:spcPct val="0"/>
                </a:spcBef>
                <a:buSzTx/>
                <a:buFontTx/>
                <a:buNone/>
              </a:pPr>
              <a:t>37</a:t>
            </a:fld>
            <a:endParaRPr lang="pt-BR" altLang="pt-BR" sz="1400" smtClean="0">
              <a:solidFill>
                <a:schemeClr val="bg1"/>
              </a:solidFill>
            </a:endParaRPr>
          </a:p>
        </p:txBody>
      </p:sp>
      <p:sp>
        <p:nvSpPr>
          <p:cNvPr id="115715" name="Rectangle 2" descr="Large confetti"/>
          <p:cNvSpPr>
            <a:spLocks noGrp="1" noChangeArrowheads="1"/>
          </p:cNvSpPr>
          <p:nvPr>
            <p:ph type="title"/>
          </p:nvPr>
        </p:nvSpPr>
        <p:spPr>
          <a:xfrm>
            <a:off x="1403350" y="404813"/>
            <a:ext cx="6453188" cy="519112"/>
          </a:xfrm>
        </p:spPr>
        <p:txBody>
          <a:bodyPr/>
          <a:lstStyle/>
          <a:p>
            <a:pPr algn="ctr" eaLnBrk="1" hangingPunct="1"/>
            <a:r>
              <a:rPr lang="pt-BR" altLang="pt-BR" sz="2400" b="1" smtClean="0"/>
              <a:t>O PROBLEMA DA AÇÃO A DISTÂNCIA</a:t>
            </a:r>
          </a:p>
        </p:txBody>
      </p:sp>
      <p:sp>
        <p:nvSpPr>
          <p:cNvPr id="115716" name="CaixaDeTexto 1"/>
          <p:cNvSpPr txBox="1">
            <a:spLocks noChangeArrowheads="1"/>
          </p:cNvSpPr>
          <p:nvPr/>
        </p:nvSpPr>
        <p:spPr bwMode="auto">
          <a:xfrm>
            <a:off x="107950" y="1829142"/>
            <a:ext cx="8928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a:t>
            </a:r>
            <a:r>
              <a:rPr lang="pt-BR" altLang="pt-BR" sz="2800" dirty="0"/>
              <a:t>A gravitação newtoniana, como um tipo de ação a distância, sem um meio que transmitisse a interação entre os corpos, poderia sugerir a adoção de um mesmo tipo de explicação combatida pelo mecanicismo</a:t>
            </a:r>
            <a:r>
              <a:rPr lang="pt-BR" altLang="pt-BR" sz="2800" dirty="0" smtClean="0"/>
              <a:t>.</a:t>
            </a:r>
            <a:endParaRPr lang="pt-BR" altLang="pt-BR" sz="2800" dirty="0"/>
          </a:p>
        </p:txBody>
      </p:sp>
      <p:sp>
        <p:nvSpPr>
          <p:cNvPr id="5" name="CaixaDeTexto 1"/>
          <p:cNvSpPr txBox="1">
            <a:spLocks noChangeArrowheads="1"/>
          </p:cNvSpPr>
          <p:nvPr/>
        </p:nvSpPr>
        <p:spPr bwMode="auto">
          <a:xfrm>
            <a:off x="107504" y="3501008"/>
            <a:ext cx="8928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a:t>
            </a:r>
            <a:r>
              <a:rPr lang="pt-BR" altLang="pt-BR" sz="2800" dirty="0" smtClean="0"/>
              <a:t>Tanto </a:t>
            </a:r>
            <a:r>
              <a:rPr lang="pt-BR" altLang="pt-BR" sz="2800" dirty="0"/>
              <a:t>os filósofos aristotélicos quanto astrólogos medievais admitiam o </a:t>
            </a:r>
            <a:r>
              <a:rPr lang="pt-BR" altLang="pt-BR" sz="2800" i="1" dirty="0"/>
              <a:t>influxo</a:t>
            </a:r>
            <a:r>
              <a:rPr lang="pt-BR" altLang="pt-BR" sz="2800" dirty="0"/>
              <a:t> dos planetas como uma forma de influência oculta dos corpos celestes sobre a Terra, pois ela só era concebida por intermédio de seus efeitos</a:t>
            </a:r>
            <a:r>
              <a:rPr lang="pt-BR" altLang="pt-BR" sz="2800" dirty="0" smtClean="0"/>
              <a:t>.</a:t>
            </a:r>
            <a:endParaRPr lang="pt-BR" altLang="pt-BR" sz="2800" dirty="0"/>
          </a:p>
        </p:txBody>
      </p:sp>
      <p:sp>
        <p:nvSpPr>
          <p:cNvPr id="6" name="CaixaDeTexto 1"/>
          <p:cNvSpPr txBox="1">
            <a:spLocks noChangeArrowheads="1"/>
          </p:cNvSpPr>
          <p:nvPr/>
        </p:nvSpPr>
        <p:spPr bwMode="auto">
          <a:xfrm>
            <a:off x="107504" y="5157192"/>
            <a:ext cx="8928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800" dirty="0" smtClean="0"/>
              <a:t>Assim</a:t>
            </a:r>
            <a:r>
              <a:rPr lang="pt-BR" altLang="pt-BR" sz="2800" dirty="0"/>
              <a:t>, dizia-se, por exemplo, que o </a:t>
            </a:r>
            <a:r>
              <a:rPr lang="pt-BR" altLang="pt-BR" sz="2800" i="1" dirty="0"/>
              <a:t>influxo</a:t>
            </a:r>
            <a:r>
              <a:rPr lang="pt-BR" altLang="pt-BR" sz="2800" dirty="0"/>
              <a:t> da Lua provocava as </a:t>
            </a:r>
            <a:r>
              <a:rPr lang="pt-BR" altLang="pt-BR" sz="2800" dirty="0" smtClean="0"/>
              <a:t>marés.</a:t>
            </a:r>
            <a:endParaRPr lang="pt-BR" altLang="pt-BR"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F7D337B-3E48-4B7A-84A4-A35E6C9C7B2B}" type="slidenum">
              <a:rPr lang="pt-BR" altLang="pt-BR" sz="1400" smtClean="0">
                <a:solidFill>
                  <a:schemeClr val="bg1"/>
                </a:solidFill>
              </a:rPr>
              <a:pPr>
                <a:spcBef>
                  <a:spcPct val="0"/>
                </a:spcBef>
                <a:buSzTx/>
                <a:buFontTx/>
                <a:buNone/>
              </a:pPr>
              <a:t>38</a:t>
            </a:fld>
            <a:endParaRPr lang="pt-BR" altLang="pt-BR" sz="1400" smtClean="0">
              <a:solidFill>
                <a:schemeClr val="bg1"/>
              </a:solidFill>
            </a:endParaRPr>
          </a:p>
        </p:txBody>
      </p:sp>
      <p:sp>
        <p:nvSpPr>
          <p:cNvPr id="115715" name="Rectangle 2" descr="Large confetti"/>
          <p:cNvSpPr>
            <a:spLocks noGrp="1" noChangeArrowheads="1"/>
          </p:cNvSpPr>
          <p:nvPr>
            <p:ph type="title"/>
          </p:nvPr>
        </p:nvSpPr>
        <p:spPr>
          <a:xfrm>
            <a:off x="1403350" y="404813"/>
            <a:ext cx="6453188" cy="519112"/>
          </a:xfrm>
        </p:spPr>
        <p:txBody>
          <a:bodyPr/>
          <a:lstStyle/>
          <a:p>
            <a:pPr algn="ctr" eaLnBrk="1" hangingPunct="1"/>
            <a:r>
              <a:rPr lang="pt-BR" altLang="pt-BR" sz="2400" b="1" smtClean="0"/>
              <a:t>O PROBLEMA DA AÇÃO A DISTÂNCIA</a:t>
            </a:r>
          </a:p>
        </p:txBody>
      </p:sp>
      <p:sp>
        <p:nvSpPr>
          <p:cNvPr id="115716" name="CaixaDeTexto 1"/>
          <p:cNvSpPr txBox="1">
            <a:spLocks noChangeArrowheads="1"/>
          </p:cNvSpPr>
          <p:nvPr/>
        </p:nvSpPr>
        <p:spPr bwMode="auto">
          <a:xfrm>
            <a:off x="107950" y="1857375"/>
            <a:ext cx="8928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200" dirty="0" smtClean="0"/>
              <a:t>     </a:t>
            </a:r>
            <a:r>
              <a:rPr lang="pt-BR" altLang="pt-BR" sz="2800" dirty="0" smtClean="0"/>
              <a:t>Newton não </a:t>
            </a:r>
            <a:r>
              <a:rPr lang="pt-BR" altLang="pt-BR" sz="2800" dirty="0"/>
              <a:t>tinha uma explicação satisfatória para </a:t>
            </a:r>
            <a:r>
              <a:rPr lang="pt-BR" altLang="pt-BR" sz="2800" dirty="0" smtClean="0"/>
              <a:t>a causa da </a:t>
            </a:r>
            <a:r>
              <a:rPr lang="pt-BR" altLang="pt-BR" sz="2800" dirty="0"/>
              <a:t>gravitação e houve resistências à sua aceitação entre cientistas e filósofos tais como Huygens, Leibniz e Berkeley</a:t>
            </a:r>
            <a:r>
              <a:rPr lang="pt-BR" altLang="pt-BR" sz="2800" dirty="0" smtClean="0"/>
              <a:t>.</a:t>
            </a:r>
            <a:endParaRPr lang="pt-BR" altLang="pt-BR" sz="2800" dirty="0"/>
          </a:p>
        </p:txBody>
      </p:sp>
      <p:sp>
        <p:nvSpPr>
          <p:cNvPr id="5" name="CaixaDeTexto 1"/>
          <p:cNvSpPr txBox="1">
            <a:spLocks noChangeArrowheads="1"/>
          </p:cNvSpPr>
          <p:nvPr/>
        </p:nvSpPr>
        <p:spPr bwMode="auto">
          <a:xfrm>
            <a:off x="107504" y="3124125"/>
            <a:ext cx="669674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800" dirty="0" smtClean="0"/>
              <a:t>A </a:t>
            </a:r>
            <a:r>
              <a:rPr lang="pt-BR" altLang="pt-BR" sz="2800" dirty="0"/>
              <a:t>divisão entre newtonianos e cartesianos durou mais de meio século, de modo que uma larga aceitação da gravitação só se consolidaria por volta de </a:t>
            </a:r>
            <a:r>
              <a:rPr lang="pt-BR" altLang="pt-BR" sz="2800" dirty="0" smtClean="0"/>
              <a:t>1750, época em que o Voltaire (1694-1778) defendia abertamente as ideias de Newton na França, tendo inclusive publicado um livro em 1739 sobre a filosofia do pensador inglês.</a:t>
            </a:r>
            <a:endParaRPr lang="pt-BR" altLang="pt-BR" sz="2800" dirty="0"/>
          </a:p>
        </p:txBody>
      </p:sp>
      <p:pic>
        <p:nvPicPr>
          <p:cNvPr id="151554" name="Picture 2" descr="Resultado de imagem para elementos da filosofia de new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800" y="3292185"/>
            <a:ext cx="1896680" cy="287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051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51554"/>
                                        </p:tgtEl>
                                        <p:attrNameLst>
                                          <p:attrName>style.visibility</p:attrName>
                                        </p:attrNameLst>
                                      </p:cBhvr>
                                      <p:to>
                                        <p:strVal val="visible"/>
                                      </p:to>
                                    </p:set>
                                    <p:anim calcmode="lin" valueType="num">
                                      <p:cBhvr>
                                        <p:cTn id="11" dur="500" fill="hold"/>
                                        <p:tgtEl>
                                          <p:spTgt spid="151554"/>
                                        </p:tgtEl>
                                        <p:attrNameLst>
                                          <p:attrName>ppt_w</p:attrName>
                                        </p:attrNameLst>
                                      </p:cBhvr>
                                      <p:tavLst>
                                        <p:tav tm="0">
                                          <p:val>
                                            <p:fltVal val="0"/>
                                          </p:val>
                                        </p:tav>
                                        <p:tav tm="100000">
                                          <p:val>
                                            <p:strVal val="#ppt_w"/>
                                          </p:val>
                                        </p:tav>
                                      </p:tavLst>
                                    </p:anim>
                                    <p:anim calcmode="lin" valueType="num">
                                      <p:cBhvr>
                                        <p:cTn id="12" dur="500" fill="hold"/>
                                        <p:tgtEl>
                                          <p:spTgt spid="151554"/>
                                        </p:tgtEl>
                                        <p:attrNameLst>
                                          <p:attrName>ppt_h</p:attrName>
                                        </p:attrNameLst>
                                      </p:cBhvr>
                                      <p:tavLst>
                                        <p:tav tm="0">
                                          <p:val>
                                            <p:fltVal val="0"/>
                                          </p:val>
                                        </p:tav>
                                        <p:tav tm="100000">
                                          <p:val>
                                            <p:strVal val="#ppt_h"/>
                                          </p:val>
                                        </p:tav>
                                      </p:tavLst>
                                    </p:anim>
                                    <p:animEffect transition="in" filter="fade">
                                      <p:cBhvr>
                                        <p:cTn id="13" dur="500"/>
                                        <p:tgtEl>
                                          <p:spTgt spid="15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F7D337B-3E48-4B7A-84A4-A35E6C9C7B2B}" type="slidenum">
              <a:rPr lang="pt-BR" altLang="pt-BR" sz="1400" smtClean="0">
                <a:solidFill>
                  <a:schemeClr val="bg1"/>
                </a:solidFill>
              </a:rPr>
              <a:pPr>
                <a:spcBef>
                  <a:spcPct val="0"/>
                </a:spcBef>
                <a:buSzTx/>
                <a:buFontTx/>
                <a:buNone/>
              </a:pPr>
              <a:t>39</a:t>
            </a:fld>
            <a:endParaRPr lang="pt-BR" altLang="pt-BR" sz="1400" smtClean="0">
              <a:solidFill>
                <a:schemeClr val="bg1"/>
              </a:solidFill>
            </a:endParaRPr>
          </a:p>
        </p:txBody>
      </p:sp>
      <p:sp>
        <p:nvSpPr>
          <p:cNvPr id="115715" name="Rectangle 2" descr="Large confetti"/>
          <p:cNvSpPr>
            <a:spLocks noGrp="1" noChangeArrowheads="1"/>
          </p:cNvSpPr>
          <p:nvPr>
            <p:ph type="title"/>
          </p:nvPr>
        </p:nvSpPr>
        <p:spPr>
          <a:xfrm>
            <a:off x="1187624" y="389459"/>
            <a:ext cx="6264696" cy="807293"/>
          </a:xfrm>
        </p:spPr>
        <p:txBody>
          <a:bodyPr/>
          <a:lstStyle/>
          <a:p>
            <a:pPr algn="ctr" eaLnBrk="1" hangingPunct="1"/>
            <a:r>
              <a:rPr lang="pt-BR" altLang="pt-BR" sz="2400" b="1" dirty="0" smtClean="0"/>
              <a:t>MICRÔMEGAS</a:t>
            </a:r>
            <a:br>
              <a:rPr lang="pt-BR" altLang="pt-BR" sz="2400" b="1" dirty="0" smtClean="0"/>
            </a:br>
            <a:r>
              <a:rPr lang="pt-BR" altLang="pt-BR" sz="2400" b="1" dirty="0" smtClean="0"/>
              <a:t>Uma História Filosófica</a:t>
            </a:r>
          </a:p>
        </p:txBody>
      </p:sp>
      <p:sp>
        <p:nvSpPr>
          <p:cNvPr id="115716" name="CaixaDeTexto 1"/>
          <p:cNvSpPr txBox="1">
            <a:spLocks noChangeArrowheads="1"/>
          </p:cNvSpPr>
          <p:nvPr/>
        </p:nvSpPr>
        <p:spPr bwMode="auto">
          <a:xfrm>
            <a:off x="107951" y="1844824"/>
            <a:ext cx="8928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Inspirado em </a:t>
            </a:r>
            <a:r>
              <a:rPr lang="pt-BR" altLang="pt-BR" sz="2600" i="1" dirty="0" smtClean="0"/>
              <a:t>Viagens de </a:t>
            </a:r>
            <a:r>
              <a:rPr lang="pt-BR" altLang="pt-BR" sz="2600" i="1" dirty="0" err="1" smtClean="0"/>
              <a:t>Gulliver</a:t>
            </a:r>
            <a:r>
              <a:rPr lang="pt-BR" altLang="pt-BR" sz="2600" i="1" dirty="0" smtClean="0"/>
              <a:t> </a:t>
            </a:r>
            <a:r>
              <a:rPr lang="pt-BR" altLang="pt-BR" sz="2600" dirty="0" smtClean="0"/>
              <a:t>(1726), de Jonathan Swift (1667-1745), </a:t>
            </a:r>
            <a:r>
              <a:rPr lang="pt-BR" altLang="pt-BR" sz="2600" i="1" dirty="0" err="1" smtClean="0"/>
              <a:t>Micrômegas</a:t>
            </a:r>
            <a:r>
              <a:rPr lang="pt-BR" altLang="pt-BR" sz="2600" dirty="0" smtClean="0"/>
              <a:t>, de 1752, é considerado um dos primeiros textos de ficção científica. </a:t>
            </a:r>
            <a:endParaRPr lang="pt-BR" altLang="pt-BR" sz="2600" dirty="0"/>
          </a:p>
        </p:txBody>
      </p:sp>
      <p:sp>
        <p:nvSpPr>
          <p:cNvPr id="5" name="CaixaDeTexto 1"/>
          <p:cNvSpPr txBox="1">
            <a:spLocks noChangeArrowheads="1"/>
          </p:cNvSpPr>
          <p:nvPr/>
        </p:nvSpPr>
        <p:spPr bwMode="auto">
          <a:xfrm>
            <a:off x="2627784" y="3000434"/>
            <a:ext cx="651621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Também é um dos primeiros textos a veicular a possibilidade de sermos visitados por habitantes de outros planetas.</a:t>
            </a:r>
            <a:endParaRPr lang="pt-BR" altLang="pt-BR" sz="2600" dirty="0"/>
          </a:p>
        </p:txBody>
      </p:sp>
      <p:pic>
        <p:nvPicPr>
          <p:cNvPr id="2" name="Imagem 1"/>
          <p:cNvPicPr>
            <a:picLocks noChangeAspect="1"/>
          </p:cNvPicPr>
          <p:nvPr/>
        </p:nvPicPr>
        <p:blipFill rotWithShape="1">
          <a:blip r:embed="rId4"/>
          <a:srcRect l="9631" r="4738"/>
          <a:stretch/>
        </p:blipFill>
        <p:spPr>
          <a:xfrm>
            <a:off x="7668344" y="44624"/>
            <a:ext cx="1224136" cy="1429566"/>
          </a:xfrm>
          <a:prstGeom prst="rect">
            <a:avLst/>
          </a:prstGeom>
          <a:ln w="3175">
            <a:solidFill>
              <a:schemeClr val="tx1"/>
            </a:solidFill>
          </a:ln>
        </p:spPr>
      </p:pic>
      <p:pic>
        <p:nvPicPr>
          <p:cNvPr id="3" name="Picture 2" descr="Resultado de imagem para micrôme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953" y="3129880"/>
            <a:ext cx="2340537" cy="325144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9" name="CaixaDeTexto 1"/>
          <p:cNvSpPr txBox="1">
            <a:spLocks noChangeArrowheads="1"/>
          </p:cNvSpPr>
          <p:nvPr/>
        </p:nvSpPr>
        <p:spPr bwMode="auto">
          <a:xfrm>
            <a:off x="2627785" y="4149080"/>
            <a:ext cx="640826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O personagem que dá nome ao livro é um ser gigantesco, habitante de um planeta que gira em volta da estrela Sirius, que decide se aventurar pelo universo.</a:t>
            </a:r>
            <a:endParaRPr lang="pt-BR" altLang="pt-BR" sz="2600" dirty="0"/>
          </a:p>
        </p:txBody>
      </p:sp>
    </p:spTree>
    <p:extLst>
      <p:ext uri="{BB962C8B-B14F-4D97-AF65-F5344CB8AC3E}">
        <p14:creationId xmlns:p14="http://schemas.microsoft.com/office/powerpoint/2010/main" val="5789673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0E442C83-0EC1-4843-A709-2B60197504A1}" type="slidenum">
              <a:rPr lang="pt-BR" altLang="pt-BR" sz="1400" smtClean="0">
                <a:solidFill>
                  <a:schemeClr val="bg1"/>
                </a:solidFill>
              </a:rPr>
              <a:pPr>
                <a:spcBef>
                  <a:spcPct val="0"/>
                </a:spcBef>
                <a:buSzTx/>
                <a:buFontTx/>
                <a:buNone/>
              </a:pPr>
              <a:t>4</a:t>
            </a:fld>
            <a:endParaRPr lang="pt-BR" altLang="pt-BR" sz="1400" smtClean="0">
              <a:solidFill>
                <a:schemeClr val="bg1"/>
              </a:solidFill>
            </a:endParaRPr>
          </a:p>
        </p:txBody>
      </p:sp>
      <p:sp>
        <p:nvSpPr>
          <p:cNvPr id="55300" name="CaixaDeTexto 1"/>
          <p:cNvSpPr txBox="1">
            <a:spLocks noChangeArrowheads="1"/>
          </p:cNvSpPr>
          <p:nvPr/>
        </p:nvSpPr>
        <p:spPr bwMode="auto">
          <a:xfrm>
            <a:off x="107950" y="1778040"/>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Proposição V - Teorema V</a:t>
            </a:r>
          </a:p>
          <a:p>
            <a:pPr algn="just">
              <a:spcBef>
                <a:spcPct val="0"/>
              </a:spcBef>
              <a:buSzTx/>
              <a:buFontTx/>
              <a:buNone/>
            </a:pPr>
            <a:r>
              <a:rPr lang="pt-BR" altLang="pt-BR" sz="2400" b="1" dirty="0"/>
              <a:t>     </a:t>
            </a:r>
            <a:r>
              <a:rPr lang="pt-BR" altLang="pt-BR" sz="2400" i="1" dirty="0"/>
              <a:t>Que os planetas que circundam Júpiter gravitam em direção a Júpiter, os que circundam Saturno em direção a Saturno, os </a:t>
            </a:r>
            <a:r>
              <a:rPr lang="pt-BR" altLang="pt-BR" sz="2400" i="1" dirty="0" smtClean="0"/>
              <a:t>que circundam </a:t>
            </a:r>
            <a:r>
              <a:rPr lang="pt-BR" altLang="pt-BR" sz="2400" i="1" dirty="0"/>
              <a:t>o Sol em direção ao Sol, sendo desviados dos movimentos retilíneos e mantidos em suas órbitas pelas forças de suas gravidades</a:t>
            </a:r>
            <a:r>
              <a:rPr lang="pt-BR" altLang="pt-BR" sz="2400" i="1" dirty="0" smtClean="0"/>
              <a:t>.</a:t>
            </a:r>
            <a:endParaRPr lang="pt-BR" altLang="pt-BR" sz="2400" dirty="0"/>
          </a:p>
        </p:txBody>
      </p:sp>
      <p:sp>
        <p:nvSpPr>
          <p:cNvPr id="55301" name="CaixaDeTexto 1"/>
          <p:cNvSpPr txBox="1">
            <a:spLocks noChangeArrowheads="1"/>
          </p:cNvSpPr>
          <p:nvPr/>
        </p:nvSpPr>
        <p:spPr bwMode="auto">
          <a:xfrm>
            <a:off x="107950" y="3794264"/>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Escólio</a:t>
            </a:r>
          </a:p>
          <a:p>
            <a:pPr algn="just">
              <a:spcBef>
                <a:spcPct val="0"/>
              </a:spcBef>
              <a:buSzTx/>
              <a:buFontTx/>
              <a:buNone/>
            </a:pPr>
            <a:r>
              <a:rPr lang="pt-BR" altLang="pt-BR" sz="2400" dirty="0"/>
              <a:t>     A força que mantém os corpos celestes em suas órbitas tem sido chamada até aqui de </a:t>
            </a:r>
            <a:r>
              <a:rPr lang="pt-BR" altLang="pt-BR" sz="2400" b="1" i="1" dirty="0"/>
              <a:t>força centrípeta</a:t>
            </a:r>
            <a:r>
              <a:rPr lang="pt-BR" altLang="pt-BR" sz="2400" dirty="0"/>
              <a:t>, mas tendo ficado evidente que ela não pode ser outra que não uma </a:t>
            </a:r>
            <a:r>
              <a:rPr lang="pt-BR" altLang="pt-BR" sz="2400" b="1" i="1" dirty="0"/>
              <a:t>força gravitacional</a:t>
            </a:r>
            <a:r>
              <a:rPr lang="pt-BR" altLang="pt-BR" sz="2400" dirty="0"/>
              <a:t>, vamos chamá-la daqui por diante de </a:t>
            </a:r>
            <a:r>
              <a:rPr lang="pt-BR" altLang="pt-BR" sz="2400" b="1" i="1" dirty="0"/>
              <a:t>gravidade</a:t>
            </a:r>
            <a:r>
              <a:rPr lang="pt-BR" altLang="pt-BR" sz="2400" dirty="0" smtClean="0"/>
              <a:t>.</a:t>
            </a:r>
            <a:endParaRPr lang="pt-BR" altLang="pt-BR" sz="2400" u="sng" baseline="30000" dirty="0"/>
          </a:p>
        </p:txBody>
      </p:sp>
      <p:sp>
        <p:nvSpPr>
          <p:cNvPr id="6" name="CaixaDeTexto 1"/>
          <p:cNvSpPr txBox="1">
            <a:spLocks noChangeArrowheads="1"/>
          </p:cNvSpPr>
          <p:nvPr/>
        </p:nvSpPr>
        <p:spPr bwMode="auto">
          <a:xfrm>
            <a:off x="107504" y="5589240"/>
            <a:ext cx="892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Pois </a:t>
            </a:r>
            <a:r>
              <a:rPr lang="pt-BR" altLang="pt-BR" sz="2400" dirty="0"/>
              <a:t>a causa desta força centrípeta que mantém a Lua em sua órbita estende-se a todos os planetas, pelas Regras 1, 2 e 4</a:t>
            </a:r>
            <a:r>
              <a:rPr lang="pt-BR" altLang="pt-BR" sz="2400" dirty="0" smtClean="0"/>
              <a:t>.</a:t>
            </a:r>
            <a:endParaRPr lang="pt-BR" altLang="pt-BR" sz="2400" u="sng" baseline="30000" dirty="0"/>
          </a:p>
        </p:txBody>
      </p:sp>
      <p:sp>
        <p:nvSpPr>
          <p:cNvPr id="8" name="Rectangle 2" descr="Large confetti"/>
          <p:cNvSpPr>
            <a:spLocks noGrp="1" noChangeArrowheads="1"/>
          </p:cNvSpPr>
          <p:nvPr>
            <p:ph type="title"/>
          </p:nvPr>
        </p:nvSpPr>
        <p:spPr>
          <a:xfrm>
            <a:off x="1692275" y="403895"/>
            <a:ext cx="5975350" cy="504825"/>
          </a:xfrm>
        </p:spPr>
        <p:txBody>
          <a:bodyPr/>
          <a:lstStyle/>
          <a:p>
            <a:pPr algn="ctr" eaLnBrk="1" hangingPunct="1"/>
            <a:r>
              <a:rPr lang="pt-BR" altLang="pt-BR" sz="2400" b="1" dirty="0" smtClean="0"/>
              <a:t>ENFIM, A GRAVITAÇÃO UNIVERSAL!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F7D337B-3E48-4B7A-84A4-A35E6C9C7B2B}" type="slidenum">
              <a:rPr lang="pt-BR" altLang="pt-BR" sz="1400" smtClean="0">
                <a:solidFill>
                  <a:schemeClr val="bg1"/>
                </a:solidFill>
              </a:rPr>
              <a:pPr>
                <a:spcBef>
                  <a:spcPct val="0"/>
                </a:spcBef>
                <a:buSzTx/>
                <a:buFontTx/>
                <a:buNone/>
              </a:pPr>
              <a:t>40</a:t>
            </a:fld>
            <a:endParaRPr lang="pt-BR" altLang="pt-BR" sz="1400" smtClean="0">
              <a:solidFill>
                <a:schemeClr val="bg1"/>
              </a:solidFill>
            </a:endParaRPr>
          </a:p>
        </p:txBody>
      </p:sp>
      <p:sp>
        <p:nvSpPr>
          <p:cNvPr id="115715" name="Rectangle 2" descr="Large confetti"/>
          <p:cNvSpPr>
            <a:spLocks noGrp="1" noChangeArrowheads="1"/>
          </p:cNvSpPr>
          <p:nvPr>
            <p:ph type="title"/>
          </p:nvPr>
        </p:nvSpPr>
        <p:spPr>
          <a:xfrm>
            <a:off x="1187624" y="389459"/>
            <a:ext cx="6264696" cy="807293"/>
          </a:xfrm>
        </p:spPr>
        <p:txBody>
          <a:bodyPr/>
          <a:lstStyle/>
          <a:p>
            <a:pPr algn="ctr" eaLnBrk="1" hangingPunct="1"/>
            <a:r>
              <a:rPr lang="pt-BR" altLang="pt-BR" sz="2400" b="1" dirty="0" smtClean="0"/>
              <a:t>MICRÔMEGAS</a:t>
            </a:r>
            <a:br>
              <a:rPr lang="pt-BR" altLang="pt-BR" sz="2400" b="1" dirty="0" smtClean="0"/>
            </a:br>
            <a:r>
              <a:rPr lang="pt-BR" altLang="pt-BR" sz="2400" b="1" dirty="0" smtClean="0"/>
              <a:t>Uma História Filosófica</a:t>
            </a:r>
          </a:p>
        </p:txBody>
      </p:sp>
      <p:pic>
        <p:nvPicPr>
          <p:cNvPr id="2" name="Imagem 1"/>
          <p:cNvPicPr>
            <a:picLocks noChangeAspect="1"/>
          </p:cNvPicPr>
          <p:nvPr/>
        </p:nvPicPr>
        <p:blipFill rotWithShape="1">
          <a:blip r:embed="rId4"/>
          <a:srcRect l="9631" r="4738"/>
          <a:stretch/>
        </p:blipFill>
        <p:spPr>
          <a:xfrm>
            <a:off x="7668344" y="44624"/>
            <a:ext cx="1224136" cy="1429566"/>
          </a:xfrm>
          <a:prstGeom prst="rect">
            <a:avLst/>
          </a:prstGeom>
          <a:ln w="3175">
            <a:solidFill>
              <a:schemeClr val="tx1"/>
            </a:solidFill>
          </a:ln>
        </p:spPr>
      </p:pic>
      <p:sp>
        <p:nvSpPr>
          <p:cNvPr id="10" name="CaixaDeTexto 1"/>
          <p:cNvSpPr txBox="1">
            <a:spLocks noChangeArrowheads="1"/>
          </p:cNvSpPr>
          <p:nvPr/>
        </p:nvSpPr>
        <p:spPr bwMode="auto">
          <a:xfrm>
            <a:off x="3563889" y="1988840"/>
            <a:ext cx="5400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Em sua jornada, para em Saturno, onde fica amigo de um gigante menor que ele, e segue viagem, agora em companhia do saturniano, passando por Marte e chegando à Terra.</a:t>
            </a:r>
            <a:endParaRPr lang="pt-BR" altLang="pt-BR" sz="2600" dirty="0"/>
          </a:p>
        </p:txBody>
      </p:sp>
      <p:sp>
        <p:nvSpPr>
          <p:cNvPr id="11" name="CaixaDeTexto 1"/>
          <p:cNvSpPr txBox="1">
            <a:spLocks noChangeArrowheads="1"/>
          </p:cNvSpPr>
          <p:nvPr/>
        </p:nvSpPr>
        <p:spPr bwMode="auto">
          <a:xfrm>
            <a:off x="3563889" y="3933056"/>
            <a:ext cx="54006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Aqui, os dois viajantes têm uma longa e interessante conversa com seres minúsculos, um grupo de filósofos que viajava num navio e que eles só conseguem enxergar usando um diamante como microscópio.</a:t>
            </a:r>
            <a:endParaRPr lang="pt-BR" altLang="pt-BR" sz="2600" dirty="0"/>
          </a:p>
        </p:txBody>
      </p:sp>
      <p:pic>
        <p:nvPicPr>
          <p:cNvPr id="4" name="Imagem 3"/>
          <p:cNvPicPr>
            <a:picLocks noChangeAspect="1"/>
          </p:cNvPicPr>
          <p:nvPr/>
        </p:nvPicPr>
        <p:blipFill>
          <a:blip r:embed="rId5"/>
          <a:stretch>
            <a:fillRect/>
          </a:stretch>
        </p:blipFill>
        <p:spPr>
          <a:xfrm>
            <a:off x="251520" y="2092930"/>
            <a:ext cx="3237443" cy="4248472"/>
          </a:xfrm>
          <a:prstGeom prst="rect">
            <a:avLst/>
          </a:prstGeom>
          <a:ln w="3175">
            <a:solidFill>
              <a:schemeClr val="tx1"/>
            </a:solidFill>
          </a:ln>
        </p:spPr>
      </p:pic>
    </p:spTree>
    <p:extLst>
      <p:ext uri="{BB962C8B-B14F-4D97-AF65-F5344CB8AC3E}">
        <p14:creationId xmlns:p14="http://schemas.microsoft.com/office/powerpoint/2010/main" val="3403218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9B2FCDD-9F51-4540-B62F-B857004DB3B4}" type="slidenum">
              <a:rPr lang="pt-BR" altLang="pt-BR" sz="1400" smtClean="0">
                <a:solidFill>
                  <a:schemeClr val="bg1"/>
                </a:solidFill>
              </a:rPr>
              <a:pPr>
                <a:spcBef>
                  <a:spcPct val="0"/>
                </a:spcBef>
                <a:buSzTx/>
                <a:buFontTx/>
                <a:buNone/>
              </a:pPr>
              <a:t>41</a:t>
            </a:fld>
            <a:endParaRPr lang="pt-BR" altLang="pt-BR" sz="1400" smtClean="0">
              <a:solidFill>
                <a:schemeClr val="bg1"/>
              </a:solidFill>
            </a:endParaRPr>
          </a:p>
        </p:txBody>
      </p:sp>
      <p:sp>
        <p:nvSpPr>
          <p:cNvPr id="117763" name="Rectangle 2" descr="Large confetti"/>
          <p:cNvSpPr>
            <a:spLocks noGrp="1" noChangeArrowheads="1"/>
          </p:cNvSpPr>
          <p:nvPr>
            <p:ph type="title"/>
          </p:nvPr>
        </p:nvSpPr>
        <p:spPr>
          <a:xfrm>
            <a:off x="1403350" y="404813"/>
            <a:ext cx="6453188" cy="519112"/>
          </a:xfrm>
        </p:spPr>
        <p:txBody>
          <a:bodyPr/>
          <a:lstStyle/>
          <a:p>
            <a:pPr algn="ctr" eaLnBrk="1" hangingPunct="1"/>
            <a:r>
              <a:rPr lang="pt-BR" altLang="pt-BR" sz="2400" b="1" smtClean="0"/>
              <a:t>A CRÍTICA DE GEORGE BERKELEY</a:t>
            </a:r>
          </a:p>
        </p:txBody>
      </p:sp>
      <p:sp>
        <p:nvSpPr>
          <p:cNvPr id="117764" name="CaixaDeTexto 1"/>
          <p:cNvSpPr txBox="1">
            <a:spLocks noChangeArrowheads="1"/>
          </p:cNvSpPr>
          <p:nvPr/>
        </p:nvSpPr>
        <p:spPr bwMode="auto">
          <a:xfrm>
            <a:off x="107950" y="1857375"/>
            <a:ext cx="8928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800" dirty="0"/>
              <a:t>     Em 1721, em sua obra </a:t>
            </a:r>
            <a:r>
              <a:rPr lang="pt-BR" altLang="pt-BR" sz="2800" i="1" dirty="0"/>
              <a:t>De motu</a:t>
            </a:r>
            <a:r>
              <a:rPr lang="pt-BR" altLang="pt-BR" sz="2800" dirty="0"/>
              <a:t>, Berkeley </a:t>
            </a:r>
            <a:r>
              <a:rPr lang="pt-BR" altLang="pt-BR" sz="2800" dirty="0" smtClean="0"/>
              <a:t>escreveu:</a:t>
            </a:r>
            <a:endParaRPr lang="pt-BR" altLang="pt-BR" sz="2800" i="1" dirty="0"/>
          </a:p>
        </p:txBody>
      </p:sp>
      <p:sp>
        <p:nvSpPr>
          <p:cNvPr id="117765" name="CaixaDeTexto 2"/>
          <p:cNvSpPr txBox="1">
            <a:spLocks noChangeArrowheads="1"/>
          </p:cNvSpPr>
          <p:nvPr/>
        </p:nvSpPr>
        <p:spPr bwMode="auto">
          <a:xfrm>
            <a:off x="539552" y="2492375"/>
            <a:ext cx="842449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800" dirty="0" smtClean="0"/>
              <a:t>     [...] Nas </a:t>
            </a:r>
            <a:r>
              <a:rPr lang="pt-BR" altLang="pt-BR" sz="2800" dirty="0"/>
              <a:t>obras sobre o movimento dos mais recentes e sensatos pensadores de nossa </a:t>
            </a:r>
            <a:r>
              <a:rPr lang="pt-BR" altLang="pt-BR" sz="2800" dirty="0" smtClean="0"/>
              <a:t>época, </a:t>
            </a:r>
            <a:r>
              <a:rPr lang="pt-BR" altLang="pt-BR" sz="2800" dirty="0"/>
              <a:t>há muitos termos cujo significado é abstrato e extremamente obscuro, entre os quais “atração da gravidade”, “impulso”, “forças mortas” etc., termos que obscurecem os escritos, em outros aspectos muito versados, e engendram opiniões distanciadas da verdade e do senso comum dos homens. (BERKELEY, G. </a:t>
            </a:r>
            <a:r>
              <a:rPr lang="pt-BR" altLang="pt-BR" sz="2800" i="1" dirty="0"/>
              <a:t>Obras filosóficas - Sobre o movimento</a:t>
            </a:r>
            <a:r>
              <a:rPr lang="pt-BR" altLang="pt-BR" sz="2800" dirty="0"/>
              <a:t>, 2010, p. 321-322).</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ço Reservado para Número de Slide 1"/>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ACEA110-E530-408A-A592-002A74A4D202}" type="slidenum">
              <a:rPr lang="pt-BR" altLang="pt-BR" sz="1400" smtClean="0">
                <a:solidFill>
                  <a:schemeClr val="bg1"/>
                </a:solidFill>
              </a:rPr>
              <a:pPr>
                <a:spcBef>
                  <a:spcPct val="0"/>
                </a:spcBef>
                <a:buSzTx/>
                <a:buFontTx/>
                <a:buNone/>
              </a:pPr>
              <a:t>42</a:t>
            </a:fld>
            <a:endParaRPr lang="pt-BR" altLang="pt-BR" sz="1400" smtClean="0">
              <a:solidFill>
                <a:schemeClr val="bg1"/>
              </a:solidFill>
            </a:endParaRPr>
          </a:p>
        </p:txBody>
      </p:sp>
      <p:sp>
        <p:nvSpPr>
          <p:cNvPr id="2" name="CaixaDeTexto 1"/>
          <p:cNvSpPr txBox="1">
            <a:spLocks noChangeArrowheads="1"/>
          </p:cNvSpPr>
          <p:nvPr/>
        </p:nvSpPr>
        <p:spPr bwMode="auto">
          <a:xfrm>
            <a:off x="1187450" y="3213100"/>
            <a:ext cx="6553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6000"/>
              <a:t>ATÉ A PRÓXIMA!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8CB67BC-91EE-4A3A-9E75-F9AFBD897B71}" type="slidenum">
              <a:rPr lang="pt-BR" altLang="pt-BR" sz="1400" smtClean="0">
                <a:solidFill>
                  <a:schemeClr val="bg1"/>
                </a:solidFill>
              </a:rPr>
              <a:pPr>
                <a:spcBef>
                  <a:spcPct val="0"/>
                </a:spcBef>
                <a:buSzTx/>
                <a:buFontTx/>
                <a:buNone/>
              </a:pPr>
              <a:t>43</a:t>
            </a:fld>
            <a:endParaRPr lang="pt-BR" altLang="pt-BR" sz="1400" smtClean="0">
              <a:solidFill>
                <a:schemeClr val="bg1"/>
              </a:solidFill>
            </a:endParaRPr>
          </a:p>
        </p:txBody>
      </p:sp>
      <p:sp>
        <p:nvSpPr>
          <p:cNvPr id="12291" name="Rectangle 2" descr="Large confetti"/>
          <p:cNvSpPr>
            <a:spLocks noGrp="1" noChangeArrowheads="1"/>
          </p:cNvSpPr>
          <p:nvPr>
            <p:ph type="title"/>
          </p:nvPr>
        </p:nvSpPr>
        <p:spPr>
          <a:xfrm>
            <a:off x="1042988" y="332656"/>
            <a:ext cx="7467600" cy="781323"/>
          </a:xfrm>
        </p:spPr>
        <p:txBody>
          <a:bodyPr/>
          <a:lstStyle/>
          <a:p>
            <a:pPr algn="ctr"/>
            <a:r>
              <a:rPr lang="pt-BR" altLang="pt-BR" sz="2400" b="1" dirty="0" smtClean="0"/>
              <a:t>CÁLCULO DAS MASSAS</a:t>
            </a:r>
            <a:br>
              <a:rPr lang="pt-BR" altLang="pt-BR" sz="2400" b="1" dirty="0" smtClean="0"/>
            </a:br>
            <a:r>
              <a:rPr lang="pt-BR" altLang="pt-BR" sz="2400" b="1" dirty="0" smtClean="0"/>
              <a:t>DO SOL E DOS PLANETAS</a:t>
            </a:r>
          </a:p>
        </p:txBody>
      </p:sp>
      <p:sp>
        <p:nvSpPr>
          <p:cNvPr id="49155" name="Rectangle 3"/>
          <p:cNvSpPr>
            <a:spLocks noGrp="1" noChangeArrowheads="1"/>
          </p:cNvSpPr>
          <p:nvPr>
            <p:ph type="body" idx="1"/>
          </p:nvPr>
        </p:nvSpPr>
        <p:spPr>
          <a:xfrm>
            <a:off x="179388" y="1844676"/>
            <a:ext cx="8785225" cy="1225104"/>
          </a:xfrm>
        </p:spPr>
        <p:txBody>
          <a:bodyPr/>
          <a:lstStyle/>
          <a:p>
            <a:pPr marL="0" indent="0" algn="just">
              <a:spcBef>
                <a:spcPct val="0"/>
              </a:spcBef>
              <a:buFontTx/>
              <a:buNone/>
            </a:pPr>
            <a:r>
              <a:rPr lang="pt-BR" altLang="pt-BR" sz="2600" dirty="0" smtClean="0"/>
              <a:t>     Aristarco havia calculado o raio do Sol e da Lua e a distância que estes astros se encontravam da Terra, em função do raio da Terra.</a:t>
            </a:r>
            <a:endParaRPr lang="pt-BR" altLang="pt-BR" sz="2600" dirty="0" smtClean="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179512" y="2996952"/>
                <a:ext cx="8785225" cy="17895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600" kern="0" dirty="0" smtClean="0">
                    <a:cs typeface="Times New Roman" panose="02020603050405020304" pitchFamily="18" charset="0"/>
                  </a:rPr>
                  <a:t>     Newton, por sua vez, calculou a massa do Sol e dos planetas, em função da massa da Terra,</a:t>
                </a:r>
                <a:r>
                  <a:rPr lang="pt-BR" sz="2800" dirty="0"/>
                  <a:t> cuja densidade média </a:t>
                </a:r>
                <a:r>
                  <a:rPr lang="pt-BR" sz="2800" dirty="0" smtClean="0"/>
                  <a:t>ele estimou como sendo </a:t>
                </a:r>
                <a:r>
                  <a:rPr lang="pt-BR" sz="2800" dirty="0"/>
                  <a:t>entre 5 e 6 vezes a </a:t>
                </a:r>
                <a:r>
                  <a:rPr lang="pt-BR" sz="2800" dirty="0" smtClean="0"/>
                  <a:t>densidade da </a:t>
                </a:r>
                <a:r>
                  <a:rPr lang="pt-BR" sz="2800" dirty="0"/>
                  <a:t>água (valor atualmente aceito: </a:t>
                </a:r>
                <a:r>
                  <a:rPr lang="pt-BR" sz="2800" dirty="0" err="1" smtClean="0"/>
                  <a:t>d</a:t>
                </a:r>
                <a:r>
                  <a:rPr lang="pt-BR" sz="2800" baseline="-25000" dirty="0" err="1" smtClean="0"/>
                  <a:t>T</a:t>
                </a:r>
                <a:r>
                  <a:rPr lang="pt-BR" sz="2800" dirty="0" smtClean="0"/>
                  <a:t> </a:t>
                </a:r>
                <a14:m>
                  <m:oMath xmlns:m="http://schemas.openxmlformats.org/officeDocument/2006/math">
                    <m:r>
                      <a:rPr lang="pt-BR" sz="2800" i="1" dirty="0" smtClean="0">
                        <a:latin typeface="Cambria Math" panose="02040503050406030204" pitchFamily="18" charset="0"/>
                        <a:ea typeface="Cambria Math" panose="02040503050406030204" pitchFamily="18" charset="0"/>
                      </a:rPr>
                      <m:t>≈</m:t>
                    </m:r>
                  </m:oMath>
                </a14:m>
                <a:r>
                  <a:rPr lang="pt-BR" sz="2800" dirty="0" smtClean="0"/>
                  <a:t> 5,5 kg/L).</a:t>
                </a:r>
                <a:endParaRPr lang="pt-BR" altLang="pt-BR" sz="2400" kern="0" dirty="0">
                  <a:cs typeface="Times New Roman" panose="02020603050405020304" pitchFamily="18" charset="0"/>
                </a:endParaRP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179512" y="2996952"/>
                <a:ext cx="8785225" cy="1789584"/>
              </a:xfrm>
              <a:prstGeom prst="rect">
                <a:avLst/>
              </a:prstGeom>
              <a:blipFill rotWithShape="0">
                <a:blip r:embed="rId4"/>
                <a:stretch>
                  <a:fillRect l="-1387" t="-3413" r="-1387" b="-85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7" name="Rectangle 3"/>
          <p:cNvSpPr txBox="1">
            <a:spLocks noChangeArrowheads="1"/>
          </p:cNvSpPr>
          <p:nvPr/>
        </p:nvSpPr>
        <p:spPr bwMode="auto">
          <a:xfrm>
            <a:off x="179388" y="4653136"/>
            <a:ext cx="8785225"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600" kern="0" dirty="0" smtClean="0">
                <a:cs typeface="Times New Roman" panose="02020603050405020304" pitchFamily="18" charset="0"/>
              </a:rPr>
              <a:t>     Quando, cerca de cem anos depois, </a:t>
            </a:r>
            <a:r>
              <a:rPr lang="pt-BR" altLang="pt-BR" sz="2600" kern="0" smtClean="0">
                <a:cs typeface="Times New Roman" panose="02020603050405020304" pitchFamily="18" charset="0"/>
              </a:rPr>
              <a:t>Henry Cavendish (1731-1810) </a:t>
            </a:r>
            <a:r>
              <a:rPr lang="pt-BR" altLang="pt-BR" sz="2600" kern="0" dirty="0" smtClean="0">
                <a:cs typeface="Times New Roman" panose="02020603050405020304" pitchFamily="18" charset="0"/>
              </a:rPr>
              <a:t>conseguiu calcular a densidade da Terra, então passou-se a ter conhecimento dos valores absolutos da massa do Sol e dos planetas.</a:t>
            </a:r>
            <a:endParaRPr lang="pt-BR" altLang="pt-BR" sz="2400" kern="0" dirty="0">
              <a:cs typeface="Times New Roman" panose="02020603050405020304" pitchFamily="18" charset="0"/>
            </a:endParaRPr>
          </a:p>
        </p:txBody>
      </p:sp>
    </p:spTree>
    <p:extLst>
      <p:ext uri="{BB962C8B-B14F-4D97-AF65-F5344CB8AC3E}">
        <p14:creationId xmlns:p14="http://schemas.microsoft.com/office/powerpoint/2010/main" val="3653250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4E1BAFA6-C545-433E-932F-EC1116D72123}" type="slidenum">
              <a:rPr lang="pt-BR" altLang="pt-BR" sz="1400" smtClean="0">
                <a:solidFill>
                  <a:schemeClr val="bg1"/>
                </a:solidFill>
              </a:rPr>
              <a:pPr>
                <a:spcBef>
                  <a:spcPct val="0"/>
                </a:spcBef>
                <a:buSzTx/>
                <a:buFontTx/>
                <a:buNone/>
              </a:pPr>
              <a:t>5</a:t>
            </a:fld>
            <a:endParaRPr lang="pt-BR" altLang="pt-BR" sz="1400" smtClean="0">
              <a:solidFill>
                <a:schemeClr val="bg1"/>
              </a:solidFill>
            </a:endParaRPr>
          </a:p>
        </p:txBody>
      </p:sp>
      <p:sp>
        <p:nvSpPr>
          <p:cNvPr id="74755" name="Rectangle 2" descr="Large confetti"/>
          <p:cNvSpPr>
            <a:spLocks noGrp="1" noChangeArrowheads="1"/>
          </p:cNvSpPr>
          <p:nvPr>
            <p:ph type="title"/>
          </p:nvPr>
        </p:nvSpPr>
        <p:spPr>
          <a:xfrm>
            <a:off x="1692275" y="403895"/>
            <a:ext cx="5975350" cy="504825"/>
          </a:xfrm>
        </p:spPr>
        <p:txBody>
          <a:bodyPr/>
          <a:lstStyle/>
          <a:p>
            <a:pPr algn="ctr" eaLnBrk="1" hangingPunct="1"/>
            <a:r>
              <a:rPr lang="pt-BR" altLang="pt-BR" sz="2400" b="1" dirty="0" smtClean="0"/>
              <a:t>ENFIM, A GRAVITAÇÃO UNIVERSAL!</a:t>
            </a:r>
          </a:p>
        </p:txBody>
      </p:sp>
      <p:sp>
        <p:nvSpPr>
          <p:cNvPr id="74757" name="CaixaDeTexto 6"/>
          <p:cNvSpPr txBox="1">
            <a:spLocks noChangeArrowheads="1"/>
          </p:cNvSpPr>
          <p:nvPr/>
        </p:nvSpPr>
        <p:spPr bwMode="auto">
          <a:xfrm>
            <a:off x="108396" y="1859340"/>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smtClean="0"/>
              <a:t>Corolário </a:t>
            </a:r>
            <a:r>
              <a:rPr lang="pt-BR" altLang="pt-BR" sz="2400" b="1" dirty="0"/>
              <a:t>I</a:t>
            </a:r>
          </a:p>
          <a:p>
            <a:pPr algn="just">
              <a:spcBef>
                <a:spcPct val="0"/>
              </a:spcBef>
              <a:buSzTx/>
              <a:buFontTx/>
              <a:buNone/>
            </a:pPr>
            <a:r>
              <a:rPr lang="pt-BR" altLang="pt-BR" sz="2400" dirty="0"/>
              <a:t>     Há, portanto, um poder de gravidade tendendo para todos os </a:t>
            </a:r>
            <a:r>
              <a:rPr lang="pt-BR" altLang="pt-BR" sz="2400" dirty="0" smtClean="0"/>
              <a:t>planetas, pois</a:t>
            </a:r>
            <a:r>
              <a:rPr lang="pt-BR" altLang="pt-BR" sz="2400" dirty="0"/>
              <a:t>, sem dúvida, Vênus, Mercúrio e o restante são corpos do mesmo tipo que Júpiter e Saturno</a:t>
            </a:r>
            <a:r>
              <a:rPr lang="pt-BR" altLang="pt-BR" sz="2400" dirty="0" smtClean="0"/>
              <a:t>.</a:t>
            </a:r>
            <a:endParaRPr lang="pt-BR" altLang="pt-BR" sz="2400" u="sng" baseline="30000" dirty="0"/>
          </a:p>
        </p:txBody>
      </p:sp>
      <p:sp>
        <p:nvSpPr>
          <p:cNvPr id="8" name="CaixaDeTexto 6"/>
          <p:cNvSpPr txBox="1">
            <a:spLocks noChangeArrowheads="1"/>
          </p:cNvSpPr>
          <p:nvPr/>
        </p:nvSpPr>
        <p:spPr bwMode="auto">
          <a:xfrm>
            <a:off x="107504" y="3299500"/>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E</a:t>
            </a:r>
            <a:r>
              <a:rPr lang="pt-BR" altLang="pt-BR" sz="2400" dirty="0"/>
              <a:t>, portanto, como toda atração (pela Lei III) é mútua, Júpiter irá gravitar em direção a todos os seus satélites, Saturno em direção aos seus, a Terra em direção à Lua, e o Sol em direção aos planetas primários</a:t>
            </a:r>
            <a:r>
              <a:rPr lang="pt-BR" altLang="pt-BR" sz="2400" dirty="0" smtClean="0"/>
              <a:t>.</a:t>
            </a:r>
            <a:endParaRPr lang="pt-BR" altLang="pt-BR" sz="2400" u="sng" baseline="30000" dirty="0"/>
          </a:p>
        </p:txBody>
      </p:sp>
      <p:sp>
        <p:nvSpPr>
          <p:cNvPr id="9" name="CaixaDeTexto 7"/>
          <p:cNvSpPr txBox="1">
            <a:spLocks noChangeArrowheads="1"/>
          </p:cNvSpPr>
          <p:nvPr/>
        </p:nvSpPr>
        <p:spPr bwMode="auto">
          <a:xfrm>
            <a:off x="107504" y="4869160"/>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Corolário II</a:t>
            </a:r>
          </a:p>
          <a:p>
            <a:pPr algn="just">
              <a:spcBef>
                <a:spcPct val="0"/>
              </a:spcBef>
              <a:buSzTx/>
              <a:buFontTx/>
              <a:buNone/>
            </a:pPr>
            <a:r>
              <a:rPr lang="pt-BR" altLang="pt-BR" sz="2400" dirty="0"/>
              <a:t>     A força de gravidade que tende para qualquer planeta é inversamente proporcional ao quadrado da distância dos lugares aos centro do planeta</a:t>
            </a:r>
            <a:r>
              <a:rPr lang="pt-BR" altLang="pt-BR" sz="2400" dirty="0" smtClean="0"/>
              <a:t>.</a:t>
            </a:r>
            <a:endParaRPr lang="pt-BR" altLang="pt-BR" sz="2400" u="sng" baseline="30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4E1BAFA6-C545-433E-932F-EC1116D72123}" type="slidenum">
              <a:rPr lang="pt-BR" altLang="pt-BR" sz="1400" smtClean="0">
                <a:solidFill>
                  <a:schemeClr val="bg1"/>
                </a:solidFill>
              </a:rPr>
              <a:pPr>
                <a:spcBef>
                  <a:spcPct val="0"/>
                </a:spcBef>
                <a:buSzTx/>
                <a:buFontTx/>
                <a:buNone/>
              </a:pPr>
              <a:t>6</a:t>
            </a:fld>
            <a:endParaRPr lang="pt-BR" altLang="pt-BR" sz="1400" smtClean="0">
              <a:solidFill>
                <a:schemeClr val="bg1"/>
              </a:solidFill>
            </a:endParaRPr>
          </a:p>
        </p:txBody>
      </p:sp>
      <p:sp>
        <p:nvSpPr>
          <p:cNvPr id="74755" name="Rectangle 2" descr="Large confetti"/>
          <p:cNvSpPr>
            <a:spLocks noGrp="1" noChangeArrowheads="1"/>
          </p:cNvSpPr>
          <p:nvPr>
            <p:ph type="title"/>
          </p:nvPr>
        </p:nvSpPr>
        <p:spPr>
          <a:xfrm>
            <a:off x="1692275" y="404664"/>
            <a:ext cx="5975350" cy="504825"/>
          </a:xfrm>
        </p:spPr>
        <p:txBody>
          <a:bodyPr/>
          <a:lstStyle/>
          <a:p>
            <a:pPr algn="ctr" eaLnBrk="1" hangingPunct="1"/>
            <a:r>
              <a:rPr lang="pt-BR" altLang="pt-BR" sz="2400" b="1" dirty="0" smtClean="0"/>
              <a:t>ENFIM, A GRAVITAÇÃO UNIVERSAL!</a:t>
            </a:r>
          </a:p>
        </p:txBody>
      </p:sp>
      <p:sp>
        <p:nvSpPr>
          <p:cNvPr id="74759" name="CaixaDeTexto 8"/>
          <p:cNvSpPr txBox="1">
            <a:spLocks noChangeArrowheads="1"/>
          </p:cNvSpPr>
          <p:nvPr/>
        </p:nvSpPr>
        <p:spPr bwMode="auto">
          <a:xfrm>
            <a:off x="107950" y="1844824"/>
            <a:ext cx="892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Corolário III</a:t>
            </a:r>
          </a:p>
          <a:p>
            <a:pPr algn="just">
              <a:spcBef>
                <a:spcPct val="0"/>
              </a:spcBef>
              <a:buSzTx/>
              <a:buNone/>
            </a:pPr>
            <a:r>
              <a:rPr lang="pt-BR" altLang="pt-BR" sz="2400" dirty="0"/>
              <a:t>     Todos os planetas gravitam em direção um ao outro, pelos Corolários I e II</a:t>
            </a:r>
            <a:r>
              <a:rPr lang="pt-BR" altLang="pt-BR" sz="2400" dirty="0" smtClean="0"/>
              <a:t>.</a:t>
            </a:r>
            <a:endParaRPr lang="pt-BR" altLang="pt-BR" sz="2400" u="sng" baseline="30000" dirty="0"/>
          </a:p>
        </p:txBody>
      </p:sp>
      <p:sp>
        <p:nvSpPr>
          <p:cNvPr id="8" name="CaixaDeTexto 8"/>
          <p:cNvSpPr txBox="1">
            <a:spLocks noChangeArrowheads="1"/>
          </p:cNvSpPr>
          <p:nvPr/>
        </p:nvSpPr>
        <p:spPr bwMode="auto">
          <a:xfrm>
            <a:off x="107504" y="2948751"/>
            <a:ext cx="892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A </a:t>
            </a:r>
            <a:r>
              <a:rPr lang="pt-BR" altLang="pt-BR" sz="2400" dirty="0"/>
              <a:t>isto se deve que Júpiter e Saturno, quando próximos de sua conjunção, perturbam sensivelmente os movimentos um do outro por suas atrações mútuas</a:t>
            </a:r>
            <a:r>
              <a:rPr lang="pt-BR" altLang="pt-BR" sz="2400" dirty="0" smtClean="0"/>
              <a:t>.</a:t>
            </a:r>
            <a:endParaRPr lang="pt-BR" altLang="pt-BR" sz="2400" u="sng" baseline="30000" dirty="0"/>
          </a:p>
        </p:txBody>
      </p:sp>
      <p:sp>
        <p:nvSpPr>
          <p:cNvPr id="9" name="CaixaDeTexto 8"/>
          <p:cNvSpPr txBox="1">
            <a:spLocks noChangeArrowheads="1"/>
          </p:cNvSpPr>
          <p:nvPr/>
        </p:nvSpPr>
        <p:spPr bwMode="auto">
          <a:xfrm>
            <a:off x="107504" y="4019580"/>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Assim </a:t>
            </a:r>
            <a:r>
              <a:rPr lang="pt-BR" altLang="pt-BR" sz="2400" dirty="0"/>
              <a:t>também o Sol perturba os movimentos da Lua, e tanto o Sol quanto a Lua perturbam nosso mar, como explicaremos mais adiante. </a:t>
            </a:r>
            <a:r>
              <a:rPr lang="pt-BR" altLang="pt-BR" sz="2400" dirty="0" smtClean="0"/>
              <a:t>(NEWTON, </a:t>
            </a:r>
            <a:r>
              <a:rPr lang="pt-BR" altLang="pt-BR" sz="2400" i="1" dirty="0" smtClean="0"/>
              <a:t>Principia</a:t>
            </a:r>
            <a:r>
              <a:rPr lang="pt-BR" altLang="pt-BR" sz="2400" dirty="0" smtClean="0"/>
              <a:t>, Livro III – O Sistema do Mundo Tratado Matematicamente, Proposição V, Teorema V, p</a:t>
            </a:r>
            <a:r>
              <a:rPr lang="pt-BR" altLang="pt-BR" sz="2400" dirty="0"/>
              <a:t>. </a:t>
            </a:r>
            <a:r>
              <a:rPr lang="pt-BR" altLang="pt-BR" sz="2400" dirty="0" smtClean="0"/>
              <a:t>199-200</a:t>
            </a:r>
            <a:r>
              <a:rPr lang="pt-BR" altLang="pt-BR" sz="2400" dirty="0"/>
              <a:t>).</a:t>
            </a:r>
            <a:endParaRPr lang="pt-BR" altLang="pt-BR" sz="2400" u="sng" baseline="30000" dirty="0"/>
          </a:p>
        </p:txBody>
      </p:sp>
    </p:spTree>
    <p:extLst>
      <p:ext uri="{BB962C8B-B14F-4D97-AF65-F5344CB8AC3E}">
        <p14:creationId xmlns:p14="http://schemas.microsoft.com/office/powerpoint/2010/main" val="25225837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E9CECF6-BE1B-401B-8648-559CAA630CF3}" type="slidenum">
              <a:rPr lang="pt-BR" altLang="pt-BR" sz="1400" smtClean="0">
                <a:solidFill>
                  <a:schemeClr val="bg1"/>
                </a:solidFill>
              </a:rPr>
              <a:pPr>
                <a:spcBef>
                  <a:spcPct val="0"/>
                </a:spcBef>
                <a:buSzTx/>
                <a:buFontTx/>
                <a:buNone/>
              </a:pPr>
              <a:t>7</a:t>
            </a:fld>
            <a:endParaRPr lang="pt-BR" altLang="pt-BR" sz="1400" smtClean="0">
              <a:solidFill>
                <a:schemeClr val="bg1"/>
              </a:solidFill>
            </a:endParaRPr>
          </a:p>
        </p:txBody>
      </p:sp>
      <p:sp>
        <p:nvSpPr>
          <p:cNvPr id="76803" name="Rectangle 2" descr="Large confetti"/>
          <p:cNvSpPr>
            <a:spLocks noGrp="1" noChangeArrowheads="1"/>
          </p:cNvSpPr>
          <p:nvPr>
            <p:ph type="title"/>
          </p:nvPr>
        </p:nvSpPr>
        <p:spPr>
          <a:xfrm>
            <a:off x="1692275" y="403895"/>
            <a:ext cx="5975350" cy="504825"/>
          </a:xfrm>
        </p:spPr>
        <p:txBody>
          <a:bodyPr/>
          <a:lstStyle/>
          <a:p>
            <a:pPr algn="ctr" eaLnBrk="1" hangingPunct="1"/>
            <a:r>
              <a:rPr lang="pt-BR" altLang="pt-BR" sz="2400" b="1" dirty="0" smtClean="0"/>
              <a:t>ENFIM, A GRAVITAÇÃO UNIVERSAL!</a:t>
            </a:r>
          </a:p>
        </p:txBody>
      </p:sp>
      <p:sp>
        <p:nvSpPr>
          <p:cNvPr id="76804" name="CaixaDeTexto 6"/>
          <p:cNvSpPr txBox="1">
            <a:spLocks noChangeArrowheads="1"/>
          </p:cNvSpPr>
          <p:nvPr/>
        </p:nvSpPr>
        <p:spPr bwMode="auto">
          <a:xfrm>
            <a:off x="107950" y="1850048"/>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Proposição VI – Teorema VI</a:t>
            </a:r>
          </a:p>
          <a:p>
            <a:pPr algn="just">
              <a:spcBef>
                <a:spcPct val="0"/>
              </a:spcBef>
              <a:buSzTx/>
              <a:buFontTx/>
              <a:buNone/>
            </a:pPr>
            <a:r>
              <a:rPr lang="pt-BR" altLang="pt-BR" sz="2400" dirty="0"/>
              <a:t>     </a:t>
            </a:r>
            <a:r>
              <a:rPr lang="pt-BR" altLang="pt-BR" sz="2400" i="1" dirty="0"/>
              <a:t>Que todos os corpos gravitam em direção a todos os planetas e que os pesos dos corpos em direção a qualquer um dos planetas, a distâncias iguais do centro do planeta, são proporcionais às quantidades de matéria que eles contêm</a:t>
            </a:r>
            <a:r>
              <a:rPr lang="pt-BR" altLang="pt-BR" sz="2400" dirty="0" smtClean="0"/>
              <a:t>.</a:t>
            </a:r>
            <a:endParaRPr lang="pt-BR" altLang="pt-BR" sz="2400" dirty="0"/>
          </a:p>
        </p:txBody>
      </p:sp>
      <p:sp>
        <p:nvSpPr>
          <p:cNvPr id="76806" name="CaixaDeTexto 6"/>
          <p:cNvSpPr txBox="1">
            <a:spLocks noChangeArrowheads="1"/>
          </p:cNvSpPr>
          <p:nvPr/>
        </p:nvSpPr>
        <p:spPr bwMode="auto">
          <a:xfrm>
            <a:off x="107950" y="3854658"/>
            <a:ext cx="89281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Proposição VII – Teorema VII</a:t>
            </a:r>
          </a:p>
          <a:p>
            <a:pPr algn="just">
              <a:spcBef>
                <a:spcPct val="0"/>
              </a:spcBef>
              <a:buSzTx/>
              <a:buFontTx/>
              <a:buNone/>
            </a:pPr>
            <a:r>
              <a:rPr lang="pt-BR" altLang="pt-BR" sz="2400" dirty="0"/>
              <a:t>     </a:t>
            </a:r>
            <a:r>
              <a:rPr lang="pt-BR" altLang="pt-BR" sz="2400" i="1" dirty="0"/>
              <a:t>Que há um poder da gravidade pertencente a todos os corpos, proporcional às várias quantidades de matéria que eles contêm</a:t>
            </a:r>
            <a:r>
              <a:rPr lang="pt-BR" altLang="pt-BR" sz="2400" dirty="0" smtClean="0"/>
              <a:t>.</a:t>
            </a:r>
            <a:endParaRPr lang="pt-BR" altLang="pt-BR" sz="2400" dirty="0"/>
          </a:p>
          <a:p>
            <a:pPr algn="just">
              <a:spcBef>
                <a:spcPct val="0"/>
              </a:spcBef>
              <a:buSzTx/>
              <a:buFontTx/>
              <a:buNone/>
            </a:pPr>
            <a:endParaRPr lang="pt-BR" altLang="pt-BR" sz="2400" u="sng" baseline="30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E9CECF6-BE1B-401B-8648-559CAA630CF3}" type="slidenum">
              <a:rPr lang="pt-BR" altLang="pt-BR" sz="1400" smtClean="0">
                <a:solidFill>
                  <a:schemeClr val="bg1"/>
                </a:solidFill>
              </a:rPr>
              <a:pPr>
                <a:spcBef>
                  <a:spcPct val="0"/>
                </a:spcBef>
                <a:buSzTx/>
                <a:buFontTx/>
                <a:buNone/>
              </a:pPr>
              <a:t>8</a:t>
            </a:fld>
            <a:endParaRPr lang="pt-BR" altLang="pt-BR" sz="1400" smtClean="0">
              <a:solidFill>
                <a:schemeClr val="bg1"/>
              </a:solidFill>
            </a:endParaRPr>
          </a:p>
        </p:txBody>
      </p:sp>
      <p:sp>
        <p:nvSpPr>
          <p:cNvPr id="76803" name="Rectangle 2" descr="Large confetti"/>
          <p:cNvSpPr>
            <a:spLocks noGrp="1" noChangeArrowheads="1"/>
          </p:cNvSpPr>
          <p:nvPr>
            <p:ph type="title"/>
          </p:nvPr>
        </p:nvSpPr>
        <p:spPr>
          <a:xfrm>
            <a:off x="1692275" y="404664"/>
            <a:ext cx="5975350" cy="504825"/>
          </a:xfrm>
        </p:spPr>
        <p:txBody>
          <a:bodyPr/>
          <a:lstStyle/>
          <a:p>
            <a:pPr algn="ctr" eaLnBrk="1" hangingPunct="1"/>
            <a:r>
              <a:rPr lang="pt-BR" altLang="pt-BR" sz="2400" b="1" dirty="0" smtClean="0"/>
              <a:t>ENFIM, A GRAVITAÇÃO UNIVERSAL!</a:t>
            </a:r>
          </a:p>
        </p:txBody>
      </p:sp>
      <p:sp>
        <p:nvSpPr>
          <p:cNvPr id="76807" name="CaixaDeTexto 6"/>
          <p:cNvSpPr txBox="1">
            <a:spLocks noChangeArrowheads="1"/>
          </p:cNvSpPr>
          <p:nvPr/>
        </p:nvSpPr>
        <p:spPr bwMode="auto">
          <a:xfrm>
            <a:off x="107950" y="3640956"/>
            <a:ext cx="8928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Corolário II</a:t>
            </a:r>
          </a:p>
          <a:p>
            <a:pPr algn="just">
              <a:spcBef>
                <a:spcPct val="0"/>
              </a:spcBef>
              <a:buSzTx/>
              <a:buFontTx/>
              <a:buNone/>
            </a:pPr>
            <a:r>
              <a:rPr lang="pt-BR" altLang="pt-BR" sz="2400" dirty="0"/>
              <a:t>     A força da gravidade em direção às várias partículas iguais de qualquer corpo é inversamente como o quadrado das distâncias dos lugares das partículas, como aparece do Corolário III, Proposição 74, Livro I. </a:t>
            </a:r>
            <a:r>
              <a:rPr lang="pt-BR" altLang="pt-BR" sz="2400" dirty="0" smtClean="0"/>
              <a:t>(NEWTON, </a:t>
            </a:r>
            <a:r>
              <a:rPr lang="pt-BR" altLang="pt-BR" sz="2400" i="1" dirty="0" smtClean="0"/>
              <a:t>Principia</a:t>
            </a:r>
            <a:r>
              <a:rPr lang="pt-BR" altLang="pt-BR" sz="2400" dirty="0" smtClean="0"/>
              <a:t>, Livro III – O Sistema do Mundo Tratado Matematicamente, Proposições VI-VII, p</a:t>
            </a:r>
            <a:r>
              <a:rPr lang="pt-BR" altLang="pt-BR" sz="2400" dirty="0"/>
              <a:t>. </a:t>
            </a:r>
            <a:r>
              <a:rPr lang="pt-BR" altLang="pt-BR" sz="2400" dirty="0" smtClean="0"/>
              <a:t>200-204</a:t>
            </a:r>
            <a:r>
              <a:rPr lang="pt-BR" altLang="pt-BR" sz="2400" dirty="0"/>
              <a:t>).</a:t>
            </a:r>
            <a:endParaRPr lang="pt-BR" altLang="pt-BR" sz="2400" u="sng" baseline="30000" dirty="0"/>
          </a:p>
        </p:txBody>
      </p:sp>
      <p:sp>
        <p:nvSpPr>
          <p:cNvPr id="76808" name="CaixaDeTexto 6"/>
          <p:cNvSpPr txBox="1">
            <a:spLocks noChangeArrowheads="1"/>
          </p:cNvSpPr>
          <p:nvPr/>
        </p:nvSpPr>
        <p:spPr bwMode="auto">
          <a:xfrm>
            <a:off x="107950" y="1859340"/>
            <a:ext cx="8928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a:t>Corolário I</a:t>
            </a:r>
          </a:p>
          <a:p>
            <a:pPr algn="just">
              <a:spcBef>
                <a:spcPct val="0"/>
              </a:spcBef>
              <a:buSzTx/>
              <a:buFontTx/>
              <a:buNone/>
            </a:pPr>
            <a:r>
              <a:rPr lang="pt-BR" altLang="pt-BR" sz="2400" dirty="0"/>
              <a:t>     Portanto, a força da gravidade em direção a qualquer planeta inteiro surge de, e é composta de, forças de gravidade em direção a todas as suas partes. </a:t>
            </a:r>
            <a:r>
              <a:rPr lang="pt-BR" altLang="pt-BR" sz="2400" dirty="0" smtClean="0"/>
              <a:t>[...]</a:t>
            </a:r>
            <a:endParaRPr lang="pt-BR" altLang="pt-BR" sz="2400" u="sng" baseline="30000" dirty="0"/>
          </a:p>
        </p:txBody>
      </p:sp>
    </p:spTree>
    <p:extLst>
      <p:ext uri="{BB962C8B-B14F-4D97-AF65-F5344CB8AC3E}">
        <p14:creationId xmlns:p14="http://schemas.microsoft.com/office/powerpoint/2010/main" val="3919293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Número de Slide 1"/>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7A80C6C-9800-4F5E-A592-753E5A2E07BA}" type="slidenum">
              <a:rPr lang="pt-BR" altLang="pt-BR" sz="1400" smtClean="0">
                <a:solidFill>
                  <a:schemeClr val="bg1"/>
                </a:solidFill>
              </a:rPr>
              <a:pPr>
                <a:spcBef>
                  <a:spcPct val="0"/>
                </a:spcBef>
                <a:buSzTx/>
                <a:buFontTx/>
                <a:buNone/>
              </a:pPr>
              <a:t>9</a:t>
            </a:fld>
            <a:endParaRPr lang="pt-BR" altLang="pt-BR" sz="1400" smtClean="0">
              <a:solidFill>
                <a:schemeClr val="bg1"/>
              </a:solidFill>
            </a:endParaRPr>
          </a:p>
        </p:txBody>
      </p:sp>
      <p:sp>
        <p:nvSpPr>
          <p:cNvPr id="28676" name="CaixaDeTexto 1"/>
          <p:cNvSpPr txBox="1">
            <a:spLocks noChangeArrowheads="1"/>
          </p:cNvSpPr>
          <p:nvPr/>
        </p:nvSpPr>
        <p:spPr bwMode="auto">
          <a:xfrm>
            <a:off x="179388" y="1844824"/>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2400" b="1" dirty="0" smtClean="0"/>
              <a:t>Proposição </a:t>
            </a:r>
            <a:r>
              <a:rPr lang="pt-BR" altLang="pt-BR" sz="2400" b="1" dirty="0"/>
              <a:t>VIII – Teorema VIII</a:t>
            </a:r>
          </a:p>
          <a:p>
            <a:pPr algn="ctr">
              <a:spcBef>
                <a:spcPct val="0"/>
              </a:spcBef>
              <a:buSzTx/>
              <a:buFontTx/>
              <a:buNone/>
            </a:pPr>
            <a:r>
              <a:rPr lang="pt-BR" altLang="pt-BR" sz="2400" b="1" dirty="0"/>
              <a:t>Corolário </a:t>
            </a:r>
            <a:r>
              <a:rPr lang="pt-BR" altLang="pt-BR" sz="2400" b="1" dirty="0" smtClean="0"/>
              <a:t>IV</a:t>
            </a:r>
            <a:endParaRPr lang="pt-BR" altLang="pt-BR" sz="2400" b="1" dirty="0"/>
          </a:p>
        </p:txBody>
      </p:sp>
      <p:sp>
        <p:nvSpPr>
          <p:cNvPr id="5" name="CaixaDeTexto 1"/>
          <p:cNvSpPr txBox="1">
            <a:spLocks noChangeArrowheads="1"/>
          </p:cNvSpPr>
          <p:nvPr/>
        </p:nvSpPr>
        <p:spPr bwMode="auto">
          <a:xfrm>
            <a:off x="71759" y="3750131"/>
            <a:ext cx="8964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Da mesma forma, quão </a:t>
            </a:r>
            <a:r>
              <a:rPr lang="pt-BR" altLang="pt-BR" sz="2400" dirty="0"/>
              <a:t>mais próximos os planetas estão do Sol, maiores serão suas densidades, outras coisas sendo iguais</a:t>
            </a:r>
            <a:r>
              <a:rPr lang="pt-BR" altLang="pt-BR" sz="2400" dirty="0" smtClean="0"/>
              <a:t>.</a:t>
            </a:r>
            <a:endParaRPr lang="pt-BR" altLang="pt-BR" sz="2400" dirty="0"/>
          </a:p>
        </p:txBody>
      </p:sp>
      <p:sp>
        <p:nvSpPr>
          <p:cNvPr id="6" name="CaixaDeTexto 1"/>
          <p:cNvSpPr txBox="1">
            <a:spLocks noChangeArrowheads="1"/>
          </p:cNvSpPr>
          <p:nvPr/>
        </p:nvSpPr>
        <p:spPr bwMode="auto">
          <a:xfrm>
            <a:off x="71760" y="4437112"/>
            <a:ext cx="89647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Assim</a:t>
            </a:r>
            <a:r>
              <a:rPr lang="pt-BR" altLang="pt-BR" sz="2400" dirty="0"/>
              <a:t>, Júpiter é mais denso do que Saturno e a Terra do que Júpiter, pois os planetas foram situados a diferentes distâncias do Sol para que, de acordo com seus graus de densidade, eles pudessem gozar de uma proporção maior ou menor do calor do Sol</a:t>
            </a:r>
            <a:r>
              <a:rPr lang="pt-BR" altLang="pt-BR" sz="2400" dirty="0" smtClean="0"/>
              <a:t>.</a:t>
            </a:r>
            <a:endParaRPr lang="pt-BR" altLang="pt-BR" sz="2400" dirty="0"/>
          </a:p>
        </p:txBody>
      </p:sp>
      <p:sp>
        <p:nvSpPr>
          <p:cNvPr id="7" name="Rectangle 2" descr="Large confetti"/>
          <p:cNvSpPr txBox="1">
            <a:spLocks noChangeArrowheads="1"/>
          </p:cNvSpPr>
          <p:nvPr/>
        </p:nvSpPr>
        <p:spPr>
          <a:xfrm>
            <a:off x="1692275" y="547911"/>
            <a:ext cx="5975350" cy="50482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pt-BR" altLang="pt-BR" sz="2400" b="1" kern="0" dirty="0" smtClean="0"/>
              <a:t>ENFIM, A GRAVITAÇÃO UNIVERSAL!</a:t>
            </a:r>
          </a:p>
        </p:txBody>
      </p:sp>
      <p:sp>
        <p:nvSpPr>
          <p:cNvPr id="9" name="CaixaDeTexto 1"/>
          <p:cNvSpPr txBox="1">
            <a:spLocks noChangeArrowheads="1"/>
          </p:cNvSpPr>
          <p:nvPr/>
        </p:nvSpPr>
        <p:spPr bwMode="auto">
          <a:xfrm>
            <a:off x="71759" y="2629942"/>
            <a:ext cx="896473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400" dirty="0" smtClean="0"/>
              <a:t>Quão menores são os planetas, outras coisas sendo iguais, tão maiores serão suas densidades, pois assim os poderes da  gravidade sobre suas várias superfícies aproximam-se da igualdade.</a:t>
            </a:r>
            <a:endParaRPr lang="pt-BR" altLang="pt-BR" sz="2400" dirty="0"/>
          </a:p>
        </p:txBody>
      </p:sp>
    </p:spTree>
    <p:extLst>
      <p:ext uri="{BB962C8B-B14F-4D97-AF65-F5344CB8AC3E}">
        <p14:creationId xmlns:p14="http://schemas.microsoft.com/office/powerpoint/2010/main" val="29678421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5" grpId="0"/>
      <p:bldP spid="6" grpId="0"/>
      <p:bldP spid="9" grpId="0"/>
    </p:bldLst>
  </p:timing>
</p:sld>
</file>

<file path=ppt/theme/theme1.xml><?xml version="1.0" encoding="utf-8"?>
<a:theme xmlns:a="http://schemas.openxmlformats.org/drawingml/2006/main" name="Papel de arroz">
  <a:themeElements>
    <a:clrScheme name="Papel de arroz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Papel de arroz">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pel de arroz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Papel de arroz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Papel de arroz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apel de arroz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Papel de arroz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C:\Arquivos de programas\Microsoft Office\Templates\Estruturas de apresentação\Papel de arroz.pot</Template>
  <TotalTime>71873</TotalTime>
  <Words>5042</Words>
  <Application>Microsoft Office PowerPoint</Application>
  <PresentationFormat>Apresentação na tela (4:3)</PresentationFormat>
  <Paragraphs>279</Paragraphs>
  <Slides>43</Slides>
  <Notes>32</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43</vt:i4>
      </vt:variant>
    </vt:vector>
  </HeadingPairs>
  <TitlesOfParts>
    <vt:vector size="45" baseType="lpstr">
      <vt:lpstr>Papel de arroz</vt:lpstr>
      <vt:lpstr>CDraw5</vt:lpstr>
      <vt:lpstr>Apresentação do PowerPoint</vt:lpstr>
      <vt:lpstr>A ETERNA “QUEDA DA LUA”</vt:lpstr>
      <vt:lpstr>A SÍNTESE NEWTONIANA</vt:lpstr>
      <vt:lpstr>ENFIM, A GRAVITAÇÃO UNIVERSAL!</vt:lpstr>
      <vt:lpstr>ENFIM, A GRAVITAÇÃO UNIVERSAL!</vt:lpstr>
      <vt:lpstr>ENFIM, A GRAVITAÇÃO UNIVERSAL!</vt:lpstr>
      <vt:lpstr>ENFIM, A GRAVITAÇÃO UNIVERSAL!</vt:lpstr>
      <vt:lpstr>ENFIM, A GRAVITAÇÃO UNIVERSAL!</vt:lpstr>
      <vt:lpstr>Apresentação do PowerPoint</vt:lpstr>
      <vt:lpstr>Apresentação do PowerPoint</vt:lpstr>
      <vt:lpstr>Apresentação do PowerPoint</vt:lpstr>
      <vt:lpstr>ENFIM, A GRAVITAÇÃO UNIVERSAL!</vt:lpstr>
      <vt:lpstr>ENFIM, A GRAVITAÇÃO UNIVERSAL!</vt:lpstr>
      <vt:lpstr>ENFIM, A GRAVITAÇÃO UNIVERSAL! (Em linguagem atual)</vt:lpstr>
      <vt:lpstr>O PRINCIPIA E AS CRÍTICAS RECEBIDAS</vt:lpstr>
      <vt:lpstr>REAÇÃO DE NEWTON ÀS CRÍTICAS (cartas a Richard Bentley - 1693)</vt:lpstr>
      <vt:lpstr>REAÇÃO DE NEWTON ÀS CRÍTICAS (cartas a Richard Bentley - 1693)</vt:lpstr>
      <vt:lpstr>REAÇÃO DE NEWTON ÀS CRÍTICAS (cartas a Richard Bentley - 1693)</vt:lpstr>
      <vt:lpstr>REAÇÃO DE NEWTON ÀS CRÍTICAS (carta a Leibniz - 1693)</vt:lpstr>
      <vt:lpstr>REAÇÃO DE NEWTON ÀS CRÍTICAS (carta a Leibniz - 1693)</vt:lpstr>
      <vt:lpstr>A IMPOSSIBILIDADE DE AÇÃO A DISTÂNCIA EM ARISTÓTELES</vt:lpstr>
      <vt:lpstr>A IMPOSSIBILIDADE DE AÇÃO A DISTÂNCIA EM TOMÁS DE AQUINO</vt:lpstr>
      <vt:lpstr>A IMPOSSIBILIDADE DE AÇÃO A DISTÂNCIA EM TOMÁS DE AQUINO</vt:lpstr>
      <vt:lpstr>O SENSÓRIO DE DEUS COMO MEDIADOR DAS AÇÕES FÍSICAS (Óptica – 1706 – 1a edição em latim)</vt:lpstr>
      <vt:lpstr>O SENSÓRIO DE DEUS COMO MEDIADOR DAS AÇÕES FÍSICAS (Óptica – 1706 – 1a edição em latim)</vt:lpstr>
      <vt:lpstr>A CONFIRMAÇÃO DE NEWTON</vt:lpstr>
      <vt:lpstr>O ESCÓLIO GERAL DA 2a EDIÇÃO DO PRINCIPIA - 1713</vt:lpstr>
      <vt:lpstr>O ESCÓLIO GERAL DA 2a EDIÇÃO DO PRINCIPIA - 1713</vt:lpstr>
      <vt:lpstr>O ESCÓLIO GERAL DA 2a EDIÇÃO DO PRINCIPIA - 1713</vt:lpstr>
      <vt:lpstr>O ÉTER DE 1717</vt:lpstr>
      <vt:lpstr>HYPOTHESES NON FINGO</vt:lpstr>
      <vt:lpstr>A INSISTÊNCIA DE NEWTON</vt:lpstr>
      <vt:lpstr>O PODER DA EXPLICAÇÃO UNIFICADA</vt:lpstr>
      <vt:lpstr>A MODÉSTIA DE NEWTON</vt:lpstr>
      <vt:lpstr>SOBRE OS OMBROS DE GIGANTES</vt:lpstr>
      <vt:lpstr>A ACEITAÇÃO DA AÇÃO A DISTÂNCIA PELOS SEGUIDORES DE NEWTON</vt:lpstr>
      <vt:lpstr>O PROBLEMA DA AÇÃO A DISTÂNCIA</vt:lpstr>
      <vt:lpstr>O PROBLEMA DA AÇÃO A DISTÂNCIA</vt:lpstr>
      <vt:lpstr>MICRÔMEGAS Uma História Filosófica</vt:lpstr>
      <vt:lpstr>MICRÔMEGAS Uma História Filosófica</vt:lpstr>
      <vt:lpstr>A CRÍTICA DE GEORGE BERKELEY</vt:lpstr>
      <vt:lpstr>Apresentação do PowerPoint</vt:lpstr>
      <vt:lpstr>CÁLCULO DAS MASSAS DO SOL E DOS PLANETAS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uso pessoal</dc:creator>
  <cp:lastModifiedBy>ZZ</cp:lastModifiedBy>
  <cp:revision>698</cp:revision>
  <dcterms:created xsi:type="dcterms:W3CDTF">2004-05-20T16:07:03Z</dcterms:created>
  <dcterms:modified xsi:type="dcterms:W3CDTF">2017-11-25T13:29:30Z</dcterms:modified>
</cp:coreProperties>
</file>