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32"/>
  </p:notesMasterIdLst>
  <p:sldIdLst>
    <p:sldId id="256" r:id="rId2"/>
    <p:sldId id="495" r:id="rId3"/>
    <p:sldId id="496" r:id="rId4"/>
    <p:sldId id="438" r:id="rId5"/>
    <p:sldId id="546" r:id="rId6"/>
    <p:sldId id="497" r:id="rId7"/>
    <p:sldId id="547" r:id="rId8"/>
    <p:sldId id="498" r:id="rId9"/>
    <p:sldId id="499" r:id="rId10"/>
    <p:sldId id="500" r:id="rId11"/>
    <p:sldId id="423" r:id="rId12"/>
    <p:sldId id="431" r:id="rId13"/>
    <p:sldId id="493" r:id="rId14"/>
    <p:sldId id="494" r:id="rId15"/>
    <p:sldId id="559" r:id="rId16"/>
    <p:sldId id="433" r:id="rId17"/>
    <p:sldId id="558" r:id="rId18"/>
    <p:sldId id="511" r:id="rId19"/>
    <p:sldId id="482" r:id="rId20"/>
    <p:sldId id="483" r:id="rId21"/>
    <p:sldId id="512" r:id="rId22"/>
    <p:sldId id="448" r:id="rId23"/>
    <p:sldId id="544" r:id="rId24"/>
    <p:sldId id="449" r:id="rId25"/>
    <p:sldId id="458" r:id="rId26"/>
    <p:sldId id="450" r:id="rId27"/>
    <p:sldId id="441" r:id="rId28"/>
    <p:sldId id="442" r:id="rId29"/>
    <p:sldId id="426" r:id="rId30"/>
    <p:sldId id="561" r:id="rId31"/>
  </p:sldIdLst>
  <p:sldSz cx="9144000" cy="6858000" type="screen4x3"/>
  <p:notesSz cx="6858000" cy="9144000"/>
  <p:defaultTextStyle>
    <a:defPPr>
      <a:defRPr lang="pt-BR"/>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70B05"/>
    <a:srgbClr val="4B0801"/>
    <a:srgbClr val="3F6AD7"/>
    <a:srgbClr val="32D3E4"/>
    <a:srgbClr val="ED261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29" autoAdjust="0"/>
    <p:restoredTop sz="94533" autoAdjust="0"/>
  </p:normalViewPr>
  <p:slideViewPr>
    <p:cSldViewPr>
      <p:cViewPr varScale="1">
        <p:scale>
          <a:sx n="68" d="100"/>
          <a:sy n="68" d="100"/>
        </p:scale>
        <p:origin x="1344" y="66"/>
      </p:cViewPr>
      <p:guideLst>
        <p:guide orient="horz" pos="2160"/>
        <p:guide pos="2880"/>
      </p:guideLst>
    </p:cSldViewPr>
  </p:slideViewPr>
  <p:outlineViewPr>
    <p:cViewPr>
      <p:scale>
        <a:sx n="33" d="100"/>
        <a:sy n="33" d="100"/>
      </p:scale>
      <p:origin x="0" y="-16794"/>
    </p:cViewPr>
    <p:sldLst>
      <p:sld r:id="rId1" collapse="1"/>
    </p:sldLst>
  </p:outlineViewPr>
  <p:notesTextViewPr>
    <p:cViewPr>
      <p:scale>
        <a:sx n="100" d="100"/>
        <a:sy n="100" d="100"/>
      </p:scale>
      <p:origin x="0" y="0"/>
    </p:cViewPr>
  </p:notesTextViewPr>
  <p:sorterViewPr>
    <p:cViewPr>
      <p:scale>
        <a:sx n="66" d="100"/>
        <a:sy n="66" d="100"/>
      </p:scale>
      <p:origin x="0" y="-1944"/>
    </p:cViewPr>
  </p:sorterViewPr>
  <p:notesViewPr>
    <p:cSldViewPr>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pt-BR"/>
          </a:p>
        </p:txBody>
      </p:sp>
      <p:sp>
        <p:nvSpPr>
          <p:cNvPr id="614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pt-BR"/>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pt-BR"/>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3198308D-F7D8-4E3C-AC94-EBF770D21040}" type="slidenum">
              <a:rPr lang="pt-BR" altLang="pt-BR"/>
              <a:pPr>
                <a:defRPr/>
              </a:pPr>
              <a:t>‹nº›</a:t>
            </a:fld>
            <a:endParaRPr lang="pt-BR" altLang="pt-BR"/>
          </a:p>
        </p:txBody>
      </p:sp>
    </p:spTree>
    <p:extLst>
      <p:ext uri="{BB962C8B-B14F-4D97-AF65-F5344CB8AC3E}">
        <p14:creationId xmlns:p14="http://schemas.microsoft.com/office/powerpoint/2010/main" val="241835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ço Reservado para Imagem de Slide 1"/>
          <p:cNvSpPr>
            <a:spLocks noGrp="1" noRot="1" noChangeAspect="1" noTextEdit="1"/>
          </p:cNvSpPr>
          <p:nvPr>
            <p:ph type="sldImg"/>
          </p:nvPr>
        </p:nvSpPr>
        <p:spPr>
          <a:ln/>
        </p:spPr>
      </p:sp>
      <p:sp>
        <p:nvSpPr>
          <p:cNvPr id="1269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pt-BR" altLang="pt-BR" b="1" dirty="0" smtClean="0"/>
              <a:t> Referência: </a:t>
            </a:r>
            <a:r>
              <a:rPr lang="pt-BR" altLang="pt-BR" dirty="0" smtClean="0"/>
              <a:t>MARTINS, Roberto de Andrade. Descartes e a impossibilidade de ações a distância. Em:</a:t>
            </a:r>
            <a:r>
              <a:rPr lang="pt-BR" altLang="pt-BR" baseline="0" dirty="0" smtClean="0"/>
              <a:t> FUKS, Saul (org.). </a:t>
            </a:r>
            <a:r>
              <a:rPr lang="pt-BR" altLang="pt-BR" i="1" baseline="0" dirty="0" smtClean="0"/>
              <a:t>Descartes – Um Legado Científico e Filosófico</a:t>
            </a:r>
            <a:r>
              <a:rPr lang="pt-BR" altLang="pt-BR" baseline="0" dirty="0" smtClean="0"/>
              <a:t>. Rio de Janeiro: </a:t>
            </a:r>
            <a:r>
              <a:rPr lang="pt-BR" altLang="pt-BR" baseline="0" dirty="0" err="1" smtClean="0"/>
              <a:t>Relume</a:t>
            </a:r>
            <a:r>
              <a:rPr lang="pt-BR" altLang="pt-BR" baseline="0" dirty="0" smtClean="0"/>
              <a:t> </a:t>
            </a:r>
            <a:r>
              <a:rPr lang="pt-BR" altLang="pt-BR" baseline="0" dirty="0" err="1" smtClean="0"/>
              <a:t>Dumará</a:t>
            </a:r>
            <a:r>
              <a:rPr lang="pt-BR" altLang="pt-BR" baseline="0" dirty="0" smtClean="0"/>
              <a:t> / COPPE, 1997, p. 81.</a:t>
            </a:r>
            <a:endParaRPr lang="pt-BR" altLang="pt-BR" dirty="0" smtClean="0"/>
          </a:p>
          <a:p>
            <a:endParaRPr lang="pt-BR" altLang="pt-BR" dirty="0" smtClean="0"/>
          </a:p>
        </p:txBody>
      </p:sp>
      <p:sp>
        <p:nvSpPr>
          <p:cNvPr id="12698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0686728-9451-4EB0-AE1D-8D35FC3F7E42}" type="slidenum">
              <a:rPr lang="pt-BR" altLang="pt-BR" sz="1200" smtClean="0"/>
              <a:pPr/>
              <a:t>4</a:t>
            </a:fld>
            <a:endParaRPr lang="pt-BR" altLang="pt-BR" sz="1200" smtClean="0"/>
          </a:p>
        </p:txBody>
      </p:sp>
    </p:spTree>
    <p:extLst>
      <p:ext uri="{BB962C8B-B14F-4D97-AF65-F5344CB8AC3E}">
        <p14:creationId xmlns:p14="http://schemas.microsoft.com/office/powerpoint/2010/main" val="3838090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a:ln/>
        </p:spPr>
      </p:sp>
      <p:sp>
        <p:nvSpPr>
          <p:cNvPr id="3686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1" dirty="0" smtClean="0"/>
              <a:t>Referência: </a:t>
            </a:r>
            <a:r>
              <a:rPr lang="pt-BR" altLang="pt-BR" dirty="0" smtClean="0"/>
              <a:t>COHEN, Isaac Bernard. </a:t>
            </a:r>
            <a:r>
              <a:rPr lang="pt-BR" altLang="pt-BR" i="1" dirty="0" smtClean="0"/>
              <a:t>O nascimento de uma nova física</a:t>
            </a:r>
            <a:r>
              <a:rPr lang="pt-BR" altLang="pt-BR" dirty="0" smtClean="0"/>
              <a:t>. São Paulo: EDART-SÃO PAULO, 1967.</a:t>
            </a:r>
          </a:p>
        </p:txBody>
      </p:sp>
      <p:sp>
        <p:nvSpPr>
          <p:cNvPr id="3686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621AF0-4915-4B1C-879A-40ED24A4777B}" type="slidenum">
              <a:rPr lang="pt-BR" altLang="pt-BR" sz="1200" smtClean="0"/>
              <a:pPr/>
              <a:t>20</a:t>
            </a:fld>
            <a:endParaRPr lang="pt-BR" altLang="pt-BR" sz="1200" smtClean="0"/>
          </a:p>
        </p:txBody>
      </p:sp>
    </p:spTree>
    <p:extLst>
      <p:ext uri="{BB962C8B-B14F-4D97-AF65-F5344CB8AC3E}">
        <p14:creationId xmlns:p14="http://schemas.microsoft.com/office/powerpoint/2010/main" val="2069786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ço Reservado para Imagem de Slide 1"/>
          <p:cNvSpPr>
            <a:spLocks noGrp="1" noRot="1" noChangeAspect="1" noTextEdit="1"/>
          </p:cNvSpPr>
          <p:nvPr>
            <p:ph type="sldImg"/>
          </p:nvPr>
        </p:nvSpPr>
        <p:spPr>
          <a:ln/>
        </p:spPr>
      </p:sp>
      <p:sp>
        <p:nvSpPr>
          <p:cNvPr id="3686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1" smtClean="0"/>
              <a:t>Referência: </a:t>
            </a:r>
            <a:r>
              <a:rPr lang="pt-BR" altLang="pt-BR" smtClean="0"/>
              <a:t>COHEN, Isaac Bernard. </a:t>
            </a:r>
            <a:r>
              <a:rPr lang="pt-BR" altLang="pt-BR" i="1" smtClean="0"/>
              <a:t>O nascimento de uma nova física</a:t>
            </a:r>
            <a:r>
              <a:rPr lang="pt-BR" altLang="pt-BR" smtClean="0"/>
              <a:t>. São Paulo: EDART-SÃO PAULO, 1967.</a:t>
            </a:r>
          </a:p>
        </p:txBody>
      </p:sp>
      <p:sp>
        <p:nvSpPr>
          <p:cNvPr id="3686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D621AF0-4915-4B1C-879A-40ED24A4777B}" type="slidenum">
              <a:rPr lang="pt-BR" altLang="pt-BR" sz="1200" smtClean="0"/>
              <a:pPr/>
              <a:t>21</a:t>
            </a:fld>
            <a:endParaRPr lang="pt-BR" altLang="pt-BR" sz="1200" smtClean="0"/>
          </a:p>
        </p:txBody>
      </p:sp>
    </p:spTree>
    <p:extLst>
      <p:ext uri="{BB962C8B-B14F-4D97-AF65-F5344CB8AC3E}">
        <p14:creationId xmlns:p14="http://schemas.microsoft.com/office/powerpoint/2010/main" val="2126961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a:ln/>
        </p:spPr>
      </p:sp>
      <p:sp>
        <p:nvSpPr>
          <p:cNvPr id="3891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3891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1BF8DA-7762-48DC-982E-B92C49E1CA45}" type="slidenum">
              <a:rPr lang="pt-BR" altLang="pt-BR" sz="1200" smtClean="0"/>
              <a:pPr/>
              <a:t>22</a:t>
            </a:fld>
            <a:endParaRPr lang="pt-BR" altLang="pt-BR" sz="1200" smtClean="0"/>
          </a:p>
        </p:txBody>
      </p:sp>
    </p:spTree>
    <p:extLst>
      <p:ext uri="{BB962C8B-B14F-4D97-AF65-F5344CB8AC3E}">
        <p14:creationId xmlns:p14="http://schemas.microsoft.com/office/powerpoint/2010/main" val="3821326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ço Reservado para Imagem de Slide 1"/>
          <p:cNvSpPr>
            <a:spLocks noGrp="1" noRot="1" noChangeAspect="1" noTextEdit="1"/>
          </p:cNvSpPr>
          <p:nvPr>
            <p:ph type="sldImg"/>
          </p:nvPr>
        </p:nvSpPr>
        <p:spPr>
          <a:ln/>
        </p:spPr>
      </p:sp>
      <p:sp>
        <p:nvSpPr>
          <p:cNvPr id="3891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3891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1BF8DA-7762-48DC-982E-B92C49E1CA45}" type="slidenum">
              <a:rPr lang="pt-BR" altLang="pt-BR" sz="1200" smtClean="0"/>
              <a:pPr/>
              <a:t>23</a:t>
            </a:fld>
            <a:endParaRPr lang="pt-BR" altLang="pt-BR" sz="1200" smtClean="0"/>
          </a:p>
        </p:txBody>
      </p:sp>
    </p:spTree>
    <p:extLst>
      <p:ext uri="{BB962C8B-B14F-4D97-AF65-F5344CB8AC3E}">
        <p14:creationId xmlns:p14="http://schemas.microsoft.com/office/powerpoint/2010/main" val="19879818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ço Reservado para Imagem de Slide 1"/>
          <p:cNvSpPr>
            <a:spLocks noGrp="1" noRot="1" noChangeAspect="1" noTextEdit="1"/>
          </p:cNvSpPr>
          <p:nvPr>
            <p:ph type="sldImg"/>
          </p:nvPr>
        </p:nvSpPr>
        <p:spPr>
          <a:ln/>
        </p:spPr>
      </p:sp>
      <p:sp>
        <p:nvSpPr>
          <p:cNvPr id="4096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smtClean="0"/>
              <a:t>Obs.: As séries de Taylor são devidas a Brook Taylor (1685-1731), matemático inglês que as estudou no trabalho </a:t>
            </a:r>
            <a:r>
              <a:rPr lang="pt-BR" altLang="pt-BR" i="1" smtClean="0"/>
              <a:t>Methodus incrementorum directa et inversa</a:t>
            </a:r>
            <a:r>
              <a:rPr lang="pt-BR" altLang="pt-BR" smtClean="0"/>
              <a:t> em 1715. Condorcet atribuía estas séries a Taylor e d’Alembert. O nome </a:t>
            </a:r>
            <a:r>
              <a:rPr lang="pt-BR" altLang="pt-BR" i="1" smtClean="0"/>
              <a:t>série de Taylor</a:t>
            </a:r>
            <a:r>
              <a:rPr lang="pt-BR" altLang="pt-BR" smtClean="0"/>
              <a:t> só começou a ser usado em 1786, por l’Huillier.</a:t>
            </a:r>
          </a:p>
          <a:p>
            <a:pPr algn="just"/>
            <a:r>
              <a:rPr lang="pt-BR" altLang="pt-BR" smtClean="0"/>
              <a:t>Obs.: Se </a:t>
            </a:r>
            <a:r>
              <a:rPr lang="pt-BR" altLang="pt-BR" i="1" smtClean="0"/>
              <a:t>a</a:t>
            </a:r>
            <a:r>
              <a:rPr lang="pt-BR" altLang="pt-BR" smtClean="0"/>
              <a:t> = 0, a série também é chamada de série de Maclaurin, em homenagem ao matemático escocês Colin Maclaurin (1698-1746).</a:t>
            </a:r>
          </a:p>
        </p:txBody>
      </p:sp>
      <p:sp>
        <p:nvSpPr>
          <p:cNvPr id="4096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EED49C2E-4B3D-4917-B4E0-BC86CE6CB267}" type="slidenum">
              <a:rPr lang="pt-BR" altLang="pt-BR" sz="1200" smtClean="0"/>
              <a:pPr/>
              <a:t>24</a:t>
            </a:fld>
            <a:endParaRPr lang="pt-BR" altLang="pt-BR" sz="1200" smtClean="0"/>
          </a:p>
        </p:txBody>
      </p:sp>
    </p:spTree>
    <p:extLst>
      <p:ext uri="{BB962C8B-B14F-4D97-AF65-F5344CB8AC3E}">
        <p14:creationId xmlns:p14="http://schemas.microsoft.com/office/powerpoint/2010/main" val="29827373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ço Reservado para Imagem de Slide 1"/>
          <p:cNvSpPr>
            <a:spLocks noGrp="1" noRot="1" noChangeAspect="1" noTextEdit="1"/>
          </p:cNvSpPr>
          <p:nvPr>
            <p:ph type="sldImg"/>
          </p:nvPr>
        </p:nvSpPr>
        <p:spPr>
          <a:ln/>
        </p:spPr>
      </p:sp>
      <p:sp>
        <p:nvSpPr>
          <p:cNvPr id="4301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r>
              <a:rPr lang="pt-BR" altLang="pt-BR" b="1" smtClean="0"/>
              <a:t>Referência:</a:t>
            </a:r>
            <a:r>
              <a:rPr lang="pt-BR" altLang="pt-BR" smtClean="0"/>
              <a:t> DIAS, Penha Maria Cardoso; SOUZA, Mariana Thomé Marques de. A Gravitação Universal. </a:t>
            </a:r>
            <a:r>
              <a:rPr lang="pt-BR" altLang="pt-BR" i="1" smtClean="0"/>
              <a:t>Revista Brasileira de Ensino de Física</a:t>
            </a:r>
            <a:r>
              <a:rPr lang="pt-BR" altLang="pt-BR" smtClean="0"/>
              <a:t>, v. 26, n. 3, p. 257-271, 2004, p. 267.</a:t>
            </a:r>
          </a:p>
          <a:p>
            <a:pPr algn="just"/>
            <a:r>
              <a:rPr lang="pt-BR" altLang="pt-BR" b="1" smtClean="0"/>
              <a:t>Obs.:</a:t>
            </a:r>
            <a:r>
              <a:rPr lang="pt-BR" altLang="pt-BR" smtClean="0"/>
              <a:t> Uma etapa decisiva para a concepção da gravitação universal surgiu no final de 1679 e início de 1680, quando Robert Hooke (1635-1703) apresentou a Newton uma nova maneira de analisar o movimento ao longo de uma trajetória curva. Hooke considerou inteligentemente que o movimento de um corpo em órbita podia ser interpretado como sendo o resultado de uma componente inercial e uma componente centrípeta (à procura do centro). (COHEN, I. B. Newton’s Discovery of Gravity. </a:t>
            </a:r>
            <a:r>
              <a:rPr lang="pt-BR" altLang="pt-BR" i="1" smtClean="0"/>
              <a:t>Scientific American</a:t>
            </a:r>
            <a:r>
              <a:rPr lang="pt-BR" altLang="pt-BR" smtClean="0"/>
              <a:t>, v. 244, n. 3, p. 122-133, March, 1981, p. 123).</a:t>
            </a:r>
          </a:p>
          <a:p>
            <a:endParaRPr lang="pt-BR" altLang="pt-BR" smtClean="0"/>
          </a:p>
        </p:txBody>
      </p:sp>
      <p:sp>
        <p:nvSpPr>
          <p:cNvPr id="4301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C5DFD707-A6BF-45C5-B397-9E6EC80B62DB}" type="slidenum">
              <a:rPr lang="pt-BR" altLang="pt-BR" sz="1200" smtClean="0"/>
              <a:pPr/>
              <a:t>25</a:t>
            </a:fld>
            <a:endParaRPr lang="pt-BR" altLang="pt-BR" sz="1200" smtClean="0"/>
          </a:p>
        </p:txBody>
      </p:sp>
    </p:spTree>
    <p:extLst>
      <p:ext uri="{BB962C8B-B14F-4D97-AF65-F5344CB8AC3E}">
        <p14:creationId xmlns:p14="http://schemas.microsoft.com/office/powerpoint/2010/main" val="33586579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ço Reservado para Imagem de Slide 1"/>
          <p:cNvSpPr>
            <a:spLocks noGrp="1" noRot="1" noChangeAspect="1" noTextEdit="1"/>
          </p:cNvSpPr>
          <p:nvPr>
            <p:ph type="sldImg"/>
          </p:nvPr>
        </p:nvSpPr>
        <p:spPr>
          <a:ln/>
        </p:spPr>
      </p:sp>
      <p:sp>
        <p:nvSpPr>
          <p:cNvPr id="4505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4506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3363882-B281-4527-908E-8E552575A91F}" type="slidenum">
              <a:rPr lang="pt-BR" altLang="pt-BR" sz="1200" smtClean="0"/>
              <a:pPr/>
              <a:t>26</a:t>
            </a:fld>
            <a:endParaRPr lang="pt-BR" altLang="pt-BR" sz="1200" smtClean="0"/>
          </a:p>
        </p:txBody>
      </p:sp>
    </p:spTree>
    <p:extLst>
      <p:ext uri="{BB962C8B-B14F-4D97-AF65-F5344CB8AC3E}">
        <p14:creationId xmlns:p14="http://schemas.microsoft.com/office/powerpoint/2010/main" val="24110682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Espaço Reservado para Imagem de Slide 1"/>
          <p:cNvSpPr>
            <a:spLocks noGrp="1" noRot="1" noChangeAspect="1" noTextEdit="1"/>
          </p:cNvSpPr>
          <p:nvPr>
            <p:ph type="sldImg"/>
          </p:nvPr>
        </p:nvSpPr>
        <p:spPr>
          <a:ln/>
        </p:spPr>
      </p:sp>
      <p:sp>
        <p:nvSpPr>
          <p:cNvPr id="4710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4710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0D108A-E2BF-40AF-B6AC-D86AC78C6B25}" type="slidenum">
              <a:rPr lang="pt-BR" altLang="pt-BR" sz="1200" smtClean="0"/>
              <a:pPr/>
              <a:t>27</a:t>
            </a:fld>
            <a:endParaRPr lang="pt-BR" altLang="pt-BR" sz="1200" smtClean="0"/>
          </a:p>
        </p:txBody>
      </p:sp>
    </p:spTree>
    <p:extLst>
      <p:ext uri="{BB962C8B-B14F-4D97-AF65-F5344CB8AC3E}">
        <p14:creationId xmlns:p14="http://schemas.microsoft.com/office/powerpoint/2010/main" val="20396692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Espaço Reservado para Imagem de Slide 1"/>
          <p:cNvSpPr>
            <a:spLocks noGrp="1" noRot="1" noChangeAspect="1" noTextEdit="1"/>
          </p:cNvSpPr>
          <p:nvPr>
            <p:ph type="sldImg"/>
          </p:nvPr>
        </p:nvSpPr>
        <p:spPr>
          <a:ln/>
        </p:spPr>
      </p:sp>
      <p:sp>
        <p:nvSpPr>
          <p:cNvPr id="4915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4915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ABFDF583-BBE3-4584-84AC-AB90B8BFD9A8}" type="slidenum">
              <a:rPr lang="pt-BR" altLang="pt-BR" sz="1200" smtClean="0"/>
              <a:pPr/>
              <a:t>28</a:t>
            </a:fld>
            <a:endParaRPr lang="pt-BR" altLang="pt-BR" sz="1200" smtClean="0"/>
          </a:p>
        </p:txBody>
      </p:sp>
    </p:spTree>
    <p:extLst>
      <p:ext uri="{BB962C8B-B14F-4D97-AF65-F5344CB8AC3E}">
        <p14:creationId xmlns:p14="http://schemas.microsoft.com/office/powerpoint/2010/main" val="660613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ço Reservado para Imagem de Slide 1"/>
          <p:cNvSpPr>
            <a:spLocks noGrp="1" noRot="1" noChangeAspect="1" noTextEdit="1"/>
          </p:cNvSpPr>
          <p:nvPr>
            <p:ph type="sldImg"/>
          </p:nvPr>
        </p:nvSpPr>
        <p:spPr>
          <a:ln/>
        </p:spPr>
      </p:sp>
      <p:sp>
        <p:nvSpPr>
          <p:cNvPr id="1269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pt-BR" altLang="pt-BR" dirty="0" smtClean="0"/>
              <a:t> </a:t>
            </a:r>
            <a:r>
              <a:rPr lang="pt-BR" altLang="pt-BR" b="1" dirty="0" smtClean="0"/>
              <a:t>Referência: </a:t>
            </a:r>
            <a:r>
              <a:rPr lang="pt-BR" altLang="pt-BR" dirty="0" smtClean="0"/>
              <a:t>MARTINS, Roberto de Andrade. Descartes e a impossibilidade de ações a distância. Em:</a:t>
            </a:r>
            <a:r>
              <a:rPr lang="pt-BR" altLang="pt-BR" baseline="0" dirty="0" smtClean="0"/>
              <a:t> FUKS, Saul (org.). </a:t>
            </a:r>
            <a:r>
              <a:rPr lang="pt-BR" altLang="pt-BR" i="1" baseline="0" dirty="0" smtClean="0"/>
              <a:t>Descartes – Um Legado Científico e Filosófico</a:t>
            </a:r>
            <a:r>
              <a:rPr lang="pt-BR" altLang="pt-BR" baseline="0" dirty="0" smtClean="0"/>
              <a:t>. Rio de Janeiro: </a:t>
            </a:r>
            <a:r>
              <a:rPr lang="pt-BR" altLang="pt-BR" baseline="0" dirty="0" err="1" smtClean="0"/>
              <a:t>Relume</a:t>
            </a:r>
            <a:r>
              <a:rPr lang="pt-BR" altLang="pt-BR" baseline="0" dirty="0" smtClean="0"/>
              <a:t> </a:t>
            </a:r>
            <a:r>
              <a:rPr lang="pt-BR" altLang="pt-BR" baseline="0" dirty="0" err="1" smtClean="0"/>
              <a:t>Dumará</a:t>
            </a:r>
            <a:r>
              <a:rPr lang="pt-BR" altLang="pt-BR" baseline="0" dirty="0" smtClean="0"/>
              <a:t> / COPPE, 1997, p. 80-81.</a:t>
            </a:r>
            <a:endParaRPr lang="pt-BR" altLang="pt-BR" dirty="0" smtClean="0"/>
          </a:p>
          <a:p>
            <a:endParaRPr lang="pt-BR" altLang="pt-BR" dirty="0" smtClean="0"/>
          </a:p>
        </p:txBody>
      </p:sp>
      <p:sp>
        <p:nvSpPr>
          <p:cNvPr id="12698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90686728-9451-4EB0-AE1D-8D35FC3F7E42}" type="slidenum">
              <a:rPr lang="pt-BR" altLang="pt-BR" sz="1200" smtClean="0"/>
              <a:pPr/>
              <a:t>5</a:t>
            </a:fld>
            <a:endParaRPr lang="pt-BR" altLang="pt-BR" sz="1200" smtClean="0"/>
          </a:p>
        </p:txBody>
      </p:sp>
    </p:spTree>
    <p:extLst>
      <p:ext uri="{BB962C8B-B14F-4D97-AF65-F5344CB8AC3E}">
        <p14:creationId xmlns:p14="http://schemas.microsoft.com/office/powerpoint/2010/main" val="2156875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just" defTabSz="914400" rtl="0" eaLnBrk="0" fontAlgn="base" latinLnBrk="0" hangingPunct="0">
              <a:lnSpc>
                <a:spcPct val="100000"/>
              </a:lnSpc>
              <a:spcBef>
                <a:spcPct val="0"/>
              </a:spcBef>
              <a:spcAft>
                <a:spcPct val="0"/>
              </a:spcAft>
              <a:buClrTx/>
              <a:buSzTx/>
              <a:buFontTx/>
              <a:buChar char="•"/>
              <a:tabLst/>
              <a:defRPr/>
            </a:pPr>
            <a:r>
              <a:rPr lang="pt-BR" altLang="pt-BR" b="1" dirty="0" smtClean="0"/>
              <a:t> Referência: </a:t>
            </a:r>
            <a:r>
              <a:rPr lang="pt-BR" altLang="pt-BR" dirty="0" smtClean="0"/>
              <a:t>MARTINS, Roberto de Andrade. Descartes e a impossibilidade de ações a distância. Em:</a:t>
            </a:r>
            <a:r>
              <a:rPr lang="pt-BR" altLang="pt-BR" baseline="0" dirty="0" smtClean="0"/>
              <a:t> FUKS, Saul (org.). </a:t>
            </a:r>
            <a:r>
              <a:rPr lang="pt-BR" altLang="pt-BR" i="1" baseline="0" dirty="0" smtClean="0"/>
              <a:t>Descartes – Um Legado Científico e Filosófico</a:t>
            </a:r>
            <a:r>
              <a:rPr lang="pt-BR" altLang="pt-BR" baseline="0" dirty="0" smtClean="0"/>
              <a:t>. Rio de Janeiro: </a:t>
            </a:r>
            <a:r>
              <a:rPr lang="pt-BR" altLang="pt-BR" baseline="0" dirty="0" err="1" smtClean="0"/>
              <a:t>Relume</a:t>
            </a:r>
            <a:r>
              <a:rPr lang="pt-BR" altLang="pt-BR" baseline="0" dirty="0" smtClean="0"/>
              <a:t> </a:t>
            </a:r>
            <a:r>
              <a:rPr lang="pt-BR" altLang="pt-BR" baseline="0" dirty="0" err="1" smtClean="0"/>
              <a:t>Dumará</a:t>
            </a:r>
            <a:r>
              <a:rPr lang="pt-BR" altLang="pt-BR" baseline="0" dirty="0" smtClean="0"/>
              <a:t> / COPPE, 1997, p. 83.</a:t>
            </a:r>
            <a:endParaRPr lang="pt-BR" altLang="pt-BR" dirty="0" smtClean="0"/>
          </a:p>
          <a:p>
            <a:pPr algn="just">
              <a:spcBef>
                <a:spcPct val="0"/>
              </a:spcBef>
              <a:buFontTx/>
              <a:buChar char="•"/>
            </a:pPr>
            <a:endParaRPr lang="pt-BR" altLang="pt-BR" dirty="0" smtClean="0"/>
          </a:p>
        </p:txBody>
      </p:sp>
      <p:sp>
        <p:nvSpPr>
          <p:cNvPr id="922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BE4A6D-C2D8-4D31-828C-4357577F8FA0}" type="slidenum">
              <a:rPr lang="pt-BR" altLang="pt-BR" sz="1200" smtClean="0"/>
              <a:pPr/>
              <a:t>7</a:t>
            </a:fld>
            <a:endParaRPr lang="pt-BR" altLang="pt-BR" sz="1200" smtClean="0"/>
          </a:p>
        </p:txBody>
      </p:sp>
    </p:spTree>
    <p:extLst>
      <p:ext uri="{BB962C8B-B14F-4D97-AF65-F5344CB8AC3E}">
        <p14:creationId xmlns:p14="http://schemas.microsoft.com/office/powerpoint/2010/main" val="3342986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ço Reservado para Imagem de Slide 1"/>
          <p:cNvSpPr>
            <a:spLocks noGrp="1" noRot="1" noChangeAspect="1" noTextEdit="1"/>
          </p:cNvSpPr>
          <p:nvPr>
            <p:ph type="sldImg"/>
          </p:nvPr>
        </p:nvSpPr>
        <p:spPr>
          <a:ln/>
        </p:spPr>
      </p:sp>
      <p:sp>
        <p:nvSpPr>
          <p:cNvPr id="9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spcBef>
                <a:spcPct val="0"/>
              </a:spcBef>
              <a:buFontTx/>
              <a:buChar char="•"/>
            </a:pPr>
            <a:r>
              <a:rPr lang="pt-BR" altLang="pt-BR" b="1" smtClean="0"/>
              <a:t> </a:t>
            </a:r>
            <a:r>
              <a:rPr lang="pt-BR" altLang="pt-BR" smtClean="0"/>
              <a:t>Henry Oldenburg (1618-1677) foi um diplomata, teólogo e filósofo natural alemão que se destacou na Inglaterra como primeiro secretário da </a:t>
            </a:r>
            <a:r>
              <a:rPr lang="pt-BR" altLang="pt-BR" i="1" smtClean="0"/>
              <a:t>The Royal Society </a:t>
            </a:r>
            <a:r>
              <a:rPr lang="en-US" altLang="pt-BR" i="1" smtClean="0"/>
              <a:t>of London for the Improvement of Natural Knowledge</a:t>
            </a:r>
            <a:r>
              <a:rPr lang="pt-BR" altLang="pt-BR" smtClean="0"/>
              <a:t>, que havia sido fundada em 28 de novembro de 1660. A </a:t>
            </a:r>
            <a:r>
              <a:rPr lang="pt-BR" altLang="pt-BR" i="1" smtClean="0"/>
              <a:t>Académie des Sciences</a:t>
            </a:r>
            <a:r>
              <a:rPr lang="pt-BR" altLang="pt-BR" smtClean="0"/>
              <a:t>, fundada por Luís XIV em 1666, é a instituição científica francesa equivalente à </a:t>
            </a:r>
            <a:r>
              <a:rPr lang="pt-BR" altLang="pt-BR" i="1" smtClean="0"/>
              <a:t>Royal Society</a:t>
            </a:r>
            <a:r>
              <a:rPr lang="pt-BR" altLang="pt-BR" smtClean="0"/>
              <a:t>.</a:t>
            </a:r>
          </a:p>
        </p:txBody>
      </p:sp>
      <p:sp>
        <p:nvSpPr>
          <p:cNvPr id="922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2BE4A6D-C2D8-4D31-828C-4357577F8FA0}" type="slidenum">
              <a:rPr lang="pt-BR" altLang="pt-BR" sz="1200" smtClean="0"/>
              <a:pPr/>
              <a:t>8</a:t>
            </a:fld>
            <a:endParaRPr lang="pt-BR" altLang="pt-BR" sz="1200" smtClean="0"/>
          </a:p>
        </p:txBody>
      </p:sp>
    </p:spTree>
    <p:extLst>
      <p:ext uri="{BB962C8B-B14F-4D97-AF65-F5344CB8AC3E}">
        <p14:creationId xmlns:p14="http://schemas.microsoft.com/office/powerpoint/2010/main" val="3185684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ço Reservado para Imagem de Slide 1"/>
          <p:cNvSpPr>
            <a:spLocks noGrp="1" noRot="1" noChangeAspect="1" noTextEdit="1"/>
          </p:cNvSpPr>
          <p:nvPr>
            <p:ph type="sldImg"/>
          </p:nvPr>
        </p:nvSpPr>
        <p:spPr>
          <a:ln/>
        </p:spPr>
      </p:sp>
      <p:sp>
        <p:nvSpPr>
          <p:cNvPr id="2560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smtClean="0"/>
          </a:p>
        </p:txBody>
      </p:sp>
      <p:sp>
        <p:nvSpPr>
          <p:cNvPr id="2560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5BABE913-9AC4-433B-8E13-57DE0C0987AA}" type="slidenum">
              <a:rPr lang="pt-BR" altLang="pt-BR" sz="1200" smtClean="0"/>
              <a:pPr/>
              <a:t>11</a:t>
            </a:fld>
            <a:endParaRPr lang="pt-BR" altLang="pt-BR" sz="1200" smtClean="0"/>
          </a:p>
        </p:txBody>
      </p:sp>
    </p:spTree>
    <p:extLst>
      <p:ext uri="{BB962C8B-B14F-4D97-AF65-F5344CB8AC3E}">
        <p14:creationId xmlns:p14="http://schemas.microsoft.com/office/powerpoint/2010/main" val="22686499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ço Reservado para Imagem de Slide 1"/>
          <p:cNvSpPr>
            <a:spLocks noGrp="1" noRot="1" noChangeAspect="1" noTextEdit="1"/>
          </p:cNvSpPr>
          <p:nvPr>
            <p:ph type="sldImg"/>
          </p:nvPr>
        </p:nvSpPr>
        <p:spPr>
          <a:ln/>
        </p:spPr>
      </p:sp>
      <p:sp>
        <p:nvSpPr>
          <p:cNvPr id="2765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smtClean="0"/>
              <a:t>Obs.: Volubilidade diz respeito à qualidade ou característica daquilo que gira ou se move com facilidade; mobilidade.</a:t>
            </a:r>
          </a:p>
        </p:txBody>
      </p:sp>
      <p:sp>
        <p:nvSpPr>
          <p:cNvPr id="2765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8B380F7-3291-4A9C-8AF9-23C4651B0207}" type="slidenum">
              <a:rPr lang="pt-BR" altLang="pt-BR" sz="1200" smtClean="0"/>
              <a:pPr/>
              <a:t>12</a:t>
            </a:fld>
            <a:endParaRPr lang="pt-BR" altLang="pt-BR" sz="1200" smtClean="0"/>
          </a:p>
        </p:txBody>
      </p:sp>
    </p:spTree>
    <p:extLst>
      <p:ext uri="{BB962C8B-B14F-4D97-AF65-F5344CB8AC3E}">
        <p14:creationId xmlns:p14="http://schemas.microsoft.com/office/powerpoint/2010/main" val="1262049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ço Reservado para Imagem de Slide 1"/>
          <p:cNvSpPr>
            <a:spLocks noGrp="1" noRot="1" noChangeAspect="1" noTextEdit="1"/>
          </p:cNvSpPr>
          <p:nvPr>
            <p:ph type="sldImg"/>
          </p:nvPr>
        </p:nvSpPr>
        <p:spPr>
          <a:ln/>
        </p:spPr>
      </p:sp>
      <p:sp>
        <p:nvSpPr>
          <p:cNvPr id="2969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dirty="0" smtClean="0"/>
          </a:p>
        </p:txBody>
      </p:sp>
      <p:sp>
        <p:nvSpPr>
          <p:cNvPr id="2970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26319B32-BA69-44FC-8009-5E9603BD011F}" type="slidenum">
              <a:rPr lang="pt-BR" altLang="pt-BR" sz="1200" smtClean="0"/>
              <a:pPr/>
              <a:t>13</a:t>
            </a:fld>
            <a:endParaRPr lang="pt-BR" altLang="pt-BR" sz="1200" smtClean="0"/>
          </a:p>
        </p:txBody>
      </p:sp>
    </p:spTree>
    <p:extLst>
      <p:ext uri="{BB962C8B-B14F-4D97-AF65-F5344CB8AC3E}">
        <p14:creationId xmlns:p14="http://schemas.microsoft.com/office/powerpoint/2010/main" val="42496798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ço Reservado para Imagem de Slide 1"/>
          <p:cNvSpPr>
            <a:spLocks noGrp="1" noRot="1" noChangeAspect="1" noTextEdit="1"/>
          </p:cNvSpPr>
          <p:nvPr>
            <p:ph type="sldImg"/>
          </p:nvPr>
        </p:nvSpPr>
        <p:spPr>
          <a:ln/>
        </p:spPr>
      </p:sp>
      <p:sp>
        <p:nvSpPr>
          <p:cNvPr id="3174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pt-BR" altLang="pt-BR" dirty="0" smtClean="0"/>
          </a:p>
        </p:txBody>
      </p:sp>
      <p:sp>
        <p:nvSpPr>
          <p:cNvPr id="3174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03B7129-C6CE-4556-9535-219995EEE5F5}" type="slidenum">
              <a:rPr lang="pt-BR" altLang="pt-BR" sz="1200" smtClean="0"/>
              <a:pPr/>
              <a:t>14</a:t>
            </a:fld>
            <a:endParaRPr lang="pt-BR" altLang="pt-BR" sz="1200" smtClean="0"/>
          </a:p>
        </p:txBody>
      </p:sp>
    </p:spTree>
    <p:extLst>
      <p:ext uri="{BB962C8B-B14F-4D97-AF65-F5344CB8AC3E}">
        <p14:creationId xmlns:p14="http://schemas.microsoft.com/office/powerpoint/2010/main" val="2179383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ço Reservado para Imagem de Slide 1"/>
          <p:cNvSpPr>
            <a:spLocks noGrp="1" noRot="1" noChangeAspect="1" noTextEdit="1"/>
          </p:cNvSpPr>
          <p:nvPr>
            <p:ph type="sldImg"/>
          </p:nvPr>
        </p:nvSpPr>
        <p:spPr>
          <a:ln/>
        </p:spPr>
      </p:sp>
      <p:sp>
        <p:nvSpPr>
          <p:cNvPr id="348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ltLang="pt-BR" b="1" smtClean="0"/>
              <a:t>Referência: </a:t>
            </a:r>
            <a:r>
              <a:rPr lang="pt-BR" altLang="pt-BR" smtClean="0"/>
              <a:t>COHEN, I. B. Newton’s Discovery of Gravity. </a:t>
            </a:r>
            <a:r>
              <a:rPr lang="pt-BR" altLang="pt-BR" i="1" smtClean="0"/>
              <a:t>Scientific American</a:t>
            </a:r>
            <a:r>
              <a:rPr lang="pt-BR" altLang="pt-BR" smtClean="0"/>
              <a:t>, v. 244, n. 3, p. 122-133, March, 1981, p. 128</a:t>
            </a:r>
          </a:p>
        </p:txBody>
      </p:sp>
      <p:sp>
        <p:nvSpPr>
          <p:cNvPr id="3482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1907B61E-5D60-4C7C-92BE-77B25D8B32CA}" type="slidenum">
              <a:rPr lang="pt-BR" altLang="pt-BR" sz="1200" smtClean="0"/>
              <a:pPr/>
              <a:t>19</a:t>
            </a:fld>
            <a:endParaRPr lang="pt-BR" altLang="pt-BR" sz="1200" smtClean="0"/>
          </a:p>
        </p:txBody>
      </p:sp>
    </p:spTree>
    <p:extLst>
      <p:ext uri="{BB962C8B-B14F-4D97-AF65-F5344CB8AC3E}">
        <p14:creationId xmlns:p14="http://schemas.microsoft.com/office/powerpoint/2010/main" val="1693731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4" name="Rectangle 2" descr="Large confetti"/>
          <p:cNvSpPr>
            <a:spLocks noChangeArrowheads="1"/>
          </p:cNvSpPr>
          <p:nvPr/>
        </p:nvSpPr>
        <p:spPr bwMode="ltGray">
          <a:xfrm>
            <a:off x="484188" y="1549400"/>
            <a:ext cx="8158162" cy="1689100"/>
          </a:xfrm>
          <a:prstGeom prst="rect">
            <a:avLst/>
          </a:prstGeom>
          <a:pattFill prst="lgConfetti">
            <a:fgClr>
              <a:schemeClr val="accent2">
                <a:alpha val="50195"/>
              </a:schemeClr>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5" name="AutoShape 3"/>
          <p:cNvSpPr>
            <a:spLocks noChangeArrowheads="1"/>
          </p:cNvSpPr>
          <p:nvPr/>
        </p:nvSpPr>
        <p:spPr bwMode="ltGray">
          <a:xfrm>
            <a:off x="228600" y="3206750"/>
            <a:ext cx="8686800" cy="77788"/>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6" name="AutoShape 4"/>
          <p:cNvSpPr>
            <a:spLocks noChangeArrowheads="1"/>
          </p:cNvSpPr>
          <p:nvPr/>
        </p:nvSpPr>
        <p:spPr bwMode="ltGray">
          <a:xfrm>
            <a:off x="228600" y="1482725"/>
            <a:ext cx="8686800" cy="77788"/>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7" name="AutoShape 5"/>
          <p:cNvSpPr>
            <a:spLocks noChangeArrowheads="1"/>
          </p:cNvSpPr>
          <p:nvPr/>
        </p:nvSpPr>
        <p:spPr bwMode="ltGray">
          <a:xfrm>
            <a:off x="8623300" y="1246188"/>
            <a:ext cx="77788" cy="2235200"/>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8" name="AutoShape 6"/>
          <p:cNvSpPr>
            <a:spLocks noChangeArrowheads="1"/>
          </p:cNvSpPr>
          <p:nvPr/>
        </p:nvSpPr>
        <p:spPr bwMode="ltGray">
          <a:xfrm>
            <a:off x="434975" y="1252538"/>
            <a:ext cx="77788" cy="2235200"/>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9" name="AutoShape 7"/>
          <p:cNvSpPr>
            <a:spLocks noChangeArrowheads="1"/>
          </p:cNvSpPr>
          <p:nvPr/>
        </p:nvSpPr>
        <p:spPr bwMode="ltGray">
          <a:xfrm>
            <a:off x="2830513" y="5783263"/>
            <a:ext cx="3481387" cy="77787"/>
          </a:xfrm>
          <a:prstGeom prst="roundRect">
            <a:avLst>
              <a:gd name="adj" fmla="val 50000"/>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10" name="Rectangle 8" descr="Large confetti"/>
          <p:cNvSpPr>
            <a:spLocks noChangeArrowheads="1"/>
          </p:cNvSpPr>
          <p:nvPr/>
        </p:nvSpPr>
        <p:spPr bwMode="ltGray">
          <a:xfrm>
            <a:off x="4095750" y="5734050"/>
            <a:ext cx="949325" cy="176213"/>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4105" name="Rectangle 9" descr="Large confetti"/>
          <p:cNvSpPr>
            <a:spLocks noGrp="1" noChangeArrowheads="1"/>
          </p:cNvSpPr>
          <p:nvPr>
            <p:ph type="ctrTitle"/>
          </p:nvPr>
        </p:nvSpPr>
        <p:spPr>
          <a:xfrm>
            <a:off x="685800" y="1752600"/>
            <a:ext cx="7772400" cy="1143000"/>
          </a:xfrm>
          <a:pattFill prst="lgConfetti">
            <a:fgClr>
              <a:schemeClr val="accent2"/>
            </a:fgClr>
            <a:bgClr>
              <a:schemeClr val="folHlink"/>
            </a:bgClr>
          </a:pattFill>
        </p:spPr>
        <p:txBody>
          <a:bodyPr anchor="ctr"/>
          <a:lstStyle>
            <a:lvl1pPr algn="ctr">
              <a:defRPr>
                <a:solidFill>
                  <a:schemeClr val="bg1"/>
                </a:solidFill>
              </a:defRPr>
            </a:lvl1pPr>
          </a:lstStyle>
          <a:p>
            <a:r>
              <a:rPr lang="pt-BR"/>
              <a:t>Clique para editar o estilo do título mestre</a:t>
            </a:r>
          </a:p>
        </p:txBody>
      </p:sp>
      <p:sp>
        <p:nvSpPr>
          <p:cNvPr id="4106" name="Rectangle 10"/>
          <p:cNvSpPr>
            <a:spLocks noGrp="1" noChangeArrowheads="1"/>
          </p:cNvSpPr>
          <p:nvPr>
            <p:ph type="subTitle" idx="1"/>
          </p:nvPr>
        </p:nvSpPr>
        <p:spPr>
          <a:xfrm>
            <a:off x="1371600" y="3746500"/>
            <a:ext cx="6400800" cy="1752600"/>
          </a:xfrm>
        </p:spPr>
        <p:txBody>
          <a:bodyPr/>
          <a:lstStyle>
            <a:lvl1pPr marL="0" indent="0" algn="ctr">
              <a:buFontTx/>
              <a:buNone/>
              <a:defRPr/>
            </a:lvl1pPr>
          </a:lstStyle>
          <a:p>
            <a:r>
              <a:rPr lang="pt-BR"/>
              <a:t>Clique para editar o estilo do subtítulo mestre</a:t>
            </a:r>
          </a:p>
        </p:txBody>
      </p:sp>
      <p:sp>
        <p:nvSpPr>
          <p:cNvPr id="11" name="Rectangle 11"/>
          <p:cNvSpPr>
            <a:spLocks noGrp="1" noChangeArrowheads="1"/>
          </p:cNvSpPr>
          <p:nvPr>
            <p:ph type="dt" sz="half" idx="10"/>
          </p:nvPr>
        </p:nvSpPr>
        <p:spPr/>
        <p:txBody>
          <a:bodyPr/>
          <a:lstStyle>
            <a:lvl1pPr>
              <a:defRPr/>
            </a:lvl1pPr>
          </a:lstStyle>
          <a:p>
            <a:pPr>
              <a:defRPr/>
            </a:pPr>
            <a:endParaRPr lang="pt-BR"/>
          </a:p>
        </p:txBody>
      </p:sp>
      <p:sp>
        <p:nvSpPr>
          <p:cNvPr id="12" name="Rectangle 12"/>
          <p:cNvSpPr>
            <a:spLocks noGrp="1" noChangeArrowheads="1"/>
          </p:cNvSpPr>
          <p:nvPr>
            <p:ph type="ftr" sz="quarter" idx="11"/>
          </p:nvPr>
        </p:nvSpPr>
        <p:spPr/>
        <p:txBody>
          <a:bodyPr/>
          <a:lstStyle>
            <a:lvl1pPr>
              <a:defRPr/>
            </a:lvl1pPr>
          </a:lstStyle>
          <a:p>
            <a:pPr>
              <a:defRPr/>
            </a:pPr>
            <a:endParaRPr lang="pt-BR"/>
          </a:p>
        </p:txBody>
      </p:sp>
      <p:sp>
        <p:nvSpPr>
          <p:cNvPr id="13" name="Rectangle 13"/>
          <p:cNvSpPr>
            <a:spLocks noGrp="1" noChangeArrowheads="1"/>
          </p:cNvSpPr>
          <p:nvPr>
            <p:ph type="sldNum" sz="quarter" idx="12"/>
          </p:nvPr>
        </p:nvSpPr>
        <p:spPr>
          <a:xfrm>
            <a:off x="6553200" y="6248400"/>
            <a:ext cx="1905000" cy="457200"/>
          </a:xfrm>
          <a:noFill/>
        </p:spPr>
        <p:txBody>
          <a:bodyPr anchor="b" anchorCtr="0"/>
          <a:lstStyle>
            <a:lvl1pPr>
              <a:defRPr>
                <a:solidFill>
                  <a:schemeClr val="tx1"/>
                </a:solidFill>
              </a:defRPr>
            </a:lvl1pPr>
          </a:lstStyle>
          <a:p>
            <a:pPr>
              <a:defRPr/>
            </a:pPr>
            <a:fld id="{7EDE58C6-224E-41C6-A381-A94592731936}" type="slidenum">
              <a:rPr lang="pt-BR" altLang="pt-BR"/>
              <a:pPr>
                <a:defRPr/>
              </a:pPr>
              <a:t>‹nº›</a:t>
            </a:fld>
            <a:endParaRPr lang="pt-BR" altLang="pt-BR"/>
          </a:p>
        </p:txBody>
      </p:sp>
    </p:spTree>
    <p:extLst>
      <p:ext uri="{BB962C8B-B14F-4D97-AF65-F5344CB8AC3E}">
        <p14:creationId xmlns:p14="http://schemas.microsoft.com/office/powerpoint/2010/main" val="540623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028"/>
          <p:cNvSpPr>
            <a:spLocks noGrp="1" noChangeArrowheads="1"/>
          </p:cNvSpPr>
          <p:nvPr>
            <p:ph type="dt" sz="half" idx="10"/>
          </p:nvPr>
        </p:nvSpPr>
        <p:spPr>
          <a:ln/>
        </p:spPr>
        <p:txBody>
          <a:bodyPr/>
          <a:lstStyle>
            <a:lvl1pPr>
              <a:defRPr/>
            </a:lvl1pPr>
          </a:lstStyle>
          <a:p>
            <a:pPr>
              <a:defRPr/>
            </a:pPr>
            <a:endParaRPr lang="pt-BR"/>
          </a:p>
        </p:txBody>
      </p:sp>
      <p:sp>
        <p:nvSpPr>
          <p:cNvPr id="5" name="Rectangle 1029"/>
          <p:cNvSpPr>
            <a:spLocks noGrp="1" noChangeArrowheads="1"/>
          </p:cNvSpPr>
          <p:nvPr>
            <p:ph type="ftr" sz="quarter" idx="11"/>
          </p:nvPr>
        </p:nvSpPr>
        <p:spPr>
          <a:ln/>
        </p:spPr>
        <p:txBody>
          <a:bodyPr/>
          <a:lstStyle>
            <a:lvl1pPr>
              <a:defRPr/>
            </a:lvl1pPr>
          </a:lstStyle>
          <a:p>
            <a:pPr>
              <a:defRPr/>
            </a:pPr>
            <a:endParaRPr lang="pt-BR"/>
          </a:p>
        </p:txBody>
      </p:sp>
      <p:sp>
        <p:nvSpPr>
          <p:cNvPr id="6" name="Rectangle 1033" descr="Large confetti"/>
          <p:cNvSpPr>
            <a:spLocks noGrp="1" noChangeArrowheads="1"/>
          </p:cNvSpPr>
          <p:nvPr>
            <p:ph type="sldNum" sz="quarter" idx="12"/>
          </p:nvPr>
        </p:nvSpPr>
        <p:spPr>
          <a:ln/>
        </p:spPr>
        <p:txBody>
          <a:bodyPr/>
          <a:lstStyle>
            <a:lvl1pPr>
              <a:defRPr/>
            </a:lvl1pPr>
          </a:lstStyle>
          <a:p>
            <a:pPr>
              <a:defRPr/>
            </a:pPr>
            <a:fld id="{D8BB4E78-1BB3-4924-BEC3-D3796D5C2F6F}" type="slidenum">
              <a:rPr lang="pt-BR" altLang="pt-BR"/>
              <a:pPr>
                <a:defRPr/>
              </a:pPr>
              <a:t>‹nº›</a:t>
            </a:fld>
            <a:endParaRPr lang="pt-BR" altLang="pt-BR"/>
          </a:p>
        </p:txBody>
      </p:sp>
    </p:spTree>
    <p:extLst>
      <p:ext uri="{BB962C8B-B14F-4D97-AF65-F5344CB8AC3E}">
        <p14:creationId xmlns:p14="http://schemas.microsoft.com/office/powerpoint/2010/main" val="29304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21488" y="284163"/>
            <a:ext cx="2044700" cy="5811837"/>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685800" y="284163"/>
            <a:ext cx="5983288" cy="5811837"/>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028"/>
          <p:cNvSpPr>
            <a:spLocks noGrp="1" noChangeArrowheads="1"/>
          </p:cNvSpPr>
          <p:nvPr>
            <p:ph type="dt" sz="half" idx="10"/>
          </p:nvPr>
        </p:nvSpPr>
        <p:spPr>
          <a:ln/>
        </p:spPr>
        <p:txBody>
          <a:bodyPr/>
          <a:lstStyle>
            <a:lvl1pPr>
              <a:defRPr/>
            </a:lvl1pPr>
          </a:lstStyle>
          <a:p>
            <a:pPr>
              <a:defRPr/>
            </a:pPr>
            <a:endParaRPr lang="pt-BR"/>
          </a:p>
        </p:txBody>
      </p:sp>
      <p:sp>
        <p:nvSpPr>
          <p:cNvPr id="5" name="Rectangle 1029"/>
          <p:cNvSpPr>
            <a:spLocks noGrp="1" noChangeArrowheads="1"/>
          </p:cNvSpPr>
          <p:nvPr>
            <p:ph type="ftr" sz="quarter" idx="11"/>
          </p:nvPr>
        </p:nvSpPr>
        <p:spPr>
          <a:ln/>
        </p:spPr>
        <p:txBody>
          <a:bodyPr/>
          <a:lstStyle>
            <a:lvl1pPr>
              <a:defRPr/>
            </a:lvl1pPr>
          </a:lstStyle>
          <a:p>
            <a:pPr>
              <a:defRPr/>
            </a:pPr>
            <a:endParaRPr lang="pt-BR"/>
          </a:p>
        </p:txBody>
      </p:sp>
      <p:sp>
        <p:nvSpPr>
          <p:cNvPr id="6" name="Rectangle 1033" descr="Large confetti"/>
          <p:cNvSpPr>
            <a:spLocks noGrp="1" noChangeArrowheads="1"/>
          </p:cNvSpPr>
          <p:nvPr>
            <p:ph type="sldNum" sz="quarter" idx="12"/>
          </p:nvPr>
        </p:nvSpPr>
        <p:spPr>
          <a:ln/>
        </p:spPr>
        <p:txBody>
          <a:bodyPr/>
          <a:lstStyle>
            <a:lvl1pPr>
              <a:defRPr/>
            </a:lvl1pPr>
          </a:lstStyle>
          <a:p>
            <a:pPr>
              <a:defRPr/>
            </a:pPr>
            <a:fld id="{B3A70488-A3F2-4676-B3E6-863F2CD0AEEF}" type="slidenum">
              <a:rPr lang="pt-BR" altLang="pt-BR"/>
              <a:pPr>
                <a:defRPr/>
              </a:pPr>
              <a:t>‹nº›</a:t>
            </a:fld>
            <a:endParaRPr lang="pt-BR" altLang="pt-BR"/>
          </a:p>
        </p:txBody>
      </p:sp>
    </p:spTree>
    <p:extLst>
      <p:ext uri="{BB962C8B-B14F-4D97-AF65-F5344CB8AC3E}">
        <p14:creationId xmlns:p14="http://schemas.microsoft.com/office/powerpoint/2010/main" val="2147707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1093788" y="284163"/>
            <a:ext cx="7772400" cy="1143000"/>
          </a:xfrm>
        </p:spPr>
        <p:txBody>
          <a:bodyPr/>
          <a:lstStyle/>
          <a:p>
            <a:r>
              <a:rPr lang="pt-BR" smtClean="0"/>
              <a:t>Clique para editar o estilo do título mestre</a:t>
            </a:r>
            <a:endParaRPr lang="pt-BR"/>
          </a:p>
        </p:txBody>
      </p:sp>
      <p:sp>
        <p:nvSpPr>
          <p:cNvPr id="3" name="Espaço Reservado para Tabela 2"/>
          <p:cNvSpPr>
            <a:spLocks noGrp="1"/>
          </p:cNvSpPr>
          <p:nvPr>
            <p:ph type="tbl" idx="1"/>
          </p:nvPr>
        </p:nvSpPr>
        <p:spPr>
          <a:xfrm>
            <a:off x="685800" y="1905000"/>
            <a:ext cx="7772400" cy="4191000"/>
          </a:xfrm>
        </p:spPr>
        <p:txBody>
          <a:bodyPr/>
          <a:lstStyle/>
          <a:p>
            <a:pPr lvl="0"/>
            <a:endParaRPr lang="pt-BR" noProof="0" smtClean="0"/>
          </a:p>
        </p:txBody>
      </p:sp>
      <p:sp>
        <p:nvSpPr>
          <p:cNvPr id="4" name="Rectangle 1028"/>
          <p:cNvSpPr>
            <a:spLocks noGrp="1" noChangeArrowheads="1"/>
          </p:cNvSpPr>
          <p:nvPr>
            <p:ph type="dt" sz="half" idx="10"/>
          </p:nvPr>
        </p:nvSpPr>
        <p:spPr>
          <a:ln/>
        </p:spPr>
        <p:txBody>
          <a:bodyPr/>
          <a:lstStyle>
            <a:lvl1pPr>
              <a:defRPr/>
            </a:lvl1pPr>
          </a:lstStyle>
          <a:p>
            <a:pPr>
              <a:defRPr/>
            </a:pPr>
            <a:endParaRPr lang="pt-BR"/>
          </a:p>
        </p:txBody>
      </p:sp>
      <p:sp>
        <p:nvSpPr>
          <p:cNvPr id="5" name="Rectangle 1029"/>
          <p:cNvSpPr>
            <a:spLocks noGrp="1" noChangeArrowheads="1"/>
          </p:cNvSpPr>
          <p:nvPr>
            <p:ph type="ftr" sz="quarter" idx="11"/>
          </p:nvPr>
        </p:nvSpPr>
        <p:spPr>
          <a:ln/>
        </p:spPr>
        <p:txBody>
          <a:bodyPr/>
          <a:lstStyle>
            <a:lvl1pPr>
              <a:defRPr/>
            </a:lvl1pPr>
          </a:lstStyle>
          <a:p>
            <a:pPr>
              <a:defRPr/>
            </a:pPr>
            <a:endParaRPr lang="pt-BR"/>
          </a:p>
        </p:txBody>
      </p:sp>
      <p:sp>
        <p:nvSpPr>
          <p:cNvPr id="6" name="Rectangle 1033" descr="Large confetti"/>
          <p:cNvSpPr>
            <a:spLocks noGrp="1" noChangeArrowheads="1"/>
          </p:cNvSpPr>
          <p:nvPr>
            <p:ph type="sldNum" sz="quarter" idx="12"/>
          </p:nvPr>
        </p:nvSpPr>
        <p:spPr>
          <a:ln/>
        </p:spPr>
        <p:txBody>
          <a:bodyPr/>
          <a:lstStyle>
            <a:lvl1pPr>
              <a:defRPr/>
            </a:lvl1pPr>
          </a:lstStyle>
          <a:p>
            <a:pPr>
              <a:defRPr/>
            </a:pPr>
            <a:fld id="{2769D7B6-24E3-4B04-8375-0F1284CA3DF0}" type="slidenum">
              <a:rPr lang="pt-BR" altLang="pt-BR"/>
              <a:pPr>
                <a:defRPr/>
              </a:pPr>
              <a:t>‹nº›</a:t>
            </a:fld>
            <a:endParaRPr lang="pt-BR" altLang="pt-BR"/>
          </a:p>
        </p:txBody>
      </p:sp>
    </p:spTree>
    <p:extLst>
      <p:ext uri="{BB962C8B-B14F-4D97-AF65-F5344CB8AC3E}">
        <p14:creationId xmlns:p14="http://schemas.microsoft.com/office/powerpoint/2010/main" val="631417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Rectangle 1028"/>
          <p:cNvSpPr>
            <a:spLocks noGrp="1" noChangeArrowheads="1"/>
          </p:cNvSpPr>
          <p:nvPr>
            <p:ph type="dt" sz="half" idx="10"/>
          </p:nvPr>
        </p:nvSpPr>
        <p:spPr>
          <a:ln/>
        </p:spPr>
        <p:txBody>
          <a:bodyPr/>
          <a:lstStyle>
            <a:lvl1pPr>
              <a:defRPr/>
            </a:lvl1pPr>
          </a:lstStyle>
          <a:p>
            <a:pPr>
              <a:defRPr/>
            </a:pPr>
            <a:endParaRPr lang="pt-BR"/>
          </a:p>
        </p:txBody>
      </p:sp>
      <p:sp>
        <p:nvSpPr>
          <p:cNvPr id="5" name="Rectangle 1029"/>
          <p:cNvSpPr>
            <a:spLocks noGrp="1" noChangeArrowheads="1"/>
          </p:cNvSpPr>
          <p:nvPr>
            <p:ph type="ftr" sz="quarter" idx="11"/>
          </p:nvPr>
        </p:nvSpPr>
        <p:spPr>
          <a:ln/>
        </p:spPr>
        <p:txBody>
          <a:bodyPr/>
          <a:lstStyle>
            <a:lvl1pPr>
              <a:defRPr/>
            </a:lvl1pPr>
          </a:lstStyle>
          <a:p>
            <a:pPr>
              <a:defRPr/>
            </a:pPr>
            <a:endParaRPr lang="pt-BR"/>
          </a:p>
        </p:txBody>
      </p:sp>
      <p:sp>
        <p:nvSpPr>
          <p:cNvPr id="6" name="Rectangle 1033" descr="Large confetti"/>
          <p:cNvSpPr>
            <a:spLocks noGrp="1" noChangeArrowheads="1"/>
          </p:cNvSpPr>
          <p:nvPr>
            <p:ph type="sldNum" sz="quarter" idx="12"/>
          </p:nvPr>
        </p:nvSpPr>
        <p:spPr>
          <a:ln/>
        </p:spPr>
        <p:txBody>
          <a:bodyPr/>
          <a:lstStyle>
            <a:lvl1pPr>
              <a:defRPr/>
            </a:lvl1pPr>
          </a:lstStyle>
          <a:p>
            <a:pPr>
              <a:defRPr/>
            </a:pPr>
            <a:fld id="{A96CAA3A-F465-4A0C-9A92-5D192DB32493}" type="slidenum">
              <a:rPr lang="pt-BR" altLang="pt-BR"/>
              <a:pPr>
                <a:defRPr/>
              </a:pPr>
              <a:t>‹nº›</a:t>
            </a:fld>
            <a:endParaRPr lang="pt-BR" altLang="pt-BR"/>
          </a:p>
        </p:txBody>
      </p:sp>
    </p:spTree>
    <p:extLst>
      <p:ext uri="{BB962C8B-B14F-4D97-AF65-F5344CB8AC3E}">
        <p14:creationId xmlns:p14="http://schemas.microsoft.com/office/powerpoint/2010/main" val="2091505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
        <p:nvSpPr>
          <p:cNvPr id="4" name="Rectangle 1028"/>
          <p:cNvSpPr>
            <a:spLocks noGrp="1" noChangeArrowheads="1"/>
          </p:cNvSpPr>
          <p:nvPr>
            <p:ph type="dt" sz="half" idx="10"/>
          </p:nvPr>
        </p:nvSpPr>
        <p:spPr>
          <a:ln/>
        </p:spPr>
        <p:txBody>
          <a:bodyPr/>
          <a:lstStyle>
            <a:lvl1pPr>
              <a:defRPr/>
            </a:lvl1pPr>
          </a:lstStyle>
          <a:p>
            <a:pPr>
              <a:defRPr/>
            </a:pPr>
            <a:endParaRPr lang="pt-BR"/>
          </a:p>
        </p:txBody>
      </p:sp>
      <p:sp>
        <p:nvSpPr>
          <p:cNvPr id="5" name="Rectangle 1029"/>
          <p:cNvSpPr>
            <a:spLocks noGrp="1" noChangeArrowheads="1"/>
          </p:cNvSpPr>
          <p:nvPr>
            <p:ph type="ftr" sz="quarter" idx="11"/>
          </p:nvPr>
        </p:nvSpPr>
        <p:spPr>
          <a:ln/>
        </p:spPr>
        <p:txBody>
          <a:bodyPr/>
          <a:lstStyle>
            <a:lvl1pPr>
              <a:defRPr/>
            </a:lvl1pPr>
          </a:lstStyle>
          <a:p>
            <a:pPr>
              <a:defRPr/>
            </a:pPr>
            <a:endParaRPr lang="pt-BR"/>
          </a:p>
        </p:txBody>
      </p:sp>
      <p:sp>
        <p:nvSpPr>
          <p:cNvPr id="6" name="Rectangle 1033" descr="Large confetti"/>
          <p:cNvSpPr>
            <a:spLocks noGrp="1" noChangeArrowheads="1"/>
          </p:cNvSpPr>
          <p:nvPr>
            <p:ph type="sldNum" sz="quarter" idx="12"/>
          </p:nvPr>
        </p:nvSpPr>
        <p:spPr>
          <a:ln/>
        </p:spPr>
        <p:txBody>
          <a:bodyPr/>
          <a:lstStyle>
            <a:lvl1pPr>
              <a:defRPr/>
            </a:lvl1pPr>
          </a:lstStyle>
          <a:p>
            <a:pPr>
              <a:defRPr/>
            </a:pPr>
            <a:fld id="{5C3E02BA-24A3-4046-8233-B17F7071DD9F}" type="slidenum">
              <a:rPr lang="pt-BR" altLang="pt-BR"/>
              <a:pPr>
                <a:defRPr/>
              </a:pPr>
              <a:t>‹nº›</a:t>
            </a:fld>
            <a:endParaRPr lang="pt-BR" altLang="pt-BR"/>
          </a:p>
        </p:txBody>
      </p:sp>
    </p:spTree>
    <p:extLst>
      <p:ext uri="{BB962C8B-B14F-4D97-AF65-F5344CB8AC3E}">
        <p14:creationId xmlns:p14="http://schemas.microsoft.com/office/powerpoint/2010/main" val="14527712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6858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905000"/>
            <a:ext cx="38100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Rectangle 1028"/>
          <p:cNvSpPr>
            <a:spLocks noGrp="1" noChangeArrowheads="1"/>
          </p:cNvSpPr>
          <p:nvPr>
            <p:ph type="dt" sz="half" idx="10"/>
          </p:nvPr>
        </p:nvSpPr>
        <p:spPr>
          <a:ln/>
        </p:spPr>
        <p:txBody>
          <a:bodyPr/>
          <a:lstStyle>
            <a:lvl1pPr>
              <a:defRPr/>
            </a:lvl1pPr>
          </a:lstStyle>
          <a:p>
            <a:pPr>
              <a:defRPr/>
            </a:pPr>
            <a:endParaRPr lang="pt-BR"/>
          </a:p>
        </p:txBody>
      </p:sp>
      <p:sp>
        <p:nvSpPr>
          <p:cNvPr id="6" name="Rectangle 1029"/>
          <p:cNvSpPr>
            <a:spLocks noGrp="1" noChangeArrowheads="1"/>
          </p:cNvSpPr>
          <p:nvPr>
            <p:ph type="ftr" sz="quarter" idx="11"/>
          </p:nvPr>
        </p:nvSpPr>
        <p:spPr>
          <a:ln/>
        </p:spPr>
        <p:txBody>
          <a:bodyPr/>
          <a:lstStyle>
            <a:lvl1pPr>
              <a:defRPr/>
            </a:lvl1pPr>
          </a:lstStyle>
          <a:p>
            <a:pPr>
              <a:defRPr/>
            </a:pPr>
            <a:endParaRPr lang="pt-BR"/>
          </a:p>
        </p:txBody>
      </p:sp>
      <p:sp>
        <p:nvSpPr>
          <p:cNvPr id="7" name="Rectangle 1033" descr="Large confetti"/>
          <p:cNvSpPr>
            <a:spLocks noGrp="1" noChangeArrowheads="1"/>
          </p:cNvSpPr>
          <p:nvPr>
            <p:ph type="sldNum" sz="quarter" idx="12"/>
          </p:nvPr>
        </p:nvSpPr>
        <p:spPr>
          <a:ln/>
        </p:spPr>
        <p:txBody>
          <a:bodyPr/>
          <a:lstStyle>
            <a:lvl1pPr>
              <a:defRPr/>
            </a:lvl1pPr>
          </a:lstStyle>
          <a:p>
            <a:pPr>
              <a:defRPr/>
            </a:pPr>
            <a:fld id="{AC9238D5-28FC-4299-9DED-A6D06B938435}" type="slidenum">
              <a:rPr lang="pt-BR" altLang="pt-BR"/>
              <a:pPr>
                <a:defRPr/>
              </a:pPr>
              <a:t>‹nº›</a:t>
            </a:fld>
            <a:endParaRPr lang="pt-BR" altLang="pt-BR"/>
          </a:p>
        </p:txBody>
      </p:sp>
    </p:spTree>
    <p:extLst>
      <p:ext uri="{BB962C8B-B14F-4D97-AF65-F5344CB8AC3E}">
        <p14:creationId xmlns:p14="http://schemas.microsoft.com/office/powerpoint/2010/main" val="317460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Rectangle 1028"/>
          <p:cNvSpPr>
            <a:spLocks noGrp="1" noChangeArrowheads="1"/>
          </p:cNvSpPr>
          <p:nvPr>
            <p:ph type="dt" sz="half" idx="10"/>
          </p:nvPr>
        </p:nvSpPr>
        <p:spPr>
          <a:ln/>
        </p:spPr>
        <p:txBody>
          <a:bodyPr/>
          <a:lstStyle>
            <a:lvl1pPr>
              <a:defRPr/>
            </a:lvl1pPr>
          </a:lstStyle>
          <a:p>
            <a:pPr>
              <a:defRPr/>
            </a:pPr>
            <a:endParaRPr lang="pt-BR"/>
          </a:p>
        </p:txBody>
      </p:sp>
      <p:sp>
        <p:nvSpPr>
          <p:cNvPr id="8" name="Rectangle 1029"/>
          <p:cNvSpPr>
            <a:spLocks noGrp="1" noChangeArrowheads="1"/>
          </p:cNvSpPr>
          <p:nvPr>
            <p:ph type="ftr" sz="quarter" idx="11"/>
          </p:nvPr>
        </p:nvSpPr>
        <p:spPr>
          <a:ln/>
        </p:spPr>
        <p:txBody>
          <a:bodyPr/>
          <a:lstStyle>
            <a:lvl1pPr>
              <a:defRPr/>
            </a:lvl1pPr>
          </a:lstStyle>
          <a:p>
            <a:pPr>
              <a:defRPr/>
            </a:pPr>
            <a:endParaRPr lang="pt-BR"/>
          </a:p>
        </p:txBody>
      </p:sp>
      <p:sp>
        <p:nvSpPr>
          <p:cNvPr id="9" name="Rectangle 1033" descr="Large confetti"/>
          <p:cNvSpPr>
            <a:spLocks noGrp="1" noChangeArrowheads="1"/>
          </p:cNvSpPr>
          <p:nvPr>
            <p:ph type="sldNum" sz="quarter" idx="12"/>
          </p:nvPr>
        </p:nvSpPr>
        <p:spPr>
          <a:ln/>
        </p:spPr>
        <p:txBody>
          <a:bodyPr/>
          <a:lstStyle>
            <a:lvl1pPr>
              <a:defRPr/>
            </a:lvl1pPr>
          </a:lstStyle>
          <a:p>
            <a:pPr>
              <a:defRPr/>
            </a:pPr>
            <a:fld id="{DF5A7862-B4BA-4F77-95B7-892C54F35F8C}" type="slidenum">
              <a:rPr lang="pt-BR" altLang="pt-BR"/>
              <a:pPr>
                <a:defRPr/>
              </a:pPr>
              <a:t>‹nº›</a:t>
            </a:fld>
            <a:endParaRPr lang="pt-BR" altLang="pt-BR"/>
          </a:p>
        </p:txBody>
      </p:sp>
    </p:spTree>
    <p:extLst>
      <p:ext uri="{BB962C8B-B14F-4D97-AF65-F5344CB8AC3E}">
        <p14:creationId xmlns:p14="http://schemas.microsoft.com/office/powerpoint/2010/main" val="4226832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Rectangle 1028"/>
          <p:cNvSpPr>
            <a:spLocks noGrp="1" noChangeArrowheads="1"/>
          </p:cNvSpPr>
          <p:nvPr>
            <p:ph type="dt" sz="half" idx="10"/>
          </p:nvPr>
        </p:nvSpPr>
        <p:spPr>
          <a:ln/>
        </p:spPr>
        <p:txBody>
          <a:bodyPr/>
          <a:lstStyle>
            <a:lvl1pPr>
              <a:defRPr/>
            </a:lvl1pPr>
          </a:lstStyle>
          <a:p>
            <a:pPr>
              <a:defRPr/>
            </a:pPr>
            <a:endParaRPr lang="pt-BR"/>
          </a:p>
        </p:txBody>
      </p:sp>
      <p:sp>
        <p:nvSpPr>
          <p:cNvPr id="4" name="Rectangle 1029"/>
          <p:cNvSpPr>
            <a:spLocks noGrp="1" noChangeArrowheads="1"/>
          </p:cNvSpPr>
          <p:nvPr>
            <p:ph type="ftr" sz="quarter" idx="11"/>
          </p:nvPr>
        </p:nvSpPr>
        <p:spPr>
          <a:ln/>
        </p:spPr>
        <p:txBody>
          <a:bodyPr/>
          <a:lstStyle>
            <a:lvl1pPr>
              <a:defRPr/>
            </a:lvl1pPr>
          </a:lstStyle>
          <a:p>
            <a:pPr>
              <a:defRPr/>
            </a:pPr>
            <a:endParaRPr lang="pt-BR"/>
          </a:p>
        </p:txBody>
      </p:sp>
      <p:sp>
        <p:nvSpPr>
          <p:cNvPr id="5" name="Rectangle 1033" descr="Large confetti"/>
          <p:cNvSpPr>
            <a:spLocks noGrp="1" noChangeArrowheads="1"/>
          </p:cNvSpPr>
          <p:nvPr>
            <p:ph type="sldNum" sz="quarter" idx="12"/>
          </p:nvPr>
        </p:nvSpPr>
        <p:spPr>
          <a:ln/>
        </p:spPr>
        <p:txBody>
          <a:bodyPr/>
          <a:lstStyle>
            <a:lvl1pPr>
              <a:defRPr/>
            </a:lvl1pPr>
          </a:lstStyle>
          <a:p>
            <a:pPr>
              <a:defRPr/>
            </a:pPr>
            <a:fld id="{F83EB759-10FF-41A4-A3F0-602C5C20CD9C}" type="slidenum">
              <a:rPr lang="pt-BR" altLang="pt-BR"/>
              <a:pPr>
                <a:defRPr/>
              </a:pPr>
              <a:t>‹nº›</a:t>
            </a:fld>
            <a:endParaRPr lang="pt-BR" altLang="pt-BR"/>
          </a:p>
        </p:txBody>
      </p:sp>
    </p:spTree>
    <p:extLst>
      <p:ext uri="{BB962C8B-B14F-4D97-AF65-F5344CB8AC3E}">
        <p14:creationId xmlns:p14="http://schemas.microsoft.com/office/powerpoint/2010/main" val="30712245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a:ln/>
        </p:spPr>
        <p:txBody>
          <a:bodyPr/>
          <a:lstStyle>
            <a:lvl1pPr>
              <a:defRPr/>
            </a:lvl1pPr>
          </a:lstStyle>
          <a:p>
            <a:pPr>
              <a:defRPr/>
            </a:pPr>
            <a:endParaRPr lang="pt-BR"/>
          </a:p>
        </p:txBody>
      </p:sp>
      <p:sp>
        <p:nvSpPr>
          <p:cNvPr id="3" name="Rectangle 1029"/>
          <p:cNvSpPr>
            <a:spLocks noGrp="1" noChangeArrowheads="1"/>
          </p:cNvSpPr>
          <p:nvPr>
            <p:ph type="ftr" sz="quarter" idx="11"/>
          </p:nvPr>
        </p:nvSpPr>
        <p:spPr>
          <a:ln/>
        </p:spPr>
        <p:txBody>
          <a:bodyPr/>
          <a:lstStyle>
            <a:lvl1pPr>
              <a:defRPr/>
            </a:lvl1pPr>
          </a:lstStyle>
          <a:p>
            <a:pPr>
              <a:defRPr/>
            </a:pPr>
            <a:endParaRPr lang="pt-BR"/>
          </a:p>
        </p:txBody>
      </p:sp>
      <p:sp>
        <p:nvSpPr>
          <p:cNvPr id="4" name="Rectangle 1033" descr="Large confetti"/>
          <p:cNvSpPr>
            <a:spLocks noGrp="1" noChangeArrowheads="1"/>
          </p:cNvSpPr>
          <p:nvPr>
            <p:ph type="sldNum" sz="quarter" idx="12"/>
          </p:nvPr>
        </p:nvSpPr>
        <p:spPr>
          <a:ln/>
        </p:spPr>
        <p:txBody>
          <a:bodyPr/>
          <a:lstStyle>
            <a:lvl1pPr>
              <a:defRPr/>
            </a:lvl1pPr>
          </a:lstStyle>
          <a:p>
            <a:pPr>
              <a:defRPr/>
            </a:pPr>
            <a:fld id="{D0FC5320-2CB8-4293-BDF0-44F16472492A}" type="slidenum">
              <a:rPr lang="pt-BR" altLang="pt-BR"/>
              <a:pPr>
                <a:defRPr/>
              </a:pPr>
              <a:t>‹nº›</a:t>
            </a:fld>
            <a:endParaRPr lang="pt-BR" altLang="pt-BR"/>
          </a:p>
        </p:txBody>
      </p:sp>
    </p:spTree>
    <p:extLst>
      <p:ext uri="{BB962C8B-B14F-4D97-AF65-F5344CB8AC3E}">
        <p14:creationId xmlns:p14="http://schemas.microsoft.com/office/powerpoint/2010/main" val="3796727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1028"/>
          <p:cNvSpPr>
            <a:spLocks noGrp="1" noChangeArrowheads="1"/>
          </p:cNvSpPr>
          <p:nvPr>
            <p:ph type="dt" sz="half" idx="10"/>
          </p:nvPr>
        </p:nvSpPr>
        <p:spPr>
          <a:ln/>
        </p:spPr>
        <p:txBody>
          <a:bodyPr/>
          <a:lstStyle>
            <a:lvl1pPr>
              <a:defRPr/>
            </a:lvl1pPr>
          </a:lstStyle>
          <a:p>
            <a:pPr>
              <a:defRPr/>
            </a:pPr>
            <a:endParaRPr lang="pt-BR"/>
          </a:p>
        </p:txBody>
      </p:sp>
      <p:sp>
        <p:nvSpPr>
          <p:cNvPr id="6" name="Rectangle 1029"/>
          <p:cNvSpPr>
            <a:spLocks noGrp="1" noChangeArrowheads="1"/>
          </p:cNvSpPr>
          <p:nvPr>
            <p:ph type="ftr" sz="quarter" idx="11"/>
          </p:nvPr>
        </p:nvSpPr>
        <p:spPr>
          <a:ln/>
        </p:spPr>
        <p:txBody>
          <a:bodyPr/>
          <a:lstStyle>
            <a:lvl1pPr>
              <a:defRPr/>
            </a:lvl1pPr>
          </a:lstStyle>
          <a:p>
            <a:pPr>
              <a:defRPr/>
            </a:pPr>
            <a:endParaRPr lang="pt-BR"/>
          </a:p>
        </p:txBody>
      </p:sp>
      <p:sp>
        <p:nvSpPr>
          <p:cNvPr id="7" name="Rectangle 1033" descr="Large confetti"/>
          <p:cNvSpPr>
            <a:spLocks noGrp="1" noChangeArrowheads="1"/>
          </p:cNvSpPr>
          <p:nvPr>
            <p:ph type="sldNum" sz="quarter" idx="12"/>
          </p:nvPr>
        </p:nvSpPr>
        <p:spPr>
          <a:ln/>
        </p:spPr>
        <p:txBody>
          <a:bodyPr/>
          <a:lstStyle>
            <a:lvl1pPr>
              <a:defRPr/>
            </a:lvl1pPr>
          </a:lstStyle>
          <a:p>
            <a:pPr>
              <a:defRPr/>
            </a:pPr>
            <a:fld id="{F272FAEE-6AE4-4BA0-B5ED-90D00454CB79}" type="slidenum">
              <a:rPr lang="pt-BR" altLang="pt-BR"/>
              <a:pPr>
                <a:defRPr/>
              </a:pPr>
              <a:t>‹nº›</a:t>
            </a:fld>
            <a:endParaRPr lang="pt-BR" altLang="pt-BR"/>
          </a:p>
        </p:txBody>
      </p:sp>
    </p:spTree>
    <p:extLst>
      <p:ext uri="{BB962C8B-B14F-4D97-AF65-F5344CB8AC3E}">
        <p14:creationId xmlns:p14="http://schemas.microsoft.com/office/powerpoint/2010/main" val="2106272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Rectangle 1028"/>
          <p:cNvSpPr>
            <a:spLocks noGrp="1" noChangeArrowheads="1"/>
          </p:cNvSpPr>
          <p:nvPr>
            <p:ph type="dt" sz="half" idx="10"/>
          </p:nvPr>
        </p:nvSpPr>
        <p:spPr>
          <a:ln/>
        </p:spPr>
        <p:txBody>
          <a:bodyPr/>
          <a:lstStyle>
            <a:lvl1pPr>
              <a:defRPr/>
            </a:lvl1pPr>
          </a:lstStyle>
          <a:p>
            <a:pPr>
              <a:defRPr/>
            </a:pPr>
            <a:endParaRPr lang="pt-BR"/>
          </a:p>
        </p:txBody>
      </p:sp>
      <p:sp>
        <p:nvSpPr>
          <p:cNvPr id="6" name="Rectangle 1029"/>
          <p:cNvSpPr>
            <a:spLocks noGrp="1" noChangeArrowheads="1"/>
          </p:cNvSpPr>
          <p:nvPr>
            <p:ph type="ftr" sz="quarter" idx="11"/>
          </p:nvPr>
        </p:nvSpPr>
        <p:spPr>
          <a:ln/>
        </p:spPr>
        <p:txBody>
          <a:bodyPr/>
          <a:lstStyle>
            <a:lvl1pPr>
              <a:defRPr/>
            </a:lvl1pPr>
          </a:lstStyle>
          <a:p>
            <a:pPr>
              <a:defRPr/>
            </a:pPr>
            <a:endParaRPr lang="pt-BR"/>
          </a:p>
        </p:txBody>
      </p:sp>
      <p:sp>
        <p:nvSpPr>
          <p:cNvPr id="7" name="Rectangle 1033" descr="Large confetti"/>
          <p:cNvSpPr>
            <a:spLocks noGrp="1" noChangeArrowheads="1"/>
          </p:cNvSpPr>
          <p:nvPr>
            <p:ph type="sldNum" sz="quarter" idx="12"/>
          </p:nvPr>
        </p:nvSpPr>
        <p:spPr>
          <a:ln/>
        </p:spPr>
        <p:txBody>
          <a:bodyPr/>
          <a:lstStyle>
            <a:lvl1pPr>
              <a:defRPr/>
            </a:lvl1pPr>
          </a:lstStyle>
          <a:p>
            <a:pPr>
              <a:defRPr/>
            </a:pPr>
            <a:fld id="{3A88B1F8-A10F-4FA7-8137-5EA5749F0B3F}" type="slidenum">
              <a:rPr lang="pt-BR" altLang="pt-BR"/>
              <a:pPr>
                <a:defRPr/>
              </a:pPr>
              <a:t>‹nº›</a:t>
            </a:fld>
            <a:endParaRPr lang="pt-BR" altLang="pt-BR"/>
          </a:p>
        </p:txBody>
      </p:sp>
    </p:spTree>
    <p:extLst>
      <p:ext uri="{BB962C8B-B14F-4D97-AF65-F5344CB8AC3E}">
        <p14:creationId xmlns:p14="http://schemas.microsoft.com/office/powerpoint/2010/main" val="2267654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1026" name="Rectangle 1026" descr="Large confetti"/>
          <p:cNvSpPr>
            <a:spLocks noGrp="1" noChangeArrowheads="1"/>
          </p:cNvSpPr>
          <p:nvPr>
            <p:ph type="title"/>
          </p:nvPr>
        </p:nvSpPr>
        <p:spPr bwMode="auto">
          <a:xfrm>
            <a:off x="1093788" y="284163"/>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pt-BR" altLang="pt-BR" smtClean="0"/>
              <a:t>Clique para editar o estilo do título mestre</a:t>
            </a:r>
          </a:p>
        </p:txBody>
      </p:sp>
      <p:sp>
        <p:nvSpPr>
          <p:cNvPr id="1027" name="Rectangle 1027"/>
          <p:cNvSpPr>
            <a:spLocks noGrp="1" noChangeArrowheads="1"/>
          </p:cNvSpPr>
          <p:nvPr>
            <p:ph type="body" idx="1"/>
          </p:nvPr>
        </p:nvSpPr>
        <p:spPr bwMode="auto">
          <a:xfrm>
            <a:off x="685800" y="19050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smtClean="0"/>
              <a:t>Clique para editar os estilos do texto mestre</a:t>
            </a:r>
          </a:p>
          <a:p>
            <a:pPr lvl="1"/>
            <a:r>
              <a:rPr lang="pt-BR" altLang="pt-BR" smtClean="0"/>
              <a:t>Segundo nível</a:t>
            </a:r>
          </a:p>
          <a:p>
            <a:pPr lvl="2"/>
            <a:r>
              <a:rPr lang="pt-BR" altLang="pt-BR" smtClean="0"/>
              <a:t>Terceiro nível</a:t>
            </a:r>
          </a:p>
          <a:p>
            <a:pPr lvl="3"/>
            <a:r>
              <a:rPr lang="pt-BR" altLang="pt-BR" smtClean="0"/>
              <a:t>Quarto nível</a:t>
            </a:r>
          </a:p>
          <a:p>
            <a:pPr lvl="4"/>
            <a:r>
              <a:rPr lang="pt-BR" altLang="pt-BR" smtClean="0"/>
              <a:t>Quinto nível</a:t>
            </a:r>
          </a:p>
        </p:txBody>
      </p:sp>
      <p:sp>
        <p:nvSpPr>
          <p:cNvPr id="3076"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lvl1pPr>
          </a:lstStyle>
          <a:p>
            <a:pPr>
              <a:defRPr/>
            </a:pPr>
            <a:endParaRPr lang="pt-BR"/>
          </a:p>
        </p:txBody>
      </p:sp>
      <p:sp>
        <p:nvSpPr>
          <p:cNvPr id="307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lvl1pPr>
          </a:lstStyle>
          <a:p>
            <a:pPr>
              <a:defRPr/>
            </a:pPr>
            <a:endParaRPr lang="pt-BR"/>
          </a:p>
        </p:txBody>
      </p:sp>
      <p:sp>
        <p:nvSpPr>
          <p:cNvPr id="1030" name="Rectangle 1030"/>
          <p:cNvSpPr>
            <a:spLocks noChangeArrowheads="1"/>
          </p:cNvSpPr>
          <p:nvPr/>
        </p:nvSpPr>
        <p:spPr bwMode="auto">
          <a:xfrm>
            <a:off x="0" y="1512888"/>
            <a:ext cx="8458200" cy="87312"/>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1031" name="Rectangle 1031" descr="Large confetti"/>
          <p:cNvSpPr>
            <a:spLocks noChangeArrowheads="1"/>
          </p:cNvSpPr>
          <p:nvPr/>
        </p:nvSpPr>
        <p:spPr bwMode="ltGray">
          <a:xfrm>
            <a:off x="247650" y="0"/>
            <a:ext cx="793750" cy="1841500"/>
          </a:xfrm>
          <a:prstGeom prst="rect">
            <a:avLst/>
          </a:prstGeom>
          <a:pattFill prst="lgConfetti">
            <a:fgClr>
              <a:schemeClr val="accent2"/>
            </a:fgClr>
            <a:bgClr>
              <a:schemeClr val="folHlink"/>
            </a:bgClr>
          </a:patt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1032" name="Rectangle 1032"/>
          <p:cNvSpPr>
            <a:spLocks noChangeArrowheads="1"/>
          </p:cNvSpPr>
          <p:nvPr/>
        </p:nvSpPr>
        <p:spPr bwMode="auto">
          <a:xfrm>
            <a:off x="7067550" y="6553200"/>
            <a:ext cx="2076450" cy="7937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defRPr/>
            </a:pPr>
            <a:endParaRPr kumimoji="1" lang="pt-BR" altLang="pt-BR" smtClean="0"/>
          </a:p>
        </p:txBody>
      </p:sp>
      <p:sp>
        <p:nvSpPr>
          <p:cNvPr id="3081" name="Rectangle 1033" descr="Large confetti"/>
          <p:cNvSpPr>
            <a:spLocks noGrp="1" noChangeArrowheads="1"/>
          </p:cNvSpPr>
          <p:nvPr>
            <p:ph type="sldNum" sz="quarter" idx="4"/>
          </p:nvPr>
        </p:nvSpPr>
        <p:spPr bwMode="auto">
          <a:xfrm>
            <a:off x="8216900" y="6248400"/>
            <a:ext cx="533400" cy="609600"/>
          </a:xfrm>
          <a:prstGeom prst="rect">
            <a:avLst/>
          </a:prstGeom>
          <a:pattFill prst="lgConfetti">
            <a:fgClr>
              <a:schemeClr val="accent2"/>
            </a:fgClr>
            <a:bgClr>
              <a:schemeClr val="folHlink"/>
            </a:bgClr>
          </a:pattFill>
          <a:ln w="9525">
            <a:noFill/>
            <a:miter lim="800000"/>
            <a:headEnd/>
            <a:tailEnd/>
          </a:ln>
          <a:effectLst/>
        </p:spPr>
        <p:txBody>
          <a:bodyPr vert="horz" wrap="square" lIns="91440" tIns="45720" rIns="91440" bIns="45720" numCol="1" anchor="ctr" anchorCtr="1" compatLnSpc="1">
            <a:prstTxWarp prst="textNoShape">
              <a:avLst/>
            </a:prstTxWarp>
          </a:bodyPr>
          <a:lstStyle>
            <a:lvl1pPr algn="r" eaLnBrk="1" hangingPunct="1">
              <a:defRPr sz="1400">
                <a:solidFill>
                  <a:schemeClr val="bg1"/>
                </a:solidFill>
              </a:defRPr>
            </a:lvl1pPr>
          </a:lstStyle>
          <a:p>
            <a:pPr>
              <a:defRPr/>
            </a:pPr>
            <a:fld id="{40F8B639-D61C-4221-AF51-0FB541A6CDE2}" type="slidenum">
              <a:rPr lang="pt-BR" altLang="pt-BR"/>
              <a:pPr>
                <a:defRPr/>
              </a:pPr>
              <a:t>‹nº›</a:t>
            </a:fld>
            <a:endParaRPr lang="pt-BR" altLang="pt-BR"/>
          </a:p>
        </p:txBody>
      </p:sp>
    </p:spTree>
  </p:cSld>
  <p:clrMap bg1="lt1" tx1="dk1" bg2="lt2" tx2="dk2" accent1="accent1" accent2="accent2" accent3="accent3" accent4="accent4" accent5="accent5" accent6="accent6" hlink="hlink" folHlink="folHlink"/>
  <p:sldLayoutIdLst>
    <p:sldLayoutId id="2147484090"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Lst>
  <p:hf hdr="0" ftr="0" dt="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SzPct val="85000"/>
        <a:buBlip>
          <a:blip r:embed="rId15"/>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7.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notesSlide" Target="../notesSlides/notesSlide17.xml"/><Relationship Id="rId16"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28.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1.png"/><Relationship Id="rId3" Type="http://schemas.openxmlformats.org/officeDocument/2006/relationships/image" Target="../media/image2.png"/><Relationship Id="rId7" Type="http://schemas.openxmlformats.org/officeDocument/2006/relationships/image" Target="../media/image45.png"/><Relationship Id="rId12" Type="http://schemas.openxmlformats.org/officeDocument/2006/relationships/image" Target="../media/image5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4.png"/><Relationship Id="rId11" Type="http://schemas.openxmlformats.org/officeDocument/2006/relationships/image" Target="../media/image49.png"/><Relationship Id="rId5" Type="http://schemas.openxmlformats.org/officeDocument/2006/relationships/image" Target="../media/image43.pn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png"/><Relationship Id="rId14" Type="http://schemas.openxmlformats.org/officeDocument/2006/relationships/image" Target="../media/image52.pn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Espaço Reservado para Número de Slide 6"/>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C9FD081-E7ED-4D21-998B-CD9B1FC423FD}" type="slidenum">
              <a:rPr lang="pt-BR" altLang="pt-BR" sz="1400" smtClean="0">
                <a:solidFill>
                  <a:schemeClr val="bg1"/>
                </a:solidFill>
              </a:rPr>
              <a:pPr>
                <a:spcBef>
                  <a:spcPct val="0"/>
                </a:spcBef>
                <a:buSzTx/>
                <a:buFontTx/>
                <a:buNone/>
              </a:pPr>
              <a:t>1</a:t>
            </a:fld>
            <a:endParaRPr lang="pt-BR" altLang="pt-BR" sz="1400" smtClean="0">
              <a:solidFill>
                <a:schemeClr val="bg1"/>
              </a:solidFill>
            </a:endParaRPr>
          </a:p>
        </p:txBody>
      </p:sp>
      <p:sp>
        <p:nvSpPr>
          <p:cNvPr id="4099" name="Rectangle 3"/>
          <p:cNvSpPr>
            <a:spLocks noGrp="1" noChangeArrowheads="1"/>
          </p:cNvSpPr>
          <p:nvPr>
            <p:ph type="body" sz="half" idx="1"/>
          </p:nvPr>
        </p:nvSpPr>
        <p:spPr>
          <a:xfrm>
            <a:off x="179388" y="1700808"/>
            <a:ext cx="8785225" cy="1080120"/>
          </a:xfrm>
        </p:spPr>
        <p:txBody>
          <a:bodyPr/>
          <a:lstStyle/>
          <a:p>
            <a:pPr marL="0" indent="0" algn="ctr" eaLnBrk="1" hangingPunct="1">
              <a:lnSpc>
                <a:spcPct val="80000"/>
              </a:lnSpc>
              <a:spcBef>
                <a:spcPts val="0"/>
              </a:spcBef>
              <a:buFontTx/>
              <a:buNone/>
            </a:pPr>
            <a:r>
              <a:rPr lang="pt-BR" altLang="pt-BR" sz="2600" b="1" dirty="0" smtClean="0"/>
              <a:t>A LEI DA GRAVITAÇÃO UNIVERSAL</a:t>
            </a:r>
          </a:p>
          <a:p>
            <a:pPr marL="0" indent="0" algn="ctr" eaLnBrk="1" hangingPunct="1">
              <a:lnSpc>
                <a:spcPct val="80000"/>
              </a:lnSpc>
              <a:spcBef>
                <a:spcPts val="0"/>
              </a:spcBef>
              <a:buFontTx/>
              <a:buNone/>
            </a:pPr>
            <a:r>
              <a:rPr lang="pt-BR" altLang="pt-BR" sz="2600" b="1" dirty="0" smtClean="0"/>
              <a:t>DE ISAAC NEWTON (1642-1727)</a:t>
            </a:r>
          </a:p>
          <a:p>
            <a:pPr marL="0" indent="0" algn="ctr" eaLnBrk="1" hangingPunct="1">
              <a:lnSpc>
                <a:spcPct val="80000"/>
              </a:lnSpc>
              <a:spcBef>
                <a:spcPts val="0"/>
              </a:spcBef>
              <a:buFontTx/>
              <a:buNone/>
            </a:pPr>
            <a:r>
              <a:rPr lang="pt-BR" altLang="pt-BR" sz="2600" b="1" dirty="0" smtClean="0"/>
              <a:t>1</a:t>
            </a:r>
            <a:r>
              <a:rPr lang="pt-BR" altLang="pt-BR" sz="2600" b="1" u="sng" baseline="30000" dirty="0" smtClean="0"/>
              <a:t>a</a:t>
            </a:r>
            <a:r>
              <a:rPr lang="pt-BR" altLang="pt-BR" sz="2600" b="1" dirty="0" smtClean="0"/>
              <a:t> Parte</a:t>
            </a:r>
          </a:p>
        </p:txBody>
      </p:sp>
      <p:sp>
        <p:nvSpPr>
          <p:cNvPr id="4100" name="Rectangle 5"/>
          <p:cNvSpPr>
            <a:spLocks noGrp="1" noChangeArrowheads="1"/>
          </p:cNvSpPr>
          <p:nvPr>
            <p:ph type="body" sz="half" idx="2"/>
          </p:nvPr>
        </p:nvSpPr>
        <p:spPr>
          <a:xfrm>
            <a:off x="179388" y="6165850"/>
            <a:ext cx="2520950" cy="360363"/>
          </a:xfrm>
        </p:spPr>
        <p:txBody>
          <a:bodyPr/>
          <a:lstStyle/>
          <a:p>
            <a:pPr algn="ctr" eaLnBrk="1" hangingPunct="1">
              <a:lnSpc>
                <a:spcPct val="90000"/>
              </a:lnSpc>
              <a:spcBef>
                <a:spcPct val="0"/>
              </a:spcBef>
              <a:buSzTx/>
              <a:buFontTx/>
              <a:buNone/>
            </a:pPr>
            <a:r>
              <a:rPr lang="pt-BR" altLang="pt-BR" sz="2000" b="1" dirty="0" smtClean="0"/>
              <a:t>Prof. Daniel Gardelli</a:t>
            </a:r>
          </a:p>
        </p:txBody>
      </p:sp>
      <p:sp>
        <p:nvSpPr>
          <p:cNvPr id="4101" name="Rectangle 3"/>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SzTx/>
              <a:buFontTx/>
              <a:buNone/>
            </a:pPr>
            <a:endParaRPr lang="pt-BR" altLang="pt-BR" sz="2400"/>
          </a:p>
        </p:txBody>
      </p:sp>
      <p:graphicFrame>
        <p:nvGraphicFramePr>
          <p:cNvPr id="4102" name="Object 2"/>
          <p:cNvGraphicFramePr>
            <a:graphicFrameLocks noChangeAspect="1"/>
          </p:cNvGraphicFramePr>
          <p:nvPr/>
        </p:nvGraphicFramePr>
        <p:xfrm>
          <a:off x="7816850" y="357188"/>
          <a:ext cx="800100" cy="800100"/>
        </p:xfrm>
        <a:graphic>
          <a:graphicData uri="http://schemas.openxmlformats.org/presentationml/2006/ole">
            <mc:AlternateContent xmlns:mc="http://schemas.openxmlformats.org/markup-compatibility/2006">
              <mc:Choice xmlns:v="urn:schemas-microsoft-com:vml" Requires="v">
                <p:oleObj spid="_x0000_s4169" r:id="rId4" imgW="2199132" imgH="2164385" progId="CDraw5">
                  <p:embed/>
                </p:oleObj>
              </mc:Choice>
              <mc:Fallback>
                <p:oleObj r:id="rId4" imgW="2199132" imgH="2164385" progId="CDraw5">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16850" y="357188"/>
                        <a:ext cx="8001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103" name="Rectangle 4"/>
          <p:cNvSpPr>
            <a:spLocks noChangeArrowheads="1"/>
          </p:cNvSpPr>
          <p:nvPr/>
        </p:nvSpPr>
        <p:spPr bwMode="auto">
          <a:xfrm>
            <a:off x="1325563" y="346075"/>
            <a:ext cx="6383337"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SzTx/>
              <a:buFontTx/>
              <a:buNone/>
            </a:pPr>
            <a:r>
              <a:rPr lang="pt-BR" altLang="pt-BR" sz="2400" b="1"/>
              <a:t>UNIVERSIDADE ESTADUAL DE MARINGÁ</a:t>
            </a:r>
          </a:p>
          <a:p>
            <a:pPr algn="ctr" eaLnBrk="1" hangingPunct="1">
              <a:spcBef>
                <a:spcPct val="0"/>
              </a:spcBef>
              <a:buSzTx/>
              <a:buFontTx/>
              <a:buNone/>
            </a:pPr>
            <a:r>
              <a:rPr lang="pt-BR" altLang="pt-BR" sz="2400" b="1"/>
              <a:t>DEPARTAMENTO DE FÍSICA</a:t>
            </a:r>
          </a:p>
        </p:txBody>
      </p:sp>
      <p:pic>
        <p:nvPicPr>
          <p:cNvPr id="4104" name="Picture 10" descr="http://www.siteastronomia.com/wp-content/uploads/2013/05/isaac-newton-retrat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2761942"/>
            <a:ext cx="3312368" cy="3547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F6DC55E-1CBB-4191-A4A3-A3738D0CB333}" type="slidenum">
              <a:rPr lang="pt-BR" altLang="pt-BR" sz="1400" smtClean="0">
                <a:solidFill>
                  <a:schemeClr val="bg1"/>
                </a:solidFill>
              </a:rPr>
              <a:pPr>
                <a:spcBef>
                  <a:spcPct val="0"/>
                </a:spcBef>
                <a:buSzTx/>
                <a:buFontTx/>
                <a:buNone/>
              </a:pPr>
              <a:t>10</a:t>
            </a:fld>
            <a:endParaRPr lang="pt-BR" altLang="pt-BR" sz="1400" smtClean="0">
              <a:solidFill>
                <a:schemeClr val="bg1"/>
              </a:solidFill>
            </a:endParaRPr>
          </a:p>
        </p:txBody>
      </p:sp>
      <p:sp>
        <p:nvSpPr>
          <p:cNvPr id="11267" name="Rectangle 2" descr="Large confetti"/>
          <p:cNvSpPr>
            <a:spLocks noGrp="1" noChangeArrowheads="1"/>
          </p:cNvSpPr>
          <p:nvPr>
            <p:ph type="title"/>
          </p:nvPr>
        </p:nvSpPr>
        <p:spPr>
          <a:xfrm>
            <a:off x="1042988" y="260350"/>
            <a:ext cx="7250112" cy="914400"/>
          </a:xfrm>
        </p:spPr>
        <p:txBody>
          <a:bodyPr/>
          <a:lstStyle/>
          <a:p>
            <a:pPr algn="ctr"/>
            <a:r>
              <a:rPr lang="pt-BR" altLang="pt-BR" sz="2400" b="1" smtClean="0"/>
              <a:t>O ABANDONO PROVISÓRIO</a:t>
            </a:r>
            <a:br>
              <a:rPr lang="pt-BR" altLang="pt-BR" sz="2400" b="1" smtClean="0"/>
            </a:br>
            <a:r>
              <a:rPr lang="pt-BR" altLang="pt-BR" sz="2400" b="1" smtClean="0"/>
              <a:t>DOS MODELOS DE ÉTER</a:t>
            </a:r>
          </a:p>
        </p:txBody>
      </p:sp>
      <p:sp>
        <p:nvSpPr>
          <p:cNvPr id="11268" name="Rectangle 3"/>
          <p:cNvSpPr>
            <a:spLocks noGrp="1" noChangeArrowheads="1"/>
          </p:cNvSpPr>
          <p:nvPr>
            <p:ph type="body" idx="1"/>
          </p:nvPr>
        </p:nvSpPr>
        <p:spPr>
          <a:xfrm>
            <a:off x="179388" y="1828800"/>
            <a:ext cx="8785225" cy="1352550"/>
          </a:xfrm>
        </p:spPr>
        <p:txBody>
          <a:bodyPr/>
          <a:lstStyle/>
          <a:p>
            <a:pPr marL="0" indent="0" algn="just">
              <a:spcBef>
                <a:spcPct val="0"/>
              </a:spcBef>
              <a:buFontTx/>
              <a:buNone/>
            </a:pPr>
            <a:r>
              <a:rPr lang="pt-BR" altLang="pt-BR" sz="2800" dirty="0" smtClean="0"/>
              <a:t>     Cada modelo de éter concebido por Newton trazia consigo um conjunto de problemas que ele não era capaz de resolver.</a:t>
            </a:r>
          </a:p>
        </p:txBody>
      </p:sp>
      <p:sp>
        <p:nvSpPr>
          <p:cNvPr id="5" name="Rectangle 3"/>
          <p:cNvSpPr txBox="1">
            <a:spLocks noChangeArrowheads="1"/>
          </p:cNvSpPr>
          <p:nvPr/>
        </p:nvSpPr>
        <p:spPr bwMode="auto">
          <a:xfrm>
            <a:off x="179388" y="3068638"/>
            <a:ext cx="8785225" cy="143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t>     Por exemplo, como o éter deveria preencher todo o espaço de modo a não oferecer resistência ao movimento dos planetas?</a:t>
            </a:r>
          </a:p>
        </p:txBody>
      </p:sp>
      <p:sp>
        <p:nvSpPr>
          <p:cNvPr id="7" name="Rectangle 3"/>
          <p:cNvSpPr txBox="1">
            <a:spLocks noChangeArrowheads="1"/>
          </p:cNvSpPr>
          <p:nvPr/>
        </p:nvSpPr>
        <p:spPr bwMode="auto">
          <a:xfrm>
            <a:off x="179388" y="4365625"/>
            <a:ext cx="8785225" cy="188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t>     Assim, na década de 1680, Newton abandona o projeto de construir modelos mecânicos de éter</a:t>
            </a:r>
            <a:r>
              <a:rPr lang="pt-BR" altLang="pt-BR" sz="2800" kern="0" dirty="0" smtClean="0">
                <a:cs typeface="Times New Roman" panose="02020603050405020304" pitchFamily="18" charset="0"/>
              </a:rPr>
              <a:t> e inicia a construção de uma nova realidade física baseada no conceito de força como um princípio ativo.</a:t>
            </a:r>
            <a:endParaRPr lang="pt-BR" altLang="pt-BR" sz="2800" kern="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build="p"/>
      <p:bldP spid="5"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FE72B0C8-ACB7-4660-A6EB-F5ADC754F531}" type="slidenum">
              <a:rPr lang="pt-BR" altLang="pt-BR" sz="1400" smtClean="0">
                <a:solidFill>
                  <a:schemeClr val="bg1"/>
                </a:solidFill>
              </a:rPr>
              <a:pPr>
                <a:spcBef>
                  <a:spcPct val="0"/>
                </a:spcBef>
                <a:buSzTx/>
                <a:buFontTx/>
                <a:buNone/>
              </a:pPr>
              <a:t>11</a:t>
            </a:fld>
            <a:endParaRPr lang="pt-BR" altLang="pt-BR" sz="1400" smtClean="0">
              <a:solidFill>
                <a:schemeClr val="bg1"/>
              </a:solidFill>
            </a:endParaRPr>
          </a:p>
        </p:txBody>
      </p:sp>
      <p:sp>
        <p:nvSpPr>
          <p:cNvPr id="24579" name="Rectangle 2" descr="Large confetti"/>
          <p:cNvSpPr>
            <a:spLocks noGrp="1" noChangeArrowheads="1"/>
          </p:cNvSpPr>
          <p:nvPr>
            <p:ph type="title"/>
          </p:nvPr>
        </p:nvSpPr>
        <p:spPr>
          <a:xfrm>
            <a:off x="1042988" y="404813"/>
            <a:ext cx="7705725" cy="782637"/>
          </a:xfrm>
        </p:spPr>
        <p:txBody>
          <a:bodyPr/>
          <a:lstStyle/>
          <a:p>
            <a:pPr algn="ctr" eaLnBrk="1" hangingPunct="1"/>
            <a:r>
              <a:rPr lang="pt-BR" altLang="pt-BR" sz="2200" b="1" dirty="0" smtClean="0"/>
              <a:t>PRINCÍPIOS MATEMÁTICOS DE FILOSOFIA NATURAL</a:t>
            </a:r>
            <a:br>
              <a:rPr lang="pt-BR" altLang="pt-BR" sz="2200" b="1" dirty="0" smtClean="0"/>
            </a:br>
            <a:r>
              <a:rPr lang="pt-BR" altLang="pt-BR" sz="2200" b="1" dirty="0" smtClean="0"/>
              <a:t>1687</a:t>
            </a:r>
          </a:p>
        </p:txBody>
      </p:sp>
      <p:pic>
        <p:nvPicPr>
          <p:cNvPr id="24580" name="Picture 6" descr="AE2DD00"/>
          <p:cNvPicPr>
            <a:picLocks noChangeAspect="1" noChangeArrowheads="1"/>
          </p:cNvPicPr>
          <p:nvPr/>
        </p:nvPicPr>
        <p:blipFill>
          <a:blip r:embed="rId4">
            <a:extLst>
              <a:ext uri="{28A0092B-C50C-407E-A947-70E740481C1C}">
                <a14:useLocalDpi xmlns:a14="http://schemas.microsoft.com/office/drawing/2010/main" val="0"/>
              </a:ext>
            </a:extLst>
          </a:blip>
          <a:srcRect r="27446" b="18445"/>
          <a:stretch>
            <a:fillRect/>
          </a:stretch>
        </p:blipFill>
        <p:spPr bwMode="auto">
          <a:xfrm>
            <a:off x="323850" y="2078038"/>
            <a:ext cx="2519363" cy="36687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81" name="Imagem 2"/>
          <p:cNvPicPr>
            <a:picLocks noChangeAspect="1"/>
          </p:cNvPicPr>
          <p:nvPr/>
        </p:nvPicPr>
        <p:blipFill>
          <a:blip r:embed="rId5">
            <a:extLst>
              <a:ext uri="{28A0092B-C50C-407E-A947-70E740481C1C}">
                <a14:useLocalDpi xmlns:a14="http://schemas.microsoft.com/office/drawing/2010/main" val="0"/>
              </a:ext>
            </a:extLst>
          </a:blip>
          <a:srcRect l="15440" t="2480" r="17601" b="4642"/>
          <a:stretch>
            <a:fillRect/>
          </a:stretch>
        </p:blipFill>
        <p:spPr bwMode="auto">
          <a:xfrm>
            <a:off x="6135688" y="2055813"/>
            <a:ext cx="2647950" cy="367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4582" name="Imagem 3"/>
          <p:cNvPicPr>
            <a:picLocks noChangeAspect="1"/>
          </p:cNvPicPr>
          <p:nvPr/>
        </p:nvPicPr>
        <p:blipFill>
          <a:blip r:embed="rId6">
            <a:extLst>
              <a:ext uri="{28A0092B-C50C-407E-A947-70E740481C1C}">
                <a14:useLocalDpi xmlns:a14="http://schemas.microsoft.com/office/drawing/2010/main" val="0"/>
              </a:ext>
            </a:extLst>
          </a:blip>
          <a:srcRect l="14491" t="746" r="17928" b="4182"/>
          <a:stretch>
            <a:fillRect/>
          </a:stretch>
        </p:blipFill>
        <p:spPr bwMode="auto">
          <a:xfrm>
            <a:off x="3186113" y="2074863"/>
            <a:ext cx="2609850" cy="36718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62AAD281-926B-4BFA-90E8-5917AF1E86B9}" type="slidenum">
              <a:rPr lang="pt-BR" altLang="pt-BR" sz="1400" smtClean="0">
                <a:solidFill>
                  <a:schemeClr val="bg1"/>
                </a:solidFill>
              </a:rPr>
              <a:pPr>
                <a:spcBef>
                  <a:spcPct val="0"/>
                </a:spcBef>
                <a:buSzTx/>
                <a:buFontTx/>
                <a:buNone/>
              </a:pPr>
              <a:t>12</a:t>
            </a:fld>
            <a:endParaRPr lang="pt-BR" altLang="pt-BR" sz="1400" smtClean="0">
              <a:solidFill>
                <a:schemeClr val="bg1"/>
              </a:solidFill>
            </a:endParaRPr>
          </a:p>
        </p:txBody>
      </p:sp>
      <p:sp>
        <p:nvSpPr>
          <p:cNvPr id="26627" name="Rectangle 2" descr="Large confetti"/>
          <p:cNvSpPr>
            <a:spLocks noGrp="1" noChangeArrowheads="1"/>
          </p:cNvSpPr>
          <p:nvPr>
            <p:ph type="title"/>
          </p:nvPr>
        </p:nvSpPr>
        <p:spPr>
          <a:xfrm>
            <a:off x="1116013" y="333375"/>
            <a:ext cx="7056437" cy="863600"/>
          </a:xfrm>
        </p:spPr>
        <p:txBody>
          <a:bodyPr/>
          <a:lstStyle/>
          <a:p>
            <a:pPr algn="ctr" eaLnBrk="1" hangingPunct="1"/>
            <a:r>
              <a:rPr lang="pt-BR" altLang="pt-BR" sz="2400" b="1" smtClean="0"/>
              <a:t>PREFÁCIO À PRIMEIRA EDIÇÃO -</a:t>
            </a:r>
            <a:br>
              <a:rPr lang="pt-BR" altLang="pt-BR" sz="2400" b="1" smtClean="0"/>
            </a:br>
            <a:r>
              <a:rPr lang="pt-BR" altLang="pt-BR" sz="2400" b="1" smtClean="0"/>
              <a:t>O MÉTODO NEWTONIANO</a:t>
            </a:r>
          </a:p>
        </p:txBody>
      </p:sp>
      <p:sp>
        <p:nvSpPr>
          <p:cNvPr id="9220" name="Rectangle 3"/>
          <p:cNvSpPr>
            <a:spLocks noGrp="1" noChangeArrowheads="1"/>
          </p:cNvSpPr>
          <p:nvPr>
            <p:ph type="body" idx="1"/>
          </p:nvPr>
        </p:nvSpPr>
        <p:spPr>
          <a:xfrm>
            <a:off x="107950" y="1844675"/>
            <a:ext cx="8928100" cy="1079500"/>
          </a:xfrm>
        </p:spPr>
        <p:txBody>
          <a:bodyPr/>
          <a:lstStyle/>
          <a:p>
            <a:pPr marL="0" indent="0" algn="just" eaLnBrk="1" hangingPunct="1">
              <a:spcBef>
                <a:spcPct val="0"/>
              </a:spcBef>
              <a:buFontTx/>
              <a:buNone/>
            </a:pPr>
            <a:r>
              <a:rPr lang="pt-BR" altLang="pt-BR" sz="2400" smtClean="0"/>
              <a:t>     “</a:t>
            </a:r>
            <a:r>
              <a:rPr lang="pt-BR" altLang="pt-BR" sz="2600" smtClean="0"/>
              <a:t>[...] considero principalmente aquelas coisas que se referem à gravidade, volubilidade, força elástica, resistência dos fluidos e forças desse tipo, sejam atrativas ou repulsivas. </a:t>
            </a:r>
          </a:p>
        </p:txBody>
      </p:sp>
      <p:sp>
        <p:nvSpPr>
          <p:cNvPr id="5" name="Rectangle 3"/>
          <p:cNvSpPr txBox="1">
            <a:spLocks noChangeArrowheads="1"/>
          </p:cNvSpPr>
          <p:nvPr/>
        </p:nvSpPr>
        <p:spPr bwMode="auto">
          <a:xfrm>
            <a:off x="107950" y="3024188"/>
            <a:ext cx="8928100" cy="206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defRPr/>
            </a:pPr>
            <a:r>
              <a:rPr lang="pt-BR" altLang="pt-BR" sz="2400" kern="0" dirty="0" smtClean="0"/>
              <a:t>     </a:t>
            </a:r>
            <a:r>
              <a:rPr lang="pt-BR" altLang="pt-BR" sz="2600" kern="0" dirty="0" smtClean="0"/>
              <a:t>E, portanto, ofereço este trabalho como os princípios matemáticos da filosofia, </a:t>
            </a:r>
            <a:r>
              <a:rPr lang="pt-BR" altLang="pt-BR" sz="2600" b="1" kern="0" dirty="0" smtClean="0"/>
              <a:t>pois toda a essência da filosofia parece consistir nisso – a partir dos fenômenos de movimento, investigar as forças da natureza e, então, dessas forças demonstrar os outros fenômenos.</a:t>
            </a:r>
            <a:endParaRPr lang="pt-BR" altLang="pt-BR" sz="2600" kern="0" dirty="0" smtClean="0"/>
          </a:p>
        </p:txBody>
      </p:sp>
      <p:sp>
        <p:nvSpPr>
          <p:cNvPr id="6" name="Rectangle 3"/>
          <p:cNvSpPr txBox="1">
            <a:spLocks noChangeArrowheads="1"/>
          </p:cNvSpPr>
          <p:nvPr/>
        </p:nvSpPr>
        <p:spPr bwMode="auto">
          <a:xfrm>
            <a:off x="107950" y="4986338"/>
            <a:ext cx="8928100" cy="74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defRPr/>
            </a:pPr>
            <a:r>
              <a:rPr lang="pt-BR" altLang="pt-BR" sz="2400" kern="0" dirty="0" smtClean="0"/>
              <a:t>     </a:t>
            </a:r>
            <a:r>
              <a:rPr lang="pt-BR" altLang="pt-BR" sz="2600" kern="0" dirty="0" smtClean="0"/>
              <a:t>E para esse fim dirigem-se as proposições gerais no primeiro e no segundo Livros. </a:t>
            </a:r>
          </a:p>
        </p:txBody>
      </p:sp>
      <p:sp>
        <p:nvSpPr>
          <p:cNvPr id="7" name="Rectangle 3"/>
          <p:cNvSpPr txBox="1">
            <a:spLocks noChangeArrowheads="1"/>
          </p:cNvSpPr>
          <p:nvPr/>
        </p:nvSpPr>
        <p:spPr bwMode="auto">
          <a:xfrm>
            <a:off x="107950" y="5732463"/>
            <a:ext cx="892810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defRPr/>
            </a:pPr>
            <a:r>
              <a:rPr lang="pt-BR" altLang="pt-BR" sz="2400" kern="0" dirty="0" smtClean="0"/>
              <a:t>     </a:t>
            </a:r>
            <a:r>
              <a:rPr lang="pt-BR" altLang="pt-BR" sz="2600" kern="0" dirty="0" smtClean="0"/>
              <a:t>No terceiro Livro, dou um exemplo disso na explicação do Sistema do Mundo.” [</a:t>
            </a:r>
            <a:r>
              <a:rPr lang="pt-BR" altLang="pt-BR" sz="2600" i="1" kern="0" dirty="0" smtClean="0"/>
              <a:t>cont.</a:t>
            </a:r>
            <a:r>
              <a:rPr lang="pt-BR" altLang="pt-BR" sz="2600" kern="0" dirty="0" smtClean="0"/>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E297354A-56AD-4F03-ACDE-C77FA30991A3}" type="slidenum">
              <a:rPr lang="pt-BR" altLang="pt-BR" sz="1400" smtClean="0">
                <a:solidFill>
                  <a:schemeClr val="bg1"/>
                </a:solidFill>
              </a:rPr>
              <a:pPr>
                <a:spcBef>
                  <a:spcPct val="0"/>
                </a:spcBef>
                <a:buSzTx/>
                <a:buFontTx/>
                <a:buNone/>
              </a:pPr>
              <a:t>13</a:t>
            </a:fld>
            <a:endParaRPr lang="pt-BR" altLang="pt-BR" sz="1400" smtClean="0">
              <a:solidFill>
                <a:schemeClr val="bg1"/>
              </a:solidFill>
            </a:endParaRPr>
          </a:p>
        </p:txBody>
      </p:sp>
      <p:sp>
        <p:nvSpPr>
          <p:cNvPr id="28675" name="Rectangle 2" descr="Large confetti"/>
          <p:cNvSpPr>
            <a:spLocks noGrp="1" noChangeArrowheads="1"/>
          </p:cNvSpPr>
          <p:nvPr>
            <p:ph type="title"/>
          </p:nvPr>
        </p:nvSpPr>
        <p:spPr>
          <a:xfrm>
            <a:off x="1116013" y="333375"/>
            <a:ext cx="7056437" cy="863600"/>
          </a:xfrm>
        </p:spPr>
        <p:txBody>
          <a:bodyPr/>
          <a:lstStyle/>
          <a:p>
            <a:pPr algn="ctr" eaLnBrk="1" hangingPunct="1"/>
            <a:r>
              <a:rPr lang="pt-BR" altLang="pt-BR" sz="2400" b="1" smtClean="0"/>
              <a:t>PREFÁCIO À PRIMEIRA EDIÇÃO -</a:t>
            </a:r>
            <a:br>
              <a:rPr lang="pt-BR" altLang="pt-BR" sz="2400" b="1" smtClean="0"/>
            </a:br>
            <a:r>
              <a:rPr lang="pt-BR" altLang="pt-BR" sz="2400" b="1" smtClean="0"/>
              <a:t>O MÉTODO NEWTONIANO</a:t>
            </a:r>
          </a:p>
        </p:txBody>
      </p:sp>
      <p:sp>
        <p:nvSpPr>
          <p:cNvPr id="28676" name="Rectangle 3"/>
          <p:cNvSpPr>
            <a:spLocks noGrp="1" noChangeArrowheads="1"/>
          </p:cNvSpPr>
          <p:nvPr>
            <p:ph type="body" idx="1"/>
          </p:nvPr>
        </p:nvSpPr>
        <p:spPr>
          <a:xfrm>
            <a:off x="107950" y="1844675"/>
            <a:ext cx="8928100" cy="1655763"/>
          </a:xfrm>
        </p:spPr>
        <p:txBody>
          <a:bodyPr/>
          <a:lstStyle/>
          <a:p>
            <a:pPr marL="0" indent="0" algn="just" eaLnBrk="1" hangingPunct="1">
              <a:spcBef>
                <a:spcPct val="0"/>
              </a:spcBef>
              <a:buFontTx/>
              <a:buNone/>
            </a:pPr>
            <a:r>
              <a:rPr lang="pt-BR" altLang="pt-BR" sz="2600" smtClean="0"/>
              <a:t>     “Pois pelas proposições matematicamente demonstradas nos Livros anteriores, no terceiro derivo dos fenômenos celestes as forças de gravidade com as quais corpos tendem para o Sol e para os vários planetas.</a:t>
            </a:r>
          </a:p>
        </p:txBody>
      </p:sp>
      <p:sp>
        <p:nvSpPr>
          <p:cNvPr id="5" name="Rectangle 3"/>
          <p:cNvSpPr txBox="1">
            <a:spLocks noChangeArrowheads="1"/>
          </p:cNvSpPr>
          <p:nvPr/>
        </p:nvSpPr>
        <p:spPr bwMode="auto">
          <a:xfrm>
            <a:off x="107950" y="3429000"/>
            <a:ext cx="8928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defRPr/>
            </a:pPr>
            <a:r>
              <a:rPr lang="pt-BR" altLang="pt-BR" sz="2600" b="1" kern="0" dirty="0" smtClean="0"/>
              <a:t>     Então, dessas forças, por outras proposições que também são matemáticas, deduzo os movimentos dos planetas, dos cometas, da Lua e do mar.</a:t>
            </a:r>
            <a:endParaRPr lang="pt-BR" altLang="pt-BR" sz="2600" kern="0" dirty="0" smtClean="0"/>
          </a:p>
        </p:txBody>
      </p:sp>
      <p:sp>
        <p:nvSpPr>
          <p:cNvPr id="6" name="Rectangle 3"/>
          <p:cNvSpPr txBox="1">
            <a:spLocks noChangeArrowheads="1"/>
          </p:cNvSpPr>
          <p:nvPr/>
        </p:nvSpPr>
        <p:spPr bwMode="auto">
          <a:xfrm>
            <a:off x="107950" y="4581525"/>
            <a:ext cx="89281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defRPr/>
            </a:pPr>
            <a:r>
              <a:rPr lang="pt-BR" altLang="pt-BR" sz="2600" kern="0" dirty="0" smtClean="0"/>
              <a:t>     Gostaria que pudéssemos derivar o resto dos fenômenos da Natureza dos princípios mecânicos pelo mesmo tipo de raciocínio.” [</a:t>
            </a:r>
            <a:r>
              <a:rPr lang="pt-BR" altLang="pt-BR" sz="2600" i="1" kern="0" dirty="0" smtClean="0"/>
              <a:t>cont.</a:t>
            </a:r>
            <a:r>
              <a:rPr lang="pt-BR" altLang="pt-BR" sz="2600" kern="0" dirty="0" smtClean="0"/>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F3B6ABDB-AF73-433F-8F2F-01347DC5C7E3}" type="slidenum">
              <a:rPr lang="pt-BR" altLang="pt-BR" sz="1400" smtClean="0">
                <a:solidFill>
                  <a:schemeClr val="bg1"/>
                </a:solidFill>
              </a:rPr>
              <a:pPr>
                <a:spcBef>
                  <a:spcPct val="0"/>
                </a:spcBef>
                <a:buSzTx/>
                <a:buFontTx/>
                <a:buNone/>
              </a:pPr>
              <a:t>14</a:t>
            </a:fld>
            <a:endParaRPr lang="pt-BR" altLang="pt-BR" sz="1400" smtClean="0">
              <a:solidFill>
                <a:schemeClr val="bg1"/>
              </a:solidFill>
            </a:endParaRPr>
          </a:p>
        </p:txBody>
      </p:sp>
      <p:sp>
        <p:nvSpPr>
          <p:cNvPr id="30723" name="Rectangle 2" descr="Large confetti"/>
          <p:cNvSpPr>
            <a:spLocks noGrp="1" noChangeArrowheads="1"/>
          </p:cNvSpPr>
          <p:nvPr>
            <p:ph type="title"/>
          </p:nvPr>
        </p:nvSpPr>
        <p:spPr>
          <a:xfrm>
            <a:off x="1116013" y="333375"/>
            <a:ext cx="7056437" cy="863600"/>
          </a:xfrm>
        </p:spPr>
        <p:txBody>
          <a:bodyPr/>
          <a:lstStyle/>
          <a:p>
            <a:pPr algn="ctr" eaLnBrk="1" hangingPunct="1"/>
            <a:r>
              <a:rPr lang="pt-BR" altLang="pt-BR" sz="2400" b="1" smtClean="0"/>
              <a:t>PREFÁCIO À PRIMEIRA EDIÇÃO -</a:t>
            </a:r>
            <a:br>
              <a:rPr lang="pt-BR" altLang="pt-BR" sz="2400" b="1" smtClean="0"/>
            </a:br>
            <a:r>
              <a:rPr lang="pt-BR" altLang="pt-BR" sz="2400" b="1" smtClean="0"/>
              <a:t>O MÉTODO NEWTONIANO</a:t>
            </a:r>
          </a:p>
        </p:txBody>
      </p:sp>
      <p:sp>
        <p:nvSpPr>
          <p:cNvPr id="30724" name="Rectangle 3"/>
          <p:cNvSpPr>
            <a:spLocks noGrp="1" noChangeArrowheads="1"/>
          </p:cNvSpPr>
          <p:nvPr>
            <p:ph type="body" idx="1"/>
          </p:nvPr>
        </p:nvSpPr>
        <p:spPr>
          <a:xfrm>
            <a:off x="107950" y="1844675"/>
            <a:ext cx="8928100" cy="2089150"/>
          </a:xfrm>
        </p:spPr>
        <p:txBody>
          <a:bodyPr/>
          <a:lstStyle/>
          <a:p>
            <a:pPr marL="0" indent="0" algn="just" eaLnBrk="1" hangingPunct="1">
              <a:spcBef>
                <a:spcPct val="0"/>
              </a:spcBef>
              <a:buFontTx/>
              <a:buNone/>
            </a:pPr>
            <a:r>
              <a:rPr lang="pt-BR" altLang="pt-BR" sz="2600" smtClean="0"/>
              <a:t>     “Pois, por muitas razões, sou induzido a suspeitar de que todos eles possam depender de certas forças pelas quais as partículas dos corpos, por algumas causas até aqui desconhecidas, ou são mutuamente impelidas umas em direção às outras e se ligam em formas regulares, ou são repelidas e se afastam umas das outras.</a:t>
            </a:r>
          </a:p>
        </p:txBody>
      </p:sp>
      <p:sp>
        <p:nvSpPr>
          <p:cNvPr id="5" name="Rectangle 3"/>
          <p:cNvSpPr txBox="1">
            <a:spLocks noChangeArrowheads="1"/>
          </p:cNvSpPr>
          <p:nvPr/>
        </p:nvSpPr>
        <p:spPr bwMode="auto">
          <a:xfrm>
            <a:off x="107950" y="3789363"/>
            <a:ext cx="89281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defRPr/>
            </a:pPr>
            <a:r>
              <a:rPr lang="pt-BR" altLang="pt-BR" sz="2600" b="1" kern="0" dirty="0" smtClean="0"/>
              <a:t>     Sendo desconhecidas essas forças, os filósofos até agora têm tentado em vão a investigação da Natureza</a:t>
            </a:r>
            <a:r>
              <a:rPr lang="pt-BR" altLang="pt-BR" sz="2600" kern="0" dirty="0"/>
              <a:t>.</a:t>
            </a:r>
            <a:endParaRPr lang="pt-BR" altLang="pt-BR" sz="2600" kern="0" dirty="0" smtClean="0"/>
          </a:p>
        </p:txBody>
      </p:sp>
      <p:sp>
        <p:nvSpPr>
          <p:cNvPr id="6" name="Rectangle 3"/>
          <p:cNvSpPr txBox="1">
            <a:spLocks noChangeArrowheads="1"/>
          </p:cNvSpPr>
          <p:nvPr/>
        </p:nvSpPr>
        <p:spPr bwMode="auto">
          <a:xfrm>
            <a:off x="107950" y="4570413"/>
            <a:ext cx="892810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defRPr/>
            </a:pPr>
            <a:r>
              <a:rPr lang="pt-BR" altLang="pt-BR" sz="2600" kern="0" dirty="0" smtClean="0"/>
              <a:t>     Mas espero que os princípios aqui expostos tragam alguma luz, seja a esse ou a algum outro método mais verdadeiro de filosofar.” (NEWTON, I. </a:t>
            </a:r>
            <a:r>
              <a:rPr lang="pt-BR" altLang="pt-BR" sz="2600" i="1" kern="0" dirty="0" smtClean="0"/>
              <a:t>Princípios Matemáticos de Filosofia Natural</a:t>
            </a:r>
            <a:r>
              <a:rPr lang="pt-BR" altLang="pt-BR" sz="2600" kern="0" dirty="0" smtClean="0"/>
              <a:t>, Livro I, Prefácio à Primeira Edição, 1687).</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649FD2F-7161-4766-BEAE-7B39663DFD3C}" type="slidenum">
              <a:rPr lang="pt-BR" altLang="pt-BR" sz="1400" smtClean="0">
                <a:solidFill>
                  <a:schemeClr val="bg1"/>
                </a:solidFill>
              </a:rPr>
              <a:pPr>
                <a:spcBef>
                  <a:spcPct val="0"/>
                </a:spcBef>
                <a:buSzTx/>
                <a:buFontTx/>
                <a:buNone/>
              </a:pPr>
              <a:t>15</a:t>
            </a:fld>
            <a:endParaRPr lang="pt-BR" altLang="pt-BR" sz="1400" smtClean="0">
              <a:solidFill>
                <a:schemeClr val="bg1"/>
              </a:solidFill>
            </a:endParaRPr>
          </a:p>
        </p:txBody>
      </p:sp>
      <p:sp>
        <p:nvSpPr>
          <p:cNvPr id="32771" name="Rectangle 2" descr="Large confetti"/>
          <p:cNvSpPr>
            <a:spLocks noGrp="1" noChangeArrowheads="1"/>
          </p:cNvSpPr>
          <p:nvPr>
            <p:ph type="title"/>
          </p:nvPr>
        </p:nvSpPr>
        <p:spPr>
          <a:xfrm>
            <a:off x="1331913" y="404813"/>
            <a:ext cx="6840537" cy="519112"/>
          </a:xfrm>
        </p:spPr>
        <p:txBody>
          <a:bodyPr/>
          <a:lstStyle/>
          <a:p>
            <a:pPr algn="ctr" eaLnBrk="1" hangingPunct="1"/>
            <a:r>
              <a:rPr lang="pt-BR" altLang="pt-BR" sz="2400" b="1" smtClean="0"/>
              <a:t>REGRAS DE RACIOCÍNIO EM FILOSOFIA</a:t>
            </a:r>
          </a:p>
        </p:txBody>
      </p:sp>
      <p:sp>
        <p:nvSpPr>
          <p:cNvPr id="32772" name="Rectangle 3"/>
          <p:cNvSpPr>
            <a:spLocks noGrp="1" noChangeArrowheads="1"/>
          </p:cNvSpPr>
          <p:nvPr>
            <p:ph type="body" idx="1"/>
          </p:nvPr>
        </p:nvSpPr>
        <p:spPr>
          <a:xfrm>
            <a:off x="107950" y="1772817"/>
            <a:ext cx="8928100" cy="504056"/>
          </a:xfrm>
        </p:spPr>
        <p:txBody>
          <a:bodyPr/>
          <a:lstStyle/>
          <a:p>
            <a:pPr marL="0" indent="0" algn="ctr" eaLnBrk="1" hangingPunct="1">
              <a:spcBef>
                <a:spcPts val="0"/>
              </a:spcBef>
              <a:buFontTx/>
              <a:buNone/>
            </a:pPr>
            <a:r>
              <a:rPr lang="pt-BR" altLang="pt-BR" sz="2600" b="1" dirty="0" smtClean="0"/>
              <a:t>REGRA I</a:t>
            </a:r>
            <a:endParaRPr lang="pt-BR" altLang="pt-BR" sz="2600" dirty="0" smtClean="0"/>
          </a:p>
        </p:txBody>
      </p:sp>
      <p:sp>
        <p:nvSpPr>
          <p:cNvPr id="7" name="Rectangle 3"/>
          <p:cNvSpPr txBox="1">
            <a:spLocks noChangeArrowheads="1"/>
          </p:cNvSpPr>
          <p:nvPr/>
        </p:nvSpPr>
        <p:spPr bwMode="auto">
          <a:xfrm>
            <a:off x="107504" y="3645024"/>
            <a:ext cx="8928100" cy="877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pPr>
            <a:r>
              <a:rPr lang="pt-BR" altLang="pt-BR" sz="2600" kern="0" dirty="0" smtClean="0"/>
              <a:t>     </a:t>
            </a:r>
            <a:r>
              <a:rPr lang="pt-BR" altLang="pt-BR" sz="2600" kern="0" dirty="0" smtClean="0"/>
              <a:t>“Sobre </a:t>
            </a:r>
            <a:r>
              <a:rPr lang="pt-BR" altLang="pt-BR" sz="2600" kern="0" dirty="0" smtClean="0"/>
              <a:t>isto dizem os filósofos que a Natureza não faz nada em vão, e mais algo é vão quando menos serve.</a:t>
            </a:r>
          </a:p>
        </p:txBody>
      </p:sp>
      <p:sp>
        <p:nvSpPr>
          <p:cNvPr id="8" name="Rectangle 3"/>
          <p:cNvSpPr txBox="1">
            <a:spLocks noChangeArrowheads="1"/>
          </p:cNvSpPr>
          <p:nvPr/>
        </p:nvSpPr>
        <p:spPr bwMode="auto">
          <a:xfrm>
            <a:off x="107504" y="4436963"/>
            <a:ext cx="8928100" cy="129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pPr>
            <a:r>
              <a:rPr lang="pt-BR" altLang="pt-BR" sz="2600" kern="0" dirty="0" smtClean="0"/>
              <a:t>     Pois a Natureza é simples e não se compraz com causas supérfluas</a:t>
            </a:r>
            <a:r>
              <a:rPr lang="pt-BR" altLang="pt-BR" sz="2600" kern="0" dirty="0" smtClean="0"/>
              <a:t>.” </a:t>
            </a:r>
            <a:r>
              <a:rPr lang="pt-BR" altLang="pt-BR" sz="2600" kern="0" dirty="0"/>
              <a:t>(NEWTON, I. </a:t>
            </a:r>
            <a:r>
              <a:rPr lang="pt-BR" altLang="pt-BR" sz="2600" i="1" kern="0" dirty="0"/>
              <a:t>Princípios Matemáticos de Filosofia Natural</a:t>
            </a:r>
            <a:r>
              <a:rPr lang="pt-BR" altLang="pt-BR" sz="2600" kern="0" dirty="0"/>
              <a:t>, Livro </a:t>
            </a:r>
            <a:r>
              <a:rPr lang="pt-BR" altLang="pt-BR" sz="2600" kern="0" dirty="0" smtClean="0"/>
              <a:t>III</a:t>
            </a:r>
            <a:r>
              <a:rPr lang="pt-BR" altLang="pt-BR" sz="2600" kern="0" dirty="0"/>
              <a:t>, </a:t>
            </a:r>
            <a:r>
              <a:rPr lang="pt-BR" altLang="pt-BR" sz="2600" kern="0" dirty="0" smtClean="0"/>
              <a:t>p. 185).</a:t>
            </a:r>
          </a:p>
        </p:txBody>
      </p:sp>
      <p:sp>
        <p:nvSpPr>
          <p:cNvPr id="9" name="Rectangle 3"/>
          <p:cNvSpPr txBox="1">
            <a:spLocks noChangeArrowheads="1"/>
          </p:cNvSpPr>
          <p:nvPr/>
        </p:nvSpPr>
        <p:spPr bwMode="auto">
          <a:xfrm>
            <a:off x="107504" y="2276872"/>
            <a:ext cx="8928100" cy="129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pPr>
            <a:r>
              <a:rPr lang="pt-BR" altLang="pt-BR" sz="2600" kern="0" dirty="0" smtClean="0"/>
              <a:t>     </a:t>
            </a:r>
            <a:r>
              <a:rPr lang="pt-BR" altLang="pt-BR" sz="2600" kern="0" dirty="0" smtClean="0"/>
              <a:t>“</a:t>
            </a:r>
            <a:r>
              <a:rPr lang="pt-BR" altLang="pt-BR" sz="2600" i="1" kern="0" dirty="0" smtClean="0"/>
              <a:t>Não </a:t>
            </a:r>
            <a:r>
              <a:rPr lang="pt-BR" altLang="pt-BR" sz="2600" i="1" kern="0" dirty="0" smtClean="0"/>
              <a:t>devemos admitir mais causas para as coisas naturais do que as que são verdadeiras e suficientes para explicar suas aparências</a:t>
            </a:r>
            <a:r>
              <a:rPr lang="pt-BR" altLang="pt-BR" sz="2600" i="1" kern="0" dirty="0" smtClean="0"/>
              <a:t>.</a:t>
            </a:r>
            <a:r>
              <a:rPr lang="pt-BR" altLang="pt-BR" sz="2600" kern="0" dirty="0" smtClean="0"/>
              <a:t>”</a:t>
            </a:r>
            <a:endParaRPr lang="pt-BR" altLang="pt-BR" sz="2600" i="1" kern="0" dirty="0" smtClean="0"/>
          </a:p>
        </p:txBody>
      </p:sp>
    </p:spTree>
    <p:extLst>
      <p:ext uri="{BB962C8B-B14F-4D97-AF65-F5344CB8AC3E}">
        <p14:creationId xmlns:p14="http://schemas.microsoft.com/office/powerpoint/2010/main" val="152100648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2" grpId="0" build="p"/>
      <p:bldP spid="7" grpId="0" build="p"/>
      <p:bldP spid="8" grpId="0" build="p"/>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649FD2F-7161-4766-BEAE-7B39663DFD3C}" type="slidenum">
              <a:rPr lang="pt-BR" altLang="pt-BR" sz="1400" smtClean="0">
                <a:solidFill>
                  <a:schemeClr val="bg1"/>
                </a:solidFill>
              </a:rPr>
              <a:pPr>
                <a:spcBef>
                  <a:spcPct val="0"/>
                </a:spcBef>
                <a:buSzTx/>
                <a:buFontTx/>
                <a:buNone/>
              </a:pPr>
              <a:t>16</a:t>
            </a:fld>
            <a:endParaRPr lang="pt-BR" altLang="pt-BR" sz="1400" smtClean="0">
              <a:solidFill>
                <a:schemeClr val="bg1"/>
              </a:solidFill>
            </a:endParaRPr>
          </a:p>
        </p:txBody>
      </p:sp>
      <p:sp>
        <p:nvSpPr>
          <p:cNvPr id="32771" name="Rectangle 2" descr="Large confetti"/>
          <p:cNvSpPr>
            <a:spLocks noGrp="1" noChangeArrowheads="1"/>
          </p:cNvSpPr>
          <p:nvPr>
            <p:ph type="title"/>
          </p:nvPr>
        </p:nvSpPr>
        <p:spPr>
          <a:xfrm>
            <a:off x="1331913" y="404813"/>
            <a:ext cx="6840537" cy="519112"/>
          </a:xfrm>
        </p:spPr>
        <p:txBody>
          <a:bodyPr/>
          <a:lstStyle/>
          <a:p>
            <a:pPr algn="ctr" eaLnBrk="1" hangingPunct="1"/>
            <a:r>
              <a:rPr lang="pt-BR" altLang="pt-BR" sz="2400" b="1" smtClean="0"/>
              <a:t>REGRAS DE RACIOCÍNIO EM FILOSOFIA</a:t>
            </a:r>
          </a:p>
        </p:txBody>
      </p:sp>
      <p:sp>
        <p:nvSpPr>
          <p:cNvPr id="5" name="Rectangle 3"/>
          <p:cNvSpPr txBox="1">
            <a:spLocks noChangeArrowheads="1"/>
          </p:cNvSpPr>
          <p:nvPr/>
        </p:nvSpPr>
        <p:spPr bwMode="auto">
          <a:xfrm>
            <a:off x="107504" y="1772816"/>
            <a:ext cx="89281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FontTx/>
              <a:buNone/>
            </a:pPr>
            <a:r>
              <a:rPr lang="pt-BR" altLang="pt-BR" sz="2600" b="1" kern="0" dirty="0" smtClean="0"/>
              <a:t>REGRA II</a:t>
            </a:r>
            <a:endParaRPr lang="pt-BR" altLang="pt-BR" sz="2600" kern="0" dirty="0" smtClean="0"/>
          </a:p>
        </p:txBody>
      </p:sp>
      <p:sp>
        <p:nvSpPr>
          <p:cNvPr id="6" name="Rectangle 3"/>
          <p:cNvSpPr txBox="1">
            <a:spLocks noChangeArrowheads="1"/>
          </p:cNvSpPr>
          <p:nvPr/>
        </p:nvSpPr>
        <p:spPr bwMode="auto">
          <a:xfrm>
            <a:off x="107504" y="3212976"/>
            <a:ext cx="8928100" cy="2160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None/>
            </a:pPr>
            <a:r>
              <a:rPr lang="pt-BR" altLang="pt-BR" sz="2600" b="1" kern="0" dirty="0" smtClean="0"/>
              <a:t>     </a:t>
            </a:r>
            <a:r>
              <a:rPr lang="pt-BR" altLang="pt-BR" sz="2600" kern="0" dirty="0" smtClean="0"/>
              <a:t>“Como </a:t>
            </a:r>
            <a:r>
              <a:rPr lang="pt-BR" altLang="pt-BR" sz="2600" kern="0" dirty="0" smtClean="0"/>
              <a:t>acontece com a respiração no homem e num animal, a queda de pedras na Europa e na América, a luz de nosso fogo culinário e do Sol, a reflexão da luz na Terra e nos </a:t>
            </a:r>
            <a:r>
              <a:rPr lang="pt-BR" altLang="pt-BR" sz="2600" kern="0" dirty="0"/>
              <a:t>planetas</a:t>
            </a:r>
            <a:r>
              <a:rPr lang="pt-BR" altLang="pt-BR" sz="2600" kern="0" dirty="0" smtClean="0"/>
              <a:t>.” </a:t>
            </a:r>
            <a:r>
              <a:rPr lang="pt-BR" altLang="pt-BR" sz="2600" kern="0" dirty="0"/>
              <a:t>(NEWTON, I. </a:t>
            </a:r>
            <a:r>
              <a:rPr lang="pt-BR" altLang="pt-BR" sz="2600" i="1" kern="0" dirty="0"/>
              <a:t>Princípios Matemáticos de Filosofia Natural</a:t>
            </a:r>
            <a:r>
              <a:rPr lang="pt-BR" altLang="pt-BR" sz="2600" kern="0" dirty="0"/>
              <a:t>, Livro III, p. 185).</a:t>
            </a:r>
          </a:p>
          <a:p>
            <a:pPr marL="0" indent="0" algn="just" eaLnBrk="1" hangingPunct="1">
              <a:spcBef>
                <a:spcPts val="0"/>
              </a:spcBef>
              <a:buFontTx/>
              <a:buNone/>
            </a:pPr>
            <a:endParaRPr lang="pt-BR" altLang="pt-BR" sz="2600" kern="0" dirty="0" smtClean="0"/>
          </a:p>
        </p:txBody>
      </p:sp>
      <p:sp>
        <p:nvSpPr>
          <p:cNvPr id="10" name="Rectangle 3"/>
          <p:cNvSpPr txBox="1">
            <a:spLocks noChangeArrowheads="1"/>
          </p:cNvSpPr>
          <p:nvPr/>
        </p:nvSpPr>
        <p:spPr bwMode="auto">
          <a:xfrm>
            <a:off x="107504" y="2276872"/>
            <a:ext cx="8928100" cy="864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pPr>
            <a:r>
              <a:rPr lang="pt-BR" altLang="pt-BR" sz="2600" kern="0" dirty="0" smtClean="0"/>
              <a:t>     </a:t>
            </a:r>
            <a:r>
              <a:rPr lang="pt-BR" altLang="pt-BR" sz="2600" kern="0" dirty="0" smtClean="0"/>
              <a:t>“</a:t>
            </a:r>
            <a:r>
              <a:rPr lang="pt-BR" altLang="pt-BR" sz="2600" i="1" kern="0" dirty="0" smtClean="0"/>
              <a:t>Portanto</a:t>
            </a:r>
            <a:r>
              <a:rPr lang="pt-BR" altLang="pt-BR" sz="2600" i="1" kern="0" dirty="0" smtClean="0"/>
              <a:t>, aos mesmos efeitos naturais temos de atribuir as mesmas causas, tanto quanto possível</a:t>
            </a:r>
            <a:r>
              <a:rPr lang="pt-BR" altLang="pt-BR" sz="2600" i="1" kern="0" dirty="0" smtClean="0"/>
              <a:t>.</a:t>
            </a:r>
            <a:r>
              <a:rPr lang="pt-BR" altLang="pt-BR" sz="2600" kern="0" dirty="0" smtClean="0"/>
              <a:t>”</a:t>
            </a:r>
            <a:endParaRPr lang="pt-BR" altLang="pt-BR" sz="2600" i="1" kern="0" dirty="0" smtClean="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649FD2F-7161-4766-BEAE-7B39663DFD3C}" type="slidenum">
              <a:rPr lang="pt-BR" altLang="pt-BR" sz="1400" smtClean="0">
                <a:solidFill>
                  <a:schemeClr val="bg1"/>
                </a:solidFill>
              </a:rPr>
              <a:pPr>
                <a:spcBef>
                  <a:spcPct val="0"/>
                </a:spcBef>
                <a:buSzTx/>
                <a:buFontTx/>
                <a:buNone/>
              </a:pPr>
              <a:t>17</a:t>
            </a:fld>
            <a:endParaRPr lang="pt-BR" altLang="pt-BR" sz="1400" smtClean="0">
              <a:solidFill>
                <a:schemeClr val="bg1"/>
              </a:solidFill>
            </a:endParaRPr>
          </a:p>
        </p:txBody>
      </p:sp>
      <p:sp>
        <p:nvSpPr>
          <p:cNvPr id="32771" name="Rectangle 2" descr="Large confetti"/>
          <p:cNvSpPr>
            <a:spLocks noGrp="1" noChangeArrowheads="1"/>
          </p:cNvSpPr>
          <p:nvPr>
            <p:ph type="title"/>
          </p:nvPr>
        </p:nvSpPr>
        <p:spPr>
          <a:xfrm>
            <a:off x="1331913" y="404813"/>
            <a:ext cx="6840537" cy="519112"/>
          </a:xfrm>
        </p:spPr>
        <p:txBody>
          <a:bodyPr/>
          <a:lstStyle/>
          <a:p>
            <a:pPr algn="ctr" eaLnBrk="1" hangingPunct="1"/>
            <a:r>
              <a:rPr lang="pt-BR" altLang="pt-BR" sz="2400" b="1" smtClean="0"/>
              <a:t>REGRAS DE RACIOCÍNIO EM FILOSOFIA</a:t>
            </a:r>
          </a:p>
        </p:txBody>
      </p:sp>
      <p:sp>
        <p:nvSpPr>
          <p:cNvPr id="6" name="Rectangle 3"/>
          <p:cNvSpPr txBox="1">
            <a:spLocks noChangeArrowheads="1"/>
          </p:cNvSpPr>
          <p:nvPr/>
        </p:nvSpPr>
        <p:spPr bwMode="auto">
          <a:xfrm>
            <a:off x="107504" y="1772816"/>
            <a:ext cx="8928100"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eaLnBrk="1" hangingPunct="1">
              <a:spcBef>
                <a:spcPts val="0"/>
              </a:spcBef>
              <a:buFontTx/>
              <a:buNone/>
            </a:pPr>
            <a:r>
              <a:rPr lang="pt-BR" altLang="pt-BR" sz="2600" b="1" kern="0" dirty="0" smtClean="0"/>
              <a:t>REGRA III</a:t>
            </a:r>
            <a:endParaRPr lang="pt-BR" altLang="pt-BR" sz="2600" kern="0" dirty="0" smtClean="0"/>
          </a:p>
        </p:txBody>
      </p:sp>
      <p:sp>
        <p:nvSpPr>
          <p:cNvPr id="8" name="Rectangle 3"/>
          <p:cNvSpPr txBox="1">
            <a:spLocks noChangeArrowheads="1"/>
          </p:cNvSpPr>
          <p:nvPr/>
        </p:nvSpPr>
        <p:spPr bwMode="auto">
          <a:xfrm>
            <a:off x="107504" y="2204864"/>
            <a:ext cx="8928100" cy="1656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pPr>
            <a:r>
              <a:rPr lang="pt-BR" altLang="pt-BR" sz="2600" kern="0" dirty="0" smtClean="0"/>
              <a:t>     </a:t>
            </a:r>
            <a:r>
              <a:rPr lang="pt-BR" altLang="pt-BR" sz="2600" kern="0" dirty="0" smtClean="0"/>
              <a:t>“</a:t>
            </a:r>
            <a:r>
              <a:rPr lang="pt-BR" altLang="pt-BR" sz="2600" i="1" kern="0" dirty="0" smtClean="0"/>
              <a:t>As </a:t>
            </a:r>
            <a:r>
              <a:rPr lang="pt-BR" altLang="pt-BR" sz="2600" i="1" kern="0" dirty="0" smtClean="0"/>
              <a:t>qualidades dos corpos que não admitem intensificação nem diminuição de graus, e que pertencem a todos os corpos dentro do alcance de nossas experiências, devem ser consideradas como qualidades universais de todos os corpos de qualquer tipo</a:t>
            </a:r>
            <a:r>
              <a:rPr lang="pt-BR" altLang="pt-BR" sz="2600" i="1" kern="0" dirty="0" smtClean="0"/>
              <a:t>.</a:t>
            </a:r>
            <a:r>
              <a:rPr lang="pt-BR" altLang="pt-BR" sz="2600" kern="0" dirty="0" smtClean="0"/>
              <a:t>”</a:t>
            </a:r>
            <a:endParaRPr lang="pt-BR" altLang="pt-BR" sz="2600" i="1" kern="0" dirty="0" smtClean="0"/>
          </a:p>
        </p:txBody>
      </p:sp>
      <p:sp>
        <p:nvSpPr>
          <p:cNvPr id="9" name="Rectangle 3"/>
          <p:cNvSpPr txBox="1">
            <a:spLocks noChangeArrowheads="1"/>
          </p:cNvSpPr>
          <p:nvPr/>
        </p:nvSpPr>
        <p:spPr bwMode="auto">
          <a:xfrm>
            <a:off x="107504" y="4221088"/>
            <a:ext cx="8928100"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None/>
            </a:pPr>
            <a:r>
              <a:rPr lang="pt-BR" altLang="pt-BR" sz="2600" kern="0" dirty="0" smtClean="0"/>
              <a:t>     </a:t>
            </a:r>
            <a:r>
              <a:rPr lang="pt-BR" altLang="pt-BR" sz="2600" kern="0" dirty="0" smtClean="0"/>
              <a:t>“[...] </a:t>
            </a:r>
            <a:r>
              <a:rPr lang="pt-BR" altLang="pt-BR" sz="2600" kern="0" dirty="0" smtClean="0"/>
              <a:t>Certamente não devemos abandonar a evidência das experiências devido a sonhos e a ficções vãs de nossa própria criação, nem devemos nos afastar da analogia da Natureza, que tem o costume de ser simples e sempre consoante a si própria</a:t>
            </a:r>
            <a:r>
              <a:rPr lang="pt-BR" altLang="pt-BR" sz="2600" kern="0" dirty="0" smtClean="0"/>
              <a:t>.” </a:t>
            </a:r>
            <a:r>
              <a:rPr lang="pt-BR" altLang="pt-BR" sz="2600" kern="0" dirty="0"/>
              <a:t>(NEWTON, I. </a:t>
            </a:r>
            <a:r>
              <a:rPr lang="pt-BR" altLang="pt-BR" sz="2600" i="1" kern="0" dirty="0"/>
              <a:t>Princípios Matemáticos de Filosofia Natural</a:t>
            </a:r>
            <a:r>
              <a:rPr lang="pt-BR" altLang="pt-BR" sz="2600" kern="0" dirty="0"/>
              <a:t>, Livro III, p. </a:t>
            </a:r>
            <a:r>
              <a:rPr lang="pt-BR" altLang="pt-BR" sz="2600" kern="0" dirty="0" smtClean="0"/>
              <a:t>186).</a:t>
            </a:r>
            <a:endParaRPr lang="pt-BR" altLang="pt-BR" sz="2600" kern="0" dirty="0"/>
          </a:p>
          <a:p>
            <a:pPr marL="0" indent="0" algn="just" eaLnBrk="1" hangingPunct="1">
              <a:spcBef>
                <a:spcPts val="0"/>
              </a:spcBef>
              <a:buFontTx/>
              <a:buNone/>
            </a:pPr>
            <a:endParaRPr lang="pt-BR" altLang="pt-BR" sz="2600" kern="0" dirty="0" smtClean="0"/>
          </a:p>
        </p:txBody>
      </p:sp>
    </p:spTree>
    <p:extLst>
      <p:ext uri="{BB962C8B-B14F-4D97-AF65-F5344CB8AC3E}">
        <p14:creationId xmlns:p14="http://schemas.microsoft.com/office/powerpoint/2010/main" val="234732885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649FD2F-7161-4766-BEAE-7B39663DFD3C}" type="slidenum">
              <a:rPr lang="pt-BR" altLang="pt-BR" sz="1400" smtClean="0">
                <a:solidFill>
                  <a:schemeClr val="bg1"/>
                </a:solidFill>
              </a:rPr>
              <a:pPr>
                <a:spcBef>
                  <a:spcPct val="0"/>
                </a:spcBef>
                <a:buSzTx/>
                <a:buFontTx/>
                <a:buNone/>
              </a:pPr>
              <a:t>18</a:t>
            </a:fld>
            <a:endParaRPr lang="pt-BR" altLang="pt-BR" sz="1400" smtClean="0">
              <a:solidFill>
                <a:schemeClr val="bg1"/>
              </a:solidFill>
            </a:endParaRPr>
          </a:p>
        </p:txBody>
      </p:sp>
      <p:sp>
        <p:nvSpPr>
          <p:cNvPr id="32771" name="Rectangle 2" descr="Large confetti"/>
          <p:cNvSpPr>
            <a:spLocks noGrp="1" noChangeArrowheads="1"/>
          </p:cNvSpPr>
          <p:nvPr>
            <p:ph type="title"/>
          </p:nvPr>
        </p:nvSpPr>
        <p:spPr>
          <a:xfrm>
            <a:off x="1331913" y="404813"/>
            <a:ext cx="6840537" cy="519112"/>
          </a:xfrm>
        </p:spPr>
        <p:txBody>
          <a:bodyPr/>
          <a:lstStyle/>
          <a:p>
            <a:pPr algn="ctr" eaLnBrk="1" hangingPunct="1"/>
            <a:r>
              <a:rPr lang="pt-BR" altLang="pt-BR" sz="2400" b="1" smtClean="0"/>
              <a:t>REGRAS DE RACIOCÍNIO EM FILOSOFIA</a:t>
            </a:r>
          </a:p>
        </p:txBody>
      </p:sp>
      <p:sp>
        <p:nvSpPr>
          <p:cNvPr id="32772" name="Rectangle 3"/>
          <p:cNvSpPr>
            <a:spLocks noGrp="1" noChangeArrowheads="1"/>
          </p:cNvSpPr>
          <p:nvPr>
            <p:ph type="body" idx="1"/>
          </p:nvPr>
        </p:nvSpPr>
        <p:spPr>
          <a:xfrm>
            <a:off x="107950" y="1772816"/>
            <a:ext cx="8928100" cy="504205"/>
          </a:xfrm>
        </p:spPr>
        <p:txBody>
          <a:bodyPr/>
          <a:lstStyle/>
          <a:p>
            <a:pPr marL="0" indent="0" algn="ctr" eaLnBrk="1" hangingPunct="1">
              <a:spcBef>
                <a:spcPts val="0"/>
              </a:spcBef>
              <a:buFontTx/>
              <a:buNone/>
            </a:pPr>
            <a:r>
              <a:rPr lang="pt-BR" altLang="pt-BR" sz="2600" b="1" dirty="0" smtClean="0"/>
              <a:t>REGRA IV</a:t>
            </a:r>
            <a:endParaRPr lang="pt-BR" altLang="pt-BR" sz="2600" dirty="0" smtClean="0"/>
          </a:p>
        </p:txBody>
      </p:sp>
      <p:sp>
        <p:nvSpPr>
          <p:cNvPr id="5" name="Rectangle 3"/>
          <p:cNvSpPr txBox="1">
            <a:spLocks noChangeArrowheads="1"/>
          </p:cNvSpPr>
          <p:nvPr/>
        </p:nvSpPr>
        <p:spPr bwMode="auto">
          <a:xfrm>
            <a:off x="107504" y="2276872"/>
            <a:ext cx="8928100"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pPr>
            <a:r>
              <a:rPr lang="pt-BR" altLang="pt-BR" sz="2600" kern="0" dirty="0" smtClean="0"/>
              <a:t>     </a:t>
            </a:r>
            <a:r>
              <a:rPr lang="pt-BR" altLang="pt-BR" sz="2600" kern="0" dirty="0" smtClean="0"/>
              <a:t>“</a:t>
            </a:r>
            <a:r>
              <a:rPr lang="pt-BR" altLang="pt-BR" sz="2600" i="1" kern="0" dirty="0" smtClean="0"/>
              <a:t>Na </a:t>
            </a:r>
            <a:r>
              <a:rPr lang="pt-BR" altLang="pt-BR" sz="2600" i="1" kern="0" dirty="0" smtClean="0"/>
              <a:t>filosofia experimental, devemos considerar as proposições inferidas pela indução geral, a partir dos fenômenos, como precisamente ou muito aproximadamente verdadeiras, até o momento em que outros fenômenos ocorram pelos quais elas possam ou se tornarem mais precisas, ou ficarem sujeitas a exceções, apesar de quaisquer hipóteses contrárias que possam ser imaginadas</a:t>
            </a:r>
            <a:r>
              <a:rPr lang="pt-BR" altLang="pt-BR" sz="2600" i="1" kern="0" dirty="0" smtClean="0"/>
              <a:t>.</a:t>
            </a:r>
            <a:r>
              <a:rPr lang="pt-BR" altLang="pt-BR" sz="2600" kern="0" dirty="0" smtClean="0"/>
              <a:t>”</a:t>
            </a:r>
            <a:endParaRPr lang="pt-BR" altLang="pt-BR" sz="2600" i="1" kern="0" dirty="0" smtClean="0"/>
          </a:p>
        </p:txBody>
      </p:sp>
      <p:sp>
        <p:nvSpPr>
          <p:cNvPr id="6" name="Rectangle 3"/>
          <p:cNvSpPr txBox="1">
            <a:spLocks noChangeArrowheads="1"/>
          </p:cNvSpPr>
          <p:nvPr/>
        </p:nvSpPr>
        <p:spPr bwMode="auto">
          <a:xfrm>
            <a:off x="107504" y="5157192"/>
            <a:ext cx="8928100" cy="1296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eaLnBrk="1" hangingPunct="1">
              <a:spcBef>
                <a:spcPts val="0"/>
              </a:spcBef>
              <a:buFontTx/>
              <a:buNone/>
            </a:pPr>
            <a:r>
              <a:rPr lang="pt-BR" altLang="pt-BR" sz="2600" kern="0" dirty="0" smtClean="0"/>
              <a:t>     </a:t>
            </a:r>
            <a:r>
              <a:rPr lang="pt-BR" altLang="pt-BR" sz="2600" kern="0" dirty="0" smtClean="0"/>
              <a:t>“Temos </a:t>
            </a:r>
            <a:r>
              <a:rPr lang="pt-BR" altLang="pt-BR" sz="2600" kern="0" dirty="0" smtClean="0"/>
              <a:t>de seguir esta regra para que o argumento da indução não seja iludido por hipóteses</a:t>
            </a:r>
            <a:r>
              <a:rPr lang="pt-BR" altLang="pt-BR" sz="2600" kern="0" dirty="0" smtClean="0"/>
              <a:t>.” </a:t>
            </a:r>
            <a:r>
              <a:rPr lang="pt-BR" altLang="pt-BR" sz="2600" kern="0" dirty="0" smtClean="0"/>
              <a:t>(NEWTON, I. </a:t>
            </a:r>
            <a:r>
              <a:rPr lang="pt-BR" altLang="pt-BR" sz="2600" i="1" kern="0" dirty="0" smtClean="0"/>
              <a:t>Princípios Matemáticos de Filosofia Natural</a:t>
            </a:r>
            <a:r>
              <a:rPr lang="pt-BR" altLang="pt-BR" sz="2600" kern="0" dirty="0" smtClean="0"/>
              <a:t>, Livro III, p. 187).</a:t>
            </a:r>
          </a:p>
        </p:txBody>
      </p:sp>
    </p:spTree>
    <p:extLst>
      <p:ext uri="{BB962C8B-B14F-4D97-AF65-F5344CB8AC3E}">
        <p14:creationId xmlns:p14="http://schemas.microsoft.com/office/powerpoint/2010/main" val="140991391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48AF5B9E-C7FE-414B-8930-D2ACE93956D9}" type="slidenum">
              <a:rPr lang="pt-BR" altLang="pt-BR" sz="1400" smtClean="0">
                <a:solidFill>
                  <a:schemeClr val="bg1"/>
                </a:solidFill>
              </a:rPr>
              <a:pPr>
                <a:spcBef>
                  <a:spcPct val="0"/>
                </a:spcBef>
                <a:buSzTx/>
                <a:buFontTx/>
                <a:buNone/>
              </a:pPr>
              <a:t>19</a:t>
            </a:fld>
            <a:endParaRPr lang="pt-BR" altLang="pt-BR" sz="1400" smtClean="0">
              <a:solidFill>
                <a:schemeClr val="bg1"/>
              </a:solidFill>
            </a:endParaRPr>
          </a:p>
        </p:txBody>
      </p:sp>
      <p:sp>
        <p:nvSpPr>
          <p:cNvPr id="33795" name="Rectangle 2" descr="Large confetti"/>
          <p:cNvSpPr>
            <a:spLocks noGrp="1" noChangeArrowheads="1"/>
          </p:cNvSpPr>
          <p:nvPr>
            <p:ph type="title"/>
          </p:nvPr>
        </p:nvSpPr>
        <p:spPr>
          <a:xfrm>
            <a:off x="1403350" y="260350"/>
            <a:ext cx="6624638" cy="865188"/>
          </a:xfrm>
        </p:spPr>
        <p:txBody>
          <a:bodyPr/>
          <a:lstStyle/>
          <a:p>
            <a:pPr algn="ctr" eaLnBrk="1" hangingPunct="1"/>
            <a:r>
              <a:rPr lang="pt-BR" altLang="pt-BR" sz="2400" b="1" smtClean="0"/>
              <a:t>UMA INESPERADA RELAÇÃO ENTRE MOVIMENTO INERCIAL E LEI DAS ÁREAS</a:t>
            </a:r>
          </a:p>
        </p:txBody>
      </p:sp>
      <p:pic>
        <p:nvPicPr>
          <p:cNvPr id="33796" name="Imagem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96529" y="1997860"/>
            <a:ext cx="4679727" cy="40949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33407880-026A-462E-82C1-DAEEEA6FF572}" type="slidenum">
              <a:rPr lang="pt-BR" altLang="pt-BR" sz="1400" smtClean="0">
                <a:solidFill>
                  <a:schemeClr val="bg1"/>
                </a:solidFill>
              </a:rPr>
              <a:pPr>
                <a:spcBef>
                  <a:spcPct val="0"/>
                </a:spcBef>
                <a:buSzTx/>
                <a:buFontTx/>
                <a:buNone/>
              </a:pPr>
              <a:t>2</a:t>
            </a:fld>
            <a:endParaRPr lang="pt-BR" altLang="pt-BR" sz="1400" smtClean="0">
              <a:solidFill>
                <a:schemeClr val="bg1"/>
              </a:solidFill>
            </a:endParaRPr>
          </a:p>
        </p:txBody>
      </p:sp>
      <p:sp>
        <p:nvSpPr>
          <p:cNvPr id="5123" name="Rectangle 2" descr="Large confetti"/>
          <p:cNvSpPr>
            <a:spLocks noGrp="1" noChangeArrowheads="1"/>
          </p:cNvSpPr>
          <p:nvPr>
            <p:ph type="title"/>
          </p:nvPr>
        </p:nvSpPr>
        <p:spPr>
          <a:xfrm>
            <a:off x="1619672" y="332656"/>
            <a:ext cx="5321300" cy="792435"/>
          </a:xfrm>
        </p:spPr>
        <p:txBody>
          <a:bodyPr/>
          <a:lstStyle/>
          <a:p>
            <a:pPr algn="ctr"/>
            <a:r>
              <a:rPr lang="pt-BR" altLang="pt-BR" sz="2400" b="1" dirty="0" smtClean="0"/>
              <a:t>O CADERNO DE ANOTAÇÕES</a:t>
            </a:r>
            <a:br>
              <a:rPr lang="pt-BR" altLang="pt-BR" sz="2400" b="1" dirty="0" smtClean="0"/>
            </a:br>
            <a:r>
              <a:rPr lang="pt-BR" altLang="pt-BR" sz="2400" b="1" dirty="0" smtClean="0"/>
              <a:t>DE ISAAC NEWTON</a:t>
            </a:r>
          </a:p>
        </p:txBody>
      </p:sp>
      <p:sp>
        <p:nvSpPr>
          <p:cNvPr id="31747" name="Rectangle 3"/>
          <p:cNvSpPr>
            <a:spLocks noGrp="1" noChangeArrowheads="1"/>
          </p:cNvSpPr>
          <p:nvPr>
            <p:ph type="body" idx="1"/>
          </p:nvPr>
        </p:nvSpPr>
        <p:spPr>
          <a:xfrm>
            <a:off x="107950" y="1824161"/>
            <a:ext cx="8928100" cy="1820863"/>
          </a:xfrm>
        </p:spPr>
        <p:txBody>
          <a:bodyPr/>
          <a:lstStyle/>
          <a:p>
            <a:pPr marL="0" indent="0" algn="just">
              <a:spcBef>
                <a:spcPct val="0"/>
              </a:spcBef>
              <a:buFontTx/>
              <a:buNone/>
            </a:pPr>
            <a:r>
              <a:rPr lang="pt-BR" altLang="pt-BR" sz="2800" dirty="0" smtClean="0"/>
              <a:t>     A filosofia mecanicista reinante durante o século 17 defendia que a realidade física e </a:t>
            </a:r>
            <a:r>
              <a:rPr lang="pt-BR" altLang="pt-BR" sz="2800" dirty="0" smtClean="0">
                <a:solidFill>
                  <a:srgbClr val="002060"/>
                </a:solidFill>
              </a:rPr>
              <a:t>todas as explicações dos fenômenos naturais deveriam ser entendidas em termos de matéria em movimento.</a:t>
            </a:r>
            <a:endParaRPr lang="pt-BR" altLang="pt-BR" sz="2800" dirty="0" smtClean="0">
              <a:solidFill>
                <a:srgbClr val="002060"/>
              </a:solidFill>
              <a:cs typeface="Times New Roman" panose="02020603050405020304" pitchFamily="18" charset="0"/>
            </a:endParaRPr>
          </a:p>
        </p:txBody>
      </p:sp>
      <p:sp>
        <p:nvSpPr>
          <p:cNvPr id="5" name="Rectangle 3"/>
          <p:cNvSpPr txBox="1">
            <a:spLocks noChangeArrowheads="1"/>
          </p:cNvSpPr>
          <p:nvPr/>
        </p:nvSpPr>
        <p:spPr bwMode="auto">
          <a:xfrm>
            <a:off x="107950" y="3501479"/>
            <a:ext cx="8928100"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a:cs typeface="Times New Roman" panose="02020603050405020304" pitchFamily="18" charset="0"/>
              </a:rPr>
              <a:t> </a:t>
            </a:r>
            <a:r>
              <a:rPr lang="pt-BR" altLang="pt-BR" sz="2800" kern="0" dirty="0" smtClean="0">
                <a:cs typeface="Times New Roman" panose="02020603050405020304" pitchFamily="18" charset="0"/>
              </a:rPr>
              <a:t>    É nesse contexto que o jovem estudante Newton está inserido quando ele começa a registrar, por volta de 1664, suas primeiras especulações sobre os fenômenos da natureza, em um caderno de anotações que ele próprio denomina </a:t>
            </a:r>
            <a:r>
              <a:rPr lang="pt-BR" altLang="pt-BR" sz="2800" i="1" kern="0" dirty="0" err="1" smtClean="0">
                <a:cs typeface="Times New Roman" panose="02020603050405020304" pitchFamily="18" charset="0"/>
              </a:rPr>
              <a:t>Quaestiones</a:t>
            </a:r>
            <a:r>
              <a:rPr lang="pt-BR" altLang="pt-BR" sz="2800" i="1" kern="0" dirty="0" smtClean="0">
                <a:cs typeface="Times New Roman" panose="02020603050405020304" pitchFamily="18" charset="0"/>
              </a:rPr>
              <a:t> </a:t>
            </a:r>
            <a:r>
              <a:rPr lang="pt-BR" altLang="pt-BR" sz="2800" i="1" kern="0" dirty="0" err="1" smtClean="0">
                <a:cs typeface="Times New Roman" panose="02020603050405020304" pitchFamily="18" charset="0"/>
              </a:rPr>
              <a:t>quaedam</a:t>
            </a:r>
            <a:r>
              <a:rPr lang="pt-BR" altLang="pt-BR" sz="2800" i="1" kern="0" dirty="0" smtClean="0">
                <a:cs typeface="Times New Roman" panose="02020603050405020304" pitchFamily="18" charset="0"/>
              </a:rPr>
              <a:t> </a:t>
            </a:r>
            <a:r>
              <a:rPr lang="pt-BR" altLang="pt-BR" sz="2800" i="1" kern="0" dirty="0" err="1" smtClean="0">
                <a:cs typeface="Times New Roman" panose="02020603050405020304" pitchFamily="18" charset="0"/>
              </a:rPr>
              <a:t>philosophicae</a:t>
            </a:r>
            <a:r>
              <a:rPr lang="pt-BR" altLang="pt-BR" sz="2800" i="1" kern="0" dirty="0" smtClean="0">
                <a:cs typeface="Times New Roman" panose="02020603050405020304" pitchFamily="18" charset="0"/>
              </a:rPr>
              <a:t> </a:t>
            </a:r>
            <a:r>
              <a:rPr lang="pt-BR" altLang="pt-BR" sz="2800" dirty="0" smtClean="0">
                <a:cs typeface="Times New Roman" panose="02020603050405020304" pitchFamily="18" charset="0"/>
              </a:rPr>
              <a:t>(</a:t>
            </a:r>
            <a:r>
              <a:rPr lang="pt-BR" altLang="pt-BR" sz="2800" i="1" dirty="0" smtClean="0">
                <a:cs typeface="Times New Roman" panose="02020603050405020304" pitchFamily="18" charset="0"/>
              </a:rPr>
              <a:t>Certas Questões Filosóficas</a:t>
            </a:r>
            <a:r>
              <a:rPr lang="pt-BR" altLang="pt-BR" sz="2800" dirty="0" smtClean="0">
                <a:cs typeface="Times New Roman" panose="02020603050405020304" pitchFamily="18" charset="0"/>
              </a:rPr>
              <a:t>)</a:t>
            </a:r>
            <a:r>
              <a:rPr lang="pt-BR" altLang="pt-BR" sz="2800" kern="0" dirty="0" smtClean="0">
                <a:cs typeface="Times New Roman" panose="02020603050405020304" pitchFamily="18" charset="0"/>
              </a:rPr>
              <a:t>.</a:t>
            </a:r>
            <a:endParaRPr lang="pt-BR" altLang="pt-BR" sz="2800" kern="0" dirty="0">
              <a:cs typeface="Times New Roman" panose="02020603050405020304" pitchFamily="18" charset="0"/>
            </a:endParaRPr>
          </a:p>
        </p:txBody>
      </p:sp>
      <p:pic>
        <p:nvPicPr>
          <p:cNvPr id="5126" name="Imagem 1"/>
          <p:cNvPicPr>
            <a:picLocks noChangeAspect="1"/>
          </p:cNvPicPr>
          <p:nvPr/>
        </p:nvPicPr>
        <p:blipFill>
          <a:blip r:embed="rId3">
            <a:extLst>
              <a:ext uri="{28A0092B-C50C-407E-A947-70E740481C1C}">
                <a14:useLocalDpi xmlns:a14="http://schemas.microsoft.com/office/drawing/2010/main" val="0"/>
              </a:ext>
            </a:extLst>
          </a:blip>
          <a:srcRect r="861"/>
          <a:stretch>
            <a:fillRect/>
          </a:stretch>
        </p:blipFill>
        <p:spPr bwMode="auto">
          <a:xfrm>
            <a:off x="7596188" y="104775"/>
            <a:ext cx="1296987" cy="1308100"/>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E554DA81-99E2-4849-9324-23BDBC6EA1E2}" type="slidenum">
              <a:rPr lang="pt-BR" altLang="pt-BR" sz="1400" smtClean="0">
                <a:solidFill>
                  <a:schemeClr val="bg1"/>
                </a:solidFill>
              </a:rPr>
              <a:pPr>
                <a:spcBef>
                  <a:spcPct val="0"/>
                </a:spcBef>
                <a:buSzTx/>
                <a:buFontTx/>
                <a:buNone/>
              </a:pPr>
              <a:t>20</a:t>
            </a:fld>
            <a:endParaRPr lang="pt-BR" altLang="pt-BR" sz="1400" smtClean="0">
              <a:solidFill>
                <a:schemeClr val="bg1"/>
              </a:solidFill>
            </a:endParaRPr>
          </a:p>
        </p:txBody>
      </p:sp>
      <p:sp>
        <p:nvSpPr>
          <p:cNvPr id="35843" name="Rectangle 2" descr="Large confetti"/>
          <p:cNvSpPr>
            <a:spLocks noGrp="1" noChangeArrowheads="1"/>
          </p:cNvSpPr>
          <p:nvPr>
            <p:ph type="title"/>
          </p:nvPr>
        </p:nvSpPr>
        <p:spPr>
          <a:xfrm>
            <a:off x="1403350" y="260350"/>
            <a:ext cx="6624638" cy="865188"/>
          </a:xfrm>
        </p:spPr>
        <p:txBody>
          <a:bodyPr/>
          <a:lstStyle/>
          <a:p>
            <a:pPr algn="ctr" eaLnBrk="1" hangingPunct="1"/>
            <a:r>
              <a:rPr lang="pt-BR" altLang="pt-BR" sz="2400" b="1" smtClean="0"/>
              <a:t>UMA INESPERADA RELAÇÃO ENTRE MOVIMENTO INERCIAL E LEI DAS ÁREAS</a:t>
            </a:r>
          </a:p>
        </p:txBody>
      </p:sp>
      <p:pic>
        <p:nvPicPr>
          <p:cNvPr id="35844" name="Image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2708920"/>
            <a:ext cx="4145108" cy="3744416"/>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5845" name="CaixaDeTexto 3"/>
          <p:cNvSpPr txBox="1">
            <a:spLocks noChangeArrowheads="1"/>
          </p:cNvSpPr>
          <p:nvPr/>
        </p:nvSpPr>
        <p:spPr bwMode="auto">
          <a:xfrm>
            <a:off x="179512" y="1772816"/>
            <a:ext cx="87129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000" dirty="0"/>
              <a:t>     </a:t>
            </a:r>
            <a:r>
              <a:rPr lang="pt-BR" altLang="pt-BR" sz="2400" dirty="0"/>
              <a:t>Se em B, o corpo não recebesse impulso algum, ter-se-ia movido, durante o tempo T, ao longo da continuação de AB, até c</a:t>
            </a:r>
            <a:r>
              <a:rPr lang="pt-BR" altLang="pt-BR" sz="2400" dirty="0" smtClean="0"/>
              <a:t>.</a:t>
            </a:r>
            <a:endParaRPr lang="pt-BR" altLang="pt-BR" sz="2400" dirty="0"/>
          </a:p>
        </p:txBody>
      </p:sp>
      <p:sp>
        <p:nvSpPr>
          <p:cNvPr id="6" name="CaixaDeTexto 3"/>
          <p:cNvSpPr txBox="1">
            <a:spLocks noChangeArrowheads="1"/>
          </p:cNvSpPr>
          <p:nvPr/>
        </p:nvSpPr>
        <p:spPr bwMode="auto">
          <a:xfrm>
            <a:off x="4644008" y="2492896"/>
            <a:ext cx="4176464"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O </a:t>
            </a:r>
            <a:r>
              <a:rPr lang="pt-BR" altLang="pt-BR" sz="2400" dirty="0"/>
              <a:t>impulso em B, contudo, dá ao corpo uma componente de movimento em direção a S</a:t>
            </a:r>
            <a:r>
              <a:rPr lang="pt-BR" altLang="pt-BR" sz="2400" dirty="0" smtClean="0"/>
              <a:t>.</a:t>
            </a:r>
            <a:endParaRPr lang="pt-BR" altLang="pt-BR" sz="2400" dirty="0"/>
          </a:p>
        </p:txBody>
      </p:sp>
      <p:sp>
        <p:nvSpPr>
          <p:cNvPr id="7" name="CaixaDeTexto 3"/>
          <p:cNvSpPr txBox="1">
            <a:spLocks noChangeArrowheads="1"/>
          </p:cNvSpPr>
          <p:nvPr/>
        </p:nvSpPr>
        <p:spPr bwMode="auto">
          <a:xfrm>
            <a:off x="4644008" y="3573016"/>
            <a:ext cx="417646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Durante </a:t>
            </a:r>
            <a:r>
              <a:rPr lang="pt-BR" altLang="pt-BR" sz="2400" dirty="0"/>
              <a:t>o tempo T, se o único movimento viesse daquele impulso, ele teria se movido de B a c</a:t>
            </a:r>
            <a:r>
              <a:rPr lang="pt-BR" altLang="pt-BR" sz="2400" dirty="0" smtClean="0"/>
              <a:t>’.</a:t>
            </a:r>
            <a:endParaRPr lang="pt-BR" altLang="pt-BR" sz="2400" dirty="0"/>
          </a:p>
        </p:txBody>
      </p:sp>
      <p:sp>
        <p:nvSpPr>
          <p:cNvPr id="9" name="CaixaDeTexto 3"/>
          <p:cNvSpPr txBox="1">
            <a:spLocks noChangeArrowheads="1"/>
          </p:cNvSpPr>
          <p:nvPr/>
        </p:nvSpPr>
        <p:spPr bwMode="auto">
          <a:xfrm>
            <a:off x="4644008" y="5013176"/>
            <a:ext cx="417646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A </a:t>
            </a:r>
            <a:r>
              <a:rPr lang="pt-BR" altLang="pt-BR" sz="2400" dirty="0"/>
              <a:t>combinação desses dois movimentos, </a:t>
            </a:r>
            <a:r>
              <a:rPr lang="pt-BR" altLang="pt-BR" sz="2400" dirty="0" err="1"/>
              <a:t>Bc</a:t>
            </a:r>
            <a:r>
              <a:rPr lang="pt-BR" altLang="pt-BR" sz="2400" dirty="0"/>
              <a:t> e </a:t>
            </a:r>
            <a:r>
              <a:rPr lang="pt-BR" altLang="pt-BR" sz="2400" dirty="0" err="1"/>
              <a:t>Bc</a:t>
            </a:r>
            <a:r>
              <a:rPr lang="pt-BR" altLang="pt-BR" sz="2400" dirty="0"/>
              <a:t>’, durante o tempo T, resulta em um movimento de B a C.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E554DA81-99E2-4849-9324-23BDBC6EA1E2}" type="slidenum">
              <a:rPr lang="pt-BR" altLang="pt-BR" sz="1400" smtClean="0">
                <a:solidFill>
                  <a:schemeClr val="bg1"/>
                </a:solidFill>
              </a:rPr>
              <a:pPr>
                <a:spcBef>
                  <a:spcPct val="0"/>
                </a:spcBef>
                <a:buSzTx/>
                <a:buFontTx/>
                <a:buNone/>
              </a:pPr>
              <a:t>21</a:t>
            </a:fld>
            <a:endParaRPr lang="pt-BR" altLang="pt-BR" sz="1400" smtClean="0">
              <a:solidFill>
                <a:schemeClr val="bg1"/>
              </a:solidFill>
            </a:endParaRPr>
          </a:p>
        </p:txBody>
      </p:sp>
      <p:sp>
        <p:nvSpPr>
          <p:cNvPr id="35843" name="Rectangle 2" descr="Large confetti"/>
          <p:cNvSpPr>
            <a:spLocks noGrp="1" noChangeArrowheads="1"/>
          </p:cNvSpPr>
          <p:nvPr>
            <p:ph type="title"/>
          </p:nvPr>
        </p:nvSpPr>
        <p:spPr>
          <a:xfrm>
            <a:off x="1403350" y="260350"/>
            <a:ext cx="6624638" cy="865188"/>
          </a:xfrm>
        </p:spPr>
        <p:txBody>
          <a:bodyPr/>
          <a:lstStyle/>
          <a:p>
            <a:pPr algn="ctr" eaLnBrk="1" hangingPunct="1"/>
            <a:r>
              <a:rPr lang="pt-BR" altLang="pt-BR" sz="2400" b="1" smtClean="0"/>
              <a:t>UMA INESPERADA RELAÇÃO ENTRE MOVIMENTO INERCIAL E LEI DAS ÁREAS</a:t>
            </a:r>
          </a:p>
        </p:txBody>
      </p:sp>
      <p:pic>
        <p:nvPicPr>
          <p:cNvPr id="35844" name="Imagem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53116" y="3537594"/>
            <a:ext cx="3431052" cy="305975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CaixaDeTexto 3"/>
              <p:cNvSpPr txBox="1">
                <a:spLocks noChangeArrowheads="1"/>
              </p:cNvSpPr>
              <p:nvPr/>
            </p:nvSpPr>
            <p:spPr bwMode="auto">
              <a:xfrm>
                <a:off x="107504" y="1844824"/>
                <a:ext cx="8928992" cy="92794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A </a:t>
                </a:r>
                <a:r>
                  <a:rPr lang="pt-BR" altLang="pt-BR" sz="2600" dirty="0"/>
                  <a:t>área do triângulo SBC é igual à área do triângulo </a:t>
                </a:r>
                <a:r>
                  <a:rPr lang="pt-BR" altLang="pt-BR" sz="2600" dirty="0" err="1" smtClean="0"/>
                  <a:t>SBc</a:t>
                </a:r>
                <a:r>
                  <a:rPr lang="pt-BR" altLang="pt-BR" sz="2600" dirty="0" smtClean="0"/>
                  <a:t> (mesma base </a:t>
                </a:r>
                <a14:m>
                  <m:oMath xmlns:m="http://schemas.openxmlformats.org/officeDocument/2006/math">
                    <m:acc>
                      <m:accPr>
                        <m:chr m:val="̅"/>
                        <m:ctrlPr>
                          <a:rPr lang="pt-BR" altLang="pt-BR" sz="2600" i="1" smtClean="0">
                            <a:latin typeface="Cambria Math" panose="02040503050406030204" pitchFamily="18" charset="0"/>
                          </a:rPr>
                        </m:ctrlPr>
                      </m:accPr>
                      <m:e>
                        <m:r>
                          <a:rPr lang="pt-BR" altLang="pt-BR" sz="2600" b="0" i="1" smtClean="0">
                            <a:latin typeface="Cambria Math" panose="02040503050406030204" pitchFamily="18" charset="0"/>
                          </a:rPr>
                          <m:t>𝑆𝐵</m:t>
                        </m:r>
                      </m:e>
                    </m:acc>
                  </m:oMath>
                </a14:m>
                <a:r>
                  <a:rPr lang="pt-BR" altLang="pt-BR" sz="2600" dirty="0" smtClean="0"/>
                  <a:t> e mesma altura, pois </a:t>
                </a:r>
                <a14:m>
                  <m:oMath xmlns:m="http://schemas.openxmlformats.org/officeDocument/2006/math">
                    <m:acc>
                      <m:accPr>
                        <m:chr m:val="̅"/>
                        <m:ctrlPr>
                          <a:rPr lang="pt-BR" altLang="pt-BR" sz="2600" i="1" smtClean="0">
                            <a:latin typeface="Cambria Math" panose="02040503050406030204" pitchFamily="18" charset="0"/>
                          </a:rPr>
                        </m:ctrlPr>
                      </m:accPr>
                      <m:e>
                        <m:r>
                          <a:rPr lang="pt-BR" altLang="pt-BR" sz="2600" b="0" i="1" smtClean="0">
                            <a:latin typeface="Cambria Math" panose="02040503050406030204" pitchFamily="18" charset="0"/>
                          </a:rPr>
                          <m:t>𝐶𝑐</m:t>
                        </m:r>
                      </m:e>
                    </m:acc>
                  </m:oMath>
                </a14:m>
                <a:r>
                  <a:rPr lang="pt-BR" altLang="pt-BR" sz="2600" dirty="0" smtClean="0"/>
                  <a:t> // </a:t>
                </a:r>
                <a14:m>
                  <m:oMath xmlns:m="http://schemas.openxmlformats.org/officeDocument/2006/math">
                    <m:acc>
                      <m:accPr>
                        <m:chr m:val="̅"/>
                        <m:ctrlPr>
                          <a:rPr lang="pt-BR" altLang="pt-BR" sz="2600" i="1" smtClean="0">
                            <a:latin typeface="Cambria Math" panose="02040503050406030204" pitchFamily="18" charset="0"/>
                          </a:rPr>
                        </m:ctrlPr>
                      </m:accPr>
                      <m:e>
                        <m:r>
                          <a:rPr lang="pt-BR" altLang="pt-BR" sz="2600" b="0" i="1" smtClean="0">
                            <a:latin typeface="Cambria Math" panose="02040503050406030204" pitchFamily="18" charset="0"/>
                          </a:rPr>
                          <m:t>𝑆𝐵</m:t>
                        </m:r>
                      </m:e>
                    </m:acc>
                  </m:oMath>
                </a14:m>
                <a:r>
                  <a:rPr lang="pt-BR" altLang="pt-BR" sz="2600" dirty="0" smtClean="0"/>
                  <a:t>).</a:t>
                </a:r>
                <a:endParaRPr lang="pt-BR" altLang="pt-BR" sz="2600" dirty="0"/>
              </a:p>
            </p:txBody>
          </p:sp>
        </mc:Choice>
        <mc:Fallback xmlns="">
          <p:sp>
            <p:nvSpPr>
              <p:cNvPr id="6" name="CaixaDeTexto 3"/>
              <p:cNvSpPr txBox="1">
                <a:spLocks noRot="1" noChangeAspect="1" noMove="1" noResize="1" noEditPoints="1" noAdjustHandles="1" noChangeArrowheads="1" noChangeShapeType="1" noTextEdit="1"/>
              </p:cNvSpPr>
              <p:nvPr/>
            </p:nvSpPr>
            <p:spPr bwMode="auto">
              <a:xfrm>
                <a:off x="107504" y="1844824"/>
                <a:ext cx="8928992" cy="927946"/>
              </a:xfrm>
              <a:prstGeom prst="rect">
                <a:avLst/>
              </a:prstGeom>
              <a:blipFill rotWithShape="0">
                <a:blip r:embed="rId5"/>
                <a:stretch>
                  <a:fillRect l="-1230" t="-6579" r="-1298" b="-1250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
        <p:nvSpPr>
          <p:cNvPr id="7" name="CaixaDeTexto 3"/>
          <p:cNvSpPr txBox="1">
            <a:spLocks noChangeArrowheads="1"/>
          </p:cNvSpPr>
          <p:nvPr/>
        </p:nvSpPr>
        <p:spPr bwMode="auto">
          <a:xfrm>
            <a:off x="107504" y="2608456"/>
            <a:ext cx="892899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Por </a:t>
            </a:r>
            <a:r>
              <a:rPr lang="pt-BR" altLang="pt-BR" sz="2600" dirty="0"/>
              <a:t>conseguinte, mesmo quando há uma força impulsiva em direção a S, a lei das áreas se mantém. (COHEN, 1967, p. 177).</a:t>
            </a:r>
          </a:p>
        </p:txBody>
      </p:sp>
    </p:spTree>
    <p:extLst>
      <p:ext uri="{BB962C8B-B14F-4D97-AF65-F5344CB8AC3E}">
        <p14:creationId xmlns:p14="http://schemas.microsoft.com/office/powerpoint/2010/main" val="34063495"/>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7003D7C3-8988-4DFA-9BA4-66A7325D3E15}" type="slidenum">
              <a:rPr lang="pt-BR" altLang="pt-BR" sz="1400" smtClean="0">
                <a:solidFill>
                  <a:schemeClr val="bg1"/>
                </a:solidFill>
              </a:rPr>
              <a:pPr>
                <a:spcBef>
                  <a:spcPct val="0"/>
                </a:spcBef>
                <a:buSzTx/>
                <a:buFontTx/>
                <a:buNone/>
              </a:pPr>
              <a:t>22</a:t>
            </a:fld>
            <a:endParaRPr lang="pt-BR" altLang="pt-BR" sz="1400" smtClean="0">
              <a:solidFill>
                <a:schemeClr val="bg1"/>
              </a:solidFill>
            </a:endParaRPr>
          </a:p>
        </p:txBody>
      </p:sp>
      <p:sp>
        <p:nvSpPr>
          <p:cNvPr id="37891" name="Rectangle 2" descr="Large confetti"/>
          <p:cNvSpPr>
            <a:spLocks noGrp="1" noChangeArrowheads="1"/>
          </p:cNvSpPr>
          <p:nvPr>
            <p:ph type="title"/>
          </p:nvPr>
        </p:nvSpPr>
        <p:spPr>
          <a:xfrm>
            <a:off x="1331913" y="461963"/>
            <a:ext cx="6142037" cy="519112"/>
          </a:xfrm>
        </p:spPr>
        <p:txBody>
          <a:bodyPr/>
          <a:lstStyle/>
          <a:p>
            <a:pPr algn="ctr" eaLnBrk="1" hangingPunct="1"/>
            <a:r>
              <a:rPr lang="pt-BR" altLang="pt-BR" sz="2400" b="1" smtClean="0"/>
              <a:t>O CASO LIMITE</a:t>
            </a:r>
          </a:p>
        </p:txBody>
      </p:sp>
      <p:sp>
        <p:nvSpPr>
          <p:cNvPr id="7" name="Rectangle 3"/>
          <p:cNvSpPr txBox="1">
            <a:spLocks noChangeArrowheads="1"/>
          </p:cNvSpPr>
          <p:nvPr/>
        </p:nvSpPr>
        <p:spPr bwMode="auto">
          <a:xfrm>
            <a:off x="0" y="1844824"/>
            <a:ext cx="9036050" cy="1584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2000" indent="0" algn="just" eaLnBrk="1" hangingPunct="1">
              <a:spcBef>
                <a:spcPts val="0"/>
              </a:spcBef>
              <a:buFontTx/>
              <a:buNone/>
              <a:defRPr/>
            </a:pPr>
            <a:r>
              <a:rPr lang="pt-BR" altLang="pt-BR" sz="2400" kern="0" dirty="0" smtClean="0"/>
              <a:t>    Na primeira proposição do Livro I dos </a:t>
            </a:r>
            <a:r>
              <a:rPr lang="pt-BR" altLang="pt-BR" sz="2400" i="1" kern="0" dirty="0" smtClean="0"/>
              <a:t>Principia</a:t>
            </a:r>
            <a:r>
              <a:rPr lang="pt-BR" altLang="pt-BR" sz="2400" kern="0" dirty="0" smtClean="0"/>
              <a:t>, Newton analisou o caso limite em que o intervalo entre os impulsos tende a zero, o corpo fica sujeito a uma força contínua dirigida a S e a linha poligonal torna-se uma curva suave de uma órbita.</a:t>
            </a:r>
            <a:endParaRPr lang="pt-BR" altLang="pt-BR" sz="2400" kern="0" dirty="0"/>
          </a:p>
        </p:txBody>
      </p:sp>
      <p:sp>
        <p:nvSpPr>
          <p:cNvPr id="5" name="Rectangle 3"/>
          <p:cNvSpPr txBox="1">
            <a:spLocks noChangeArrowheads="1"/>
          </p:cNvSpPr>
          <p:nvPr/>
        </p:nvSpPr>
        <p:spPr bwMode="auto">
          <a:xfrm>
            <a:off x="35496" y="3285331"/>
            <a:ext cx="9036050" cy="935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2000" indent="0" algn="just" eaLnBrk="1" hangingPunct="1">
              <a:spcBef>
                <a:spcPts val="0"/>
              </a:spcBef>
              <a:buFontTx/>
              <a:buNone/>
              <a:defRPr/>
            </a:pPr>
            <a:r>
              <a:rPr lang="pt-BR" altLang="pt-BR" sz="2400" kern="0" dirty="0" smtClean="0"/>
              <a:t>     Desta forma, Newton provou que uma força centrípeta gera uma curva que obedece à lei das áreas de Kepler.</a:t>
            </a:r>
          </a:p>
        </p:txBody>
      </p:sp>
      <p:sp>
        <p:nvSpPr>
          <p:cNvPr id="6" name="Rectangle 3"/>
          <p:cNvSpPr txBox="1">
            <a:spLocks noChangeArrowheads="1"/>
          </p:cNvSpPr>
          <p:nvPr/>
        </p:nvSpPr>
        <p:spPr bwMode="auto">
          <a:xfrm>
            <a:off x="35496" y="4005064"/>
            <a:ext cx="9036050" cy="1224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2000" indent="0" algn="just" eaLnBrk="1" hangingPunct="1">
              <a:spcBef>
                <a:spcPts val="0"/>
              </a:spcBef>
              <a:buFontTx/>
              <a:buNone/>
              <a:defRPr/>
            </a:pPr>
            <a:r>
              <a:rPr lang="pt-BR" altLang="pt-BR" sz="2400" kern="0" dirty="0" smtClean="0"/>
              <a:t>     Na segunda proposição do Livro I dos </a:t>
            </a:r>
            <a:r>
              <a:rPr lang="pt-BR" altLang="pt-BR" sz="2400" i="1" kern="0" dirty="0" smtClean="0"/>
              <a:t>Principia</a:t>
            </a:r>
            <a:r>
              <a:rPr lang="pt-BR" altLang="pt-BR" sz="2400" kern="0" dirty="0" smtClean="0"/>
              <a:t>, prova-se o contrário: o movimento em uma curva descrita pela lei das áreas implica em uma força centrípeta.</a:t>
            </a:r>
          </a:p>
        </p:txBody>
      </p:sp>
      <p:sp>
        <p:nvSpPr>
          <p:cNvPr id="8" name="Rectangle 3"/>
          <p:cNvSpPr txBox="1">
            <a:spLocks noChangeArrowheads="1"/>
          </p:cNvSpPr>
          <p:nvPr/>
        </p:nvSpPr>
        <p:spPr bwMode="auto">
          <a:xfrm>
            <a:off x="35496" y="5074096"/>
            <a:ext cx="9036050" cy="1235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2000" indent="0" algn="just" eaLnBrk="1" hangingPunct="1">
              <a:spcBef>
                <a:spcPts val="0"/>
              </a:spcBef>
              <a:buFontTx/>
              <a:buNone/>
              <a:defRPr/>
            </a:pPr>
            <a:r>
              <a:rPr lang="pt-BR" altLang="pt-BR" sz="2400" kern="0" dirty="0" smtClean="0"/>
              <a:t>     Com estas duas proposições, Newton demonstrou que </a:t>
            </a:r>
            <a:r>
              <a:rPr lang="pt-BR" altLang="pt-BR" sz="2400" b="1" i="1" kern="0" dirty="0" smtClean="0"/>
              <a:t>a lei das áreas é uma condição necessária e suficiente para um movimento inercial sob a ação de uma força central</a:t>
            </a:r>
            <a:r>
              <a:rPr lang="pt-BR" altLang="pt-BR" sz="2400" b="1" kern="0" dirty="0" smtClean="0"/>
              <a:t>.</a:t>
            </a:r>
            <a:endParaRPr lang="pt-BR" altLang="pt-BR" sz="2400" b="1" kern="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7003D7C3-8988-4DFA-9BA4-66A7325D3E15}" type="slidenum">
              <a:rPr lang="pt-BR" altLang="pt-BR" sz="1400" smtClean="0">
                <a:solidFill>
                  <a:schemeClr val="bg1"/>
                </a:solidFill>
              </a:rPr>
              <a:pPr>
                <a:spcBef>
                  <a:spcPct val="0"/>
                </a:spcBef>
                <a:buSzTx/>
                <a:buFontTx/>
                <a:buNone/>
              </a:pPr>
              <a:t>23</a:t>
            </a:fld>
            <a:endParaRPr lang="pt-BR" altLang="pt-BR" sz="1400" smtClean="0">
              <a:solidFill>
                <a:schemeClr val="bg1"/>
              </a:solidFill>
            </a:endParaRPr>
          </a:p>
        </p:txBody>
      </p:sp>
      <p:sp>
        <p:nvSpPr>
          <p:cNvPr id="37891" name="Rectangle 2" descr="Large confetti"/>
          <p:cNvSpPr>
            <a:spLocks noGrp="1" noChangeArrowheads="1"/>
          </p:cNvSpPr>
          <p:nvPr>
            <p:ph type="title"/>
          </p:nvPr>
        </p:nvSpPr>
        <p:spPr>
          <a:xfrm>
            <a:off x="1331913" y="461963"/>
            <a:ext cx="6768479" cy="519112"/>
          </a:xfrm>
        </p:spPr>
        <p:txBody>
          <a:bodyPr/>
          <a:lstStyle/>
          <a:p>
            <a:pPr algn="ctr" eaLnBrk="1" hangingPunct="1"/>
            <a:r>
              <a:rPr lang="pt-BR" altLang="pt-BR" sz="2400" b="1" dirty="0" smtClean="0"/>
              <a:t>FORÇAS CENTRAIS E A 3</a:t>
            </a:r>
            <a:r>
              <a:rPr lang="pt-BR" altLang="pt-BR" sz="2400" b="1" strike="sngStrike" dirty="0" smtClean="0"/>
              <a:t>ª</a:t>
            </a:r>
            <a:r>
              <a:rPr lang="pt-BR" altLang="pt-BR" sz="2400" b="1" dirty="0" smtClean="0"/>
              <a:t> LEI DE KEPLER</a:t>
            </a:r>
          </a:p>
        </p:txBody>
      </p:sp>
      <p:sp>
        <p:nvSpPr>
          <p:cNvPr id="7" name="Rectangle 3"/>
          <p:cNvSpPr txBox="1">
            <a:spLocks noChangeArrowheads="1"/>
          </p:cNvSpPr>
          <p:nvPr/>
        </p:nvSpPr>
        <p:spPr bwMode="auto">
          <a:xfrm>
            <a:off x="107504" y="1844824"/>
            <a:ext cx="8928992"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2000" indent="0" algn="just" eaLnBrk="1" hangingPunct="1">
              <a:spcBef>
                <a:spcPts val="0"/>
              </a:spcBef>
              <a:buFontTx/>
              <a:buNone/>
              <a:defRPr/>
            </a:pPr>
            <a:r>
              <a:rPr lang="pt-BR" altLang="pt-BR" sz="2400" kern="0" dirty="0" smtClean="0"/>
              <a:t>    </a:t>
            </a:r>
            <a:r>
              <a:rPr lang="pt-BR" altLang="pt-BR" sz="2800" kern="0" dirty="0" smtClean="0"/>
              <a:t>No Livro I dos </a:t>
            </a:r>
            <a:r>
              <a:rPr lang="pt-BR" altLang="pt-BR" sz="2800" i="1" kern="0" dirty="0" smtClean="0"/>
              <a:t>Principia</a:t>
            </a:r>
            <a:r>
              <a:rPr lang="pt-BR" altLang="pt-BR" sz="2800" kern="0" dirty="0" smtClean="0"/>
              <a:t>, Newton também demonstrou que se uma força fosse capaz de gerar movimentos circulares ou elípticos, e se esses movimentos obedecessem à 3</a:t>
            </a:r>
            <a:r>
              <a:rPr lang="pt-BR" altLang="pt-BR" sz="2800" strike="sngStrike" kern="0" dirty="0" smtClean="0"/>
              <a:t>ª</a:t>
            </a:r>
            <a:r>
              <a:rPr lang="pt-BR" altLang="pt-BR" sz="2800" kern="0" dirty="0" smtClean="0"/>
              <a:t> Lei de Kepler, então tal força deveria ser radial e proporcional ao inverso do quadrado da distância ao centro da circunferência.</a:t>
            </a:r>
            <a:endParaRPr lang="pt-BR" altLang="pt-BR" sz="2800" kern="0" dirty="0"/>
          </a:p>
        </p:txBody>
      </p:sp>
      <mc:AlternateContent xmlns:mc="http://schemas.openxmlformats.org/markup-compatibility/2006" xmlns:a14="http://schemas.microsoft.com/office/drawing/2010/main">
        <mc:Choice Requires="a14">
          <p:sp>
            <p:nvSpPr>
              <p:cNvPr id="9" name="Rectangle 3"/>
              <p:cNvSpPr txBox="1">
                <a:spLocks noChangeArrowheads="1"/>
              </p:cNvSpPr>
              <p:nvPr/>
            </p:nvSpPr>
            <p:spPr bwMode="auto">
              <a:xfrm>
                <a:off x="35496" y="4581475"/>
                <a:ext cx="9036050" cy="79174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72000" indent="0" algn="ctr" eaLnBrk="1" hangingPunct="1">
                  <a:spcBef>
                    <a:spcPts val="0"/>
                  </a:spcBef>
                  <a:buFontTx/>
                  <a:buNone/>
                  <a:defRPr/>
                </a:pPr>
                <a14:m>
                  <m:oMathPara xmlns:m="http://schemas.openxmlformats.org/officeDocument/2006/math">
                    <m:oMathParaPr>
                      <m:jc m:val="centerGroup"/>
                    </m:oMathParaPr>
                    <m:oMath xmlns:m="http://schemas.openxmlformats.org/officeDocument/2006/math">
                      <m:r>
                        <a:rPr lang="pt-BR" altLang="pt-BR" sz="2800" b="0" i="1" kern="0" smtClean="0">
                          <a:latin typeface="Cambria Math" panose="02040503050406030204" pitchFamily="18" charset="0"/>
                        </a:rPr>
                        <m:t>𝐹</m:t>
                      </m:r>
                      <m:r>
                        <a:rPr lang="pt-BR" altLang="pt-BR" sz="2800" b="0" i="1" kern="0" smtClean="0">
                          <a:latin typeface="Cambria Math" panose="02040503050406030204" pitchFamily="18" charset="0"/>
                          <a:ea typeface="Cambria Math" panose="02040503050406030204" pitchFamily="18" charset="0"/>
                        </a:rPr>
                        <m:t>∝</m:t>
                      </m:r>
                      <m:f>
                        <m:fPr>
                          <m:ctrlPr>
                            <a:rPr lang="pt-BR" altLang="pt-BR" sz="2800" b="0" i="1" kern="0" smtClean="0">
                              <a:latin typeface="Cambria Math" panose="02040503050406030204" pitchFamily="18" charset="0"/>
                              <a:ea typeface="Cambria Math" panose="02040503050406030204" pitchFamily="18" charset="0"/>
                            </a:rPr>
                          </m:ctrlPr>
                        </m:fPr>
                        <m:num>
                          <m:r>
                            <a:rPr lang="pt-BR" altLang="pt-BR" sz="2800" b="0" i="1" kern="0" smtClean="0">
                              <a:latin typeface="Cambria Math" panose="02040503050406030204" pitchFamily="18" charset="0"/>
                              <a:ea typeface="Cambria Math" panose="02040503050406030204" pitchFamily="18" charset="0"/>
                            </a:rPr>
                            <m:t>1</m:t>
                          </m:r>
                        </m:num>
                        <m:den>
                          <m:sSup>
                            <m:sSupPr>
                              <m:ctrlPr>
                                <a:rPr lang="pt-BR" altLang="pt-BR" sz="2800" b="0" i="1" kern="0" smtClean="0">
                                  <a:latin typeface="Cambria Math" panose="02040503050406030204" pitchFamily="18" charset="0"/>
                                  <a:ea typeface="Cambria Math" panose="02040503050406030204" pitchFamily="18" charset="0"/>
                                </a:rPr>
                              </m:ctrlPr>
                            </m:sSupPr>
                            <m:e>
                              <m:r>
                                <a:rPr lang="pt-BR" altLang="pt-BR" sz="2800" b="0" i="1" kern="0" smtClean="0">
                                  <a:latin typeface="Cambria Math" panose="02040503050406030204" pitchFamily="18" charset="0"/>
                                  <a:ea typeface="Cambria Math" panose="02040503050406030204" pitchFamily="18" charset="0"/>
                                </a:rPr>
                                <m:t>𝑟</m:t>
                              </m:r>
                            </m:e>
                            <m:sup>
                              <m:r>
                                <a:rPr lang="pt-BR" altLang="pt-BR" sz="2800" b="0" i="1" kern="0" smtClean="0">
                                  <a:latin typeface="Cambria Math" panose="02040503050406030204" pitchFamily="18" charset="0"/>
                                  <a:ea typeface="Cambria Math" panose="02040503050406030204" pitchFamily="18" charset="0"/>
                                </a:rPr>
                                <m:t>2</m:t>
                              </m:r>
                            </m:sup>
                          </m:sSup>
                        </m:den>
                      </m:f>
                    </m:oMath>
                  </m:oMathPara>
                </a14:m>
                <a:endParaRPr lang="pt-BR" altLang="pt-BR" sz="2800" kern="0" dirty="0"/>
              </a:p>
            </p:txBody>
          </p:sp>
        </mc:Choice>
        <mc:Fallback xmlns="">
          <p:sp>
            <p:nvSpPr>
              <p:cNvPr id="9" name="Rectangle 3"/>
              <p:cNvSpPr txBox="1">
                <a:spLocks noRot="1" noChangeAspect="1" noMove="1" noResize="1" noEditPoints="1" noAdjustHandles="1" noChangeArrowheads="1" noChangeShapeType="1" noTextEdit="1"/>
              </p:cNvSpPr>
              <p:nvPr/>
            </p:nvSpPr>
            <p:spPr bwMode="auto">
              <a:xfrm>
                <a:off x="35496" y="4581475"/>
                <a:ext cx="9036050" cy="791741"/>
              </a:xfrm>
              <a:prstGeom prst="rect">
                <a:avLst/>
              </a:prstGeom>
              <a:blipFill rotWithShape="0">
                <a:blip r:embed="rId4"/>
                <a:stretch>
                  <a:fillRect b="-775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Tree>
    <p:extLst>
      <p:ext uri="{BB962C8B-B14F-4D97-AF65-F5344CB8AC3E}">
        <p14:creationId xmlns:p14="http://schemas.microsoft.com/office/powerpoint/2010/main" val="107750877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C102DA4C-FC3B-40BD-86FD-4977E4502A37}" type="slidenum">
              <a:rPr lang="pt-BR" altLang="pt-BR" sz="1400" smtClean="0">
                <a:solidFill>
                  <a:schemeClr val="bg1"/>
                </a:solidFill>
              </a:rPr>
              <a:pPr>
                <a:spcBef>
                  <a:spcPct val="0"/>
                </a:spcBef>
                <a:buSzTx/>
                <a:buFontTx/>
                <a:buNone/>
              </a:pPr>
              <a:t>24</a:t>
            </a:fld>
            <a:endParaRPr lang="pt-BR" altLang="pt-BR" sz="1400" smtClean="0">
              <a:solidFill>
                <a:schemeClr val="bg1"/>
              </a:solidFill>
            </a:endParaRPr>
          </a:p>
        </p:txBody>
      </p:sp>
      <p:sp>
        <p:nvSpPr>
          <p:cNvPr id="39939" name="Rectangle 2" descr="Large confetti"/>
          <p:cNvSpPr>
            <a:spLocks noGrp="1" noChangeArrowheads="1"/>
          </p:cNvSpPr>
          <p:nvPr>
            <p:ph type="title"/>
          </p:nvPr>
        </p:nvSpPr>
        <p:spPr>
          <a:xfrm>
            <a:off x="1763713" y="476250"/>
            <a:ext cx="5976937" cy="519113"/>
          </a:xfrm>
        </p:spPr>
        <p:txBody>
          <a:bodyPr/>
          <a:lstStyle/>
          <a:p>
            <a:pPr algn="ctr" eaLnBrk="1" hangingPunct="1"/>
            <a:r>
              <a:rPr lang="pt-BR" altLang="pt-BR" sz="2400" b="1" smtClean="0"/>
              <a:t>O ARGUMENTO DA “QUEDA DA LUA”</a:t>
            </a:r>
          </a:p>
        </p:txBody>
      </p:sp>
      <p:sp>
        <p:nvSpPr>
          <p:cNvPr id="39940" name="CaixaDeTexto 1"/>
          <p:cNvSpPr txBox="1">
            <a:spLocks noChangeArrowheads="1"/>
          </p:cNvSpPr>
          <p:nvPr/>
        </p:nvSpPr>
        <p:spPr bwMode="auto">
          <a:xfrm>
            <a:off x="107504" y="1806650"/>
            <a:ext cx="892899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b="1" dirty="0"/>
              <a:t>1</a:t>
            </a:r>
            <a:r>
              <a:rPr lang="pt-BR" altLang="pt-BR" sz="2400" b="1" u="sng" baseline="30000" dirty="0"/>
              <a:t>o</a:t>
            </a:r>
            <a:r>
              <a:rPr lang="pt-BR" altLang="pt-BR" sz="2400" b="1" dirty="0"/>
              <a:t> Passo:</a:t>
            </a:r>
            <a:r>
              <a:rPr lang="pt-BR" altLang="pt-BR" sz="2400" dirty="0"/>
              <a:t> Cálculo da distância que a Lua </a:t>
            </a:r>
            <a:r>
              <a:rPr lang="pt-BR" altLang="pt-BR" sz="2400" dirty="0" smtClean="0"/>
              <a:t>“cai” </a:t>
            </a:r>
            <a:r>
              <a:rPr lang="pt-BR" altLang="pt-BR" sz="2400" dirty="0"/>
              <a:t>em direção à Terra durante 1 minuto:</a:t>
            </a:r>
            <a:endParaRPr lang="pt-BR" altLang="pt-BR" sz="2400" u="sng" baseline="30000" dirty="0"/>
          </a:p>
        </p:txBody>
      </p:sp>
      <p:pic>
        <p:nvPicPr>
          <p:cNvPr id="39942" name="Image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579417" y="2577235"/>
            <a:ext cx="3313063" cy="30840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43" name="CaixaDeTexto 9"/>
          <p:cNvSpPr txBox="1">
            <a:spLocks noChangeArrowheads="1"/>
          </p:cNvSpPr>
          <p:nvPr/>
        </p:nvSpPr>
        <p:spPr bwMode="auto">
          <a:xfrm>
            <a:off x="6516216" y="2596902"/>
            <a:ext cx="360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r>
              <a:rPr lang="pt-BR" altLang="pt-BR" sz="2000" dirty="0"/>
              <a:t>d</a:t>
            </a:r>
          </a:p>
        </p:txBody>
      </p:sp>
      <mc:AlternateContent xmlns:mc="http://schemas.openxmlformats.org/markup-compatibility/2006" xmlns:a14="http://schemas.microsoft.com/office/drawing/2010/main">
        <mc:Choice Requires="a14">
          <p:sp>
            <p:nvSpPr>
              <p:cNvPr id="8" name="CaixaDeTexto 7"/>
              <p:cNvSpPr txBox="1"/>
              <p:nvPr/>
            </p:nvSpPr>
            <p:spPr>
              <a:xfrm>
                <a:off x="2267024" y="5770555"/>
                <a:ext cx="1728912" cy="831061"/>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𝑥</m:t>
                      </m:r>
                      <m:r>
                        <a:rPr lang="pt-BR" b="0" i="1" smtClean="0">
                          <a:latin typeface="Cambria Math" panose="02040503050406030204" pitchFamily="18" charset="0"/>
                          <a:ea typeface="Cambria Math" panose="02040503050406030204" pitchFamily="18" charset="0"/>
                        </a:rPr>
                        <m:t>≈</m:t>
                      </m:r>
                      <m:f>
                        <m:fPr>
                          <m:ctrlPr>
                            <a:rPr lang="pt-BR" b="0" i="1" smtClean="0">
                              <a:latin typeface="Cambria Math" panose="02040503050406030204" pitchFamily="18" charset="0"/>
                              <a:ea typeface="Cambria Math" panose="02040503050406030204" pitchFamily="18" charset="0"/>
                            </a:rPr>
                          </m:ctrlPr>
                        </m:fPr>
                        <m:num>
                          <m:r>
                            <a:rPr lang="pt-BR" b="0" i="1" smtClean="0">
                              <a:latin typeface="Cambria Math" panose="02040503050406030204" pitchFamily="18" charset="0"/>
                              <a:ea typeface="Cambria Math" panose="02040503050406030204" pitchFamily="18" charset="0"/>
                            </a:rPr>
                            <m:t>1</m:t>
                          </m:r>
                        </m:num>
                        <m:den>
                          <m:r>
                            <a:rPr lang="pt-BR" b="0" i="1" smtClean="0">
                              <a:latin typeface="Cambria Math" panose="02040503050406030204" pitchFamily="18" charset="0"/>
                              <a:ea typeface="Cambria Math" panose="02040503050406030204" pitchFamily="18" charset="0"/>
                            </a:rPr>
                            <m:t>2</m:t>
                          </m:r>
                        </m:den>
                      </m:f>
                      <m:f>
                        <m:fPr>
                          <m:ctrlPr>
                            <a:rPr lang="pt-BR" b="0" i="1" smtClean="0">
                              <a:latin typeface="Cambria Math" panose="02040503050406030204" pitchFamily="18" charset="0"/>
                              <a:ea typeface="Cambria Math" panose="02040503050406030204" pitchFamily="18" charset="0"/>
                            </a:rPr>
                          </m:ctrlPr>
                        </m:fPr>
                        <m:num>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𝑣𝑡</m:t>
                              </m:r>
                              <m:r>
                                <a:rPr lang="pt-BR" b="0" i="1" smtClean="0">
                                  <a:latin typeface="Cambria Math" panose="02040503050406030204" pitchFamily="18" charset="0"/>
                                  <a:ea typeface="Cambria Math" panose="02040503050406030204" pitchFamily="18" charset="0"/>
                                </a:rPr>
                                <m:t>)</m:t>
                              </m:r>
                            </m:e>
                            <m:sup>
                              <m:r>
                                <a:rPr lang="pt-BR" b="0" i="1" smtClean="0">
                                  <a:latin typeface="Cambria Math" panose="02040503050406030204" pitchFamily="18" charset="0"/>
                                  <a:ea typeface="Cambria Math" panose="02040503050406030204" pitchFamily="18" charset="0"/>
                                </a:rPr>
                                <m:t>2</m:t>
                              </m:r>
                            </m:sup>
                          </m:sSup>
                        </m:num>
                        <m:den>
                          <m:r>
                            <a:rPr lang="pt-BR" b="0" i="1" smtClean="0">
                              <a:latin typeface="Cambria Math" panose="02040503050406030204" pitchFamily="18" charset="0"/>
                              <a:ea typeface="Cambria Math" panose="02040503050406030204" pitchFamily="18" charset="0"/>
                            </a:rPr>
                            <m:t>𝑟</m:t>
                          </m:r>
                        </m:den>
                      </m:f>
                    </m:oMath>
                  </m:oMathPara>
                </a14:m>
                <a:endParaRPr lang="pt-BR" dirty="0"/>
              </a:p>
            </p:txBody>
          </p:sp>
        </mc:Choice>
        <mc:Fallback xmlns="">
          <p:sp>
            <p:nvSpPr>
              <p:cNvPr id="8" name="CaixaDeTexto 7"/>
              <p:cNvSpPr txBox="1">
                <a:spLocks noRot="1" noChangeAspect="1" noMove="1" noResize="1" noEditPoints="1" noAdjustHandles="1" noChangeArrowheads="1" noChangeShapeType="1" noTextEdit="1"/>
              </p:cNvSpPr>
              <p:nvPr/>
            </p:nvSpPr>
            <p:spPr>
              <a:xfrm>
                <a:off x="2267024" y="5770555"/>
                <a:ext cx="1728912" cy="831061"/>
              </a:xfrm>
              <a:prstGeom prst="rect">
                <a:avLst/>
              </a:prstGeom>
              <a:blipFill rotWithShape="0">
                <a:blip r:embed="rId5"/>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CaixaDeTexto 8"/>
              <p:cNvSpPr txBox="1"/>
              <p:nvPr/>
            </p:nvSpPr>
            <p:spPr>
              <a:xfrm>
                <a:off x="4642892" y="5733256"/>
                <a:ext cx="1729308" cy="831061"/>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𝑥</m:t>
                      </m:r>
                      <m:r>
                        <a:rPr lang="pt-BR" b="0" i="1" smtClean="0">
                          <a:latin typeface="Cambria Math" panose="02040503050406030204" pitchFamily="18" charset="0"/>
                          <a:ea typeface="Cambria Math" panose="02040503050406030204" pitchFamily="18" charset="0"/>
                        </a:rPr>
                        <m:t>≈</m:t>
                      </m:r>
                      <m:f>
                        <m:fPr>
                          <m:ctrlPr>
                            <a:rPr lang="pt-BR" b="0" i="1" smtClean="0">
                              <a:latin typeface="Cambria Math" panose="02040503050406030204" pitchFamily="18" charset="0"/>
                              <a:ea typeface="Cambria Math" panose="02040503050406030204" pitchFamily="18" charset="0"/>
                            </a:rPr>
                          </m:ctrlPr>
                        </m:fPr>
                        <m:num>
                          <m:r>
                            <a:rPr lang="pt-BR" b="0" i="1" smtClean="0">
                              <a:latin typeface="Cambria Math" panose="02040503050406030204" pitchFamily="18" charset="0"/>
                              <a:ea typeface="Cambria Math" panose="02040503050406030204" pitchFamily="18" charset="0"/>
                            </a:rPr>
                            <m:t>1</m:t>
                          </m:r>
                        </m:num>
                        <m:den>
                          <m:r>
                            <a:rPr lang="pt-BR" b="0" i="1" smtClean="0">
                              <a:latin typeface="Cambria Math" panose="02040503050406030204" pitchFamily="18" charset="0"/>
                              <a:ea typeface="Cambria Math" panose="02040503050406030204" pitchFamily="18" charset="0"/>
                            </a:rPr>
                            <m:t>2</m:t>
                          </m:r>
                        </m:den>
                      </m:f>
                      <m:f>
                        <m:fPr>
                          <m:ctrlPr>
                            <a:rPr lang="pt-BR" b="0" i="1" smtClean="0">
                              <a:latin typeface="Cambria Math" panose="02040503050406030204" pitchFamily="18" charset="0"/>
                              <a:ea typeface="Cambria Math" panose="02040503050406030204" pitchFamily="18" charset="0"/>
                            </a:rPr>
                          </m:ctrlPr>
                        </m:fPr>
                        <m:num>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𝑣</m:t>
                              </m:r>
                            </m:e>
                            <m:sup>
                              <m:r>
                                <a:rPr lang="pt-BR" b="0" i="1" smtClean="0">
                                  <a:latin typeface="Cambria Math" panose="02040503050406030204" pitchFamily="18" charset="0"/>
                                  <a:ea typeface="Cambria Math" panose="02040503050406030204" pitchFamily="18" charset="0"/>
                                </a:rPr>
                                <m:t>2</m:t>
                              </m:r>
                            </m:sup>
                          </m:sSup>
                        </m:num>
                        <m:den>
                          <m:r>
                            <a:rPr lang="pt-BR" b="0" i="1" smtClean="0">
                              <a:latin typeface="Cambria Math" panose="02040503050406030204" pitchFamily="18" charset="0"/>
                              <a:ea typeface="Cambria Math" panose="02040503050406030204" pitchFamily="18" charset="0"/>
                            </a:rPr>
                            <m:t>𝑟</m:t>
                          </m:r>
                        </m:den>
                      </m:f>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𝑡</m:t>
                          </m:r>
                        </m:e>
                        <m:sup>
                          <m:r>
                            <a:rPr lang="pt-BR" b="0" i="1" smtClean="0">
                              <a:latin typeface="Cambria Math" panose="02040503050406030204" pitchFamily="18" charset="0"/>
                              <a:ea typeface="Cambria Math" panose="02040503050406030204" pitchFamily="18" charset="0"/>
                            </a:rPr>
                            <m:t>2</m:t>
                          </m:r>
                        </m:sup>
                      </m:sSup>
                    </m:oMath>
                  </m:oMathPara>
                </a14:m>
                <a:endParaRPr lang="pt-BR" dirty="0"/>
              </a:p>
            </p:txBody>
          </p:sp>
        </mc:Choice>
        <mc:Fallback xmlns="">
          <p:sp>
            <p:nvSpPr>
              <p:cNvPr id="9" name="CaixaDeTexto 8"/>
              <p:cNvSpPr txBox="1">
                <a:spLocks noRot="1" noChangeAspect="1" noMove="1" noResize="1" noEditPoints="1" noAdjustHandles="1" noChangeArrowheads="1" noChangeShapeType="1" noTextEdit="1"/>
              </p:cNvSpPr>
              <p:nvPr/>
            </p:nvSpPr>
            <p:spPr>
              <a:xfrm>
                <a:off x="4642892" y="5733256"/>
                <a:ext cx="1729308" cy="831061"/>
              </a:xfrm>
              <a:prstGeom prst="rect">
                <a:avLst/>
              </a:prstGeom>
              <a:blipFill rotWithShape="0">
                <a:blip r:embed="rId6"/>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CaixaDeTexto 9"/>
              <p:cNvSpPr txBox="1"/>
              <p:nvPr/>
            </p:nvSpPr>
            <p:spPr>
              <a:xfrm>
                <a:off x="1691680" y="6017567"/>
                <a:ext cx="504056"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m:t>
                      </m:r>
                    </m:oMath>
                  </m:oMathPara>
                </a14:m>
                <a:endParaRPr lang="pt-BR" dirty="0"/>
              </a:p>
            </p:txBody>
          </p:sp>
        </mc:Choice>
        <mc:Fallback xmlns="">
          <p:sp>
            <p:nvSpPr>
              <p:cNvPr id="10" name="CaixaDeTexto 9"/>
              <p:cNvSpPr txBox="1">
                <a:spLocks noRot="1" noChangeAspect="1" noMove="1" noResize="1" noEditPoints="1" noAdjustHandles="1" noChangeArrowheads="1" noChangeShapeType="1" noTextEdit="1"/>
              </p:cNvSpPr>
              <p:nvPr/>
            </p:nvSpPr>
            <p:spPr>
              <a:xfrm>
                <a:off x="1691680" y="6017567"/>
                <a:ext cx="504056" cy="461665"/>
              </a:xfrm>
              <a:prstGeom prst="rect">
                <a:avLst/>
              </a:prstGeom>
              <a:blipFill rotWithShape="0">
                <a:blip r:embed="rId7"/>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1" name="CaixaDeTexto 10"/>
              <p:cNvSpPr txBox="1"/>
              <p:nvPr/>
            </p:nvSpPr>
            <p:spPr>
              <a:xfrm>
                <a:off x="4067944" y="5955252"/>
                <a:ext cx="504056"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m:t>
                      </m:r>
                    </m:oMath>
                  </m:oMathPara>
                </a14:m>
                <a:endParaRPr lang="pt-BR" dirty="0"/>
              </a:p>
            </p:txBody>
          </p:sp>
        </mc:Choice>
        <mc:Fallback xmlns="">
          <p:sp>
            <p:nvSpPr>
              <p:cNvPr id="11" name="CaixaDeTexto 10"/>
              <p:cNvSpPr txBox="1">
                <a:spLocks noRot="1" noChangeAspect="1" noMove="1" noResize="1" noEditPoints="1" noAdjustHandles="1" noChangeArrowheads="1" noChangeShapeType="1" noTextEdit="1"/>
              </p:cNvSpPr>
              <p:nvPr/>
            </p:nvSpPr>
            <p:spPr>
              <a:xfrm>
                <a:off x="4067944" y="5955252"/>
                <a:ext cx="504056" cy="461665"/>
              </a:xfrm>
              <a:prstGeom prst="rect">
                <a:avLst/>
              </a:prstGeom>
              <a:blipFill rotWithShape="0">
                <a:blip r:embed="rId8"/>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2" name="CaixaDeTexto 11"/>
              <p:cNvSpPr txBox="1"/>
              <p:nvPr/>
            </p:nvSpPr>
            <p:spPr>
              <a:xfrm>
                <a:off x="1475656" y="2492896"/>
                <a:ext cx="2664296"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sSup>
                        <m:sSupPr>
                          <m:ctrlPr>
                            <a:rPr lang="pt-BR" b="0" i="1" smtClean="0">
                              <a:latin typeface="Cambria Math" panose="02040503050406030204" pitchFamily="18" charset="0"/>
                            </a:rPr>
                          </m:ctrlPr>
                        </m:sSupPr>
                        <m:e>
                          <m:r>
                            <a:rPr lang="pt-BR" b="0" i="1" smtClean="0">
                              <a:latin typeface="Cambria Math" panose="02040503050406030204" pitchFamily="18" charset="0"/>
                            </a:rPr>
                            <m:t>(</m:t>
                          </m:r>
                          <m:r>
                            <a:rPr lang="pt-BR" b="0" i="1" smtClean="0">
                              <a:latin typeface="Cambria Math" panose="02040503050406030204" pitchFamily="18" charset="0"/>
                            </a:rPr>
                            <m:t>𝑥</m:t>
                          </m:r>
                          <m:r>
                            <a:rPr lang="pt-BR" b="0" i="1" smtClean="0">
                              <a:latin typeface="Cambria Math" panose="02040503050406030204" pitchFamily="18" charset="0"/>
                            </a:rPr>
                            <m:t>+</m:t>
                          </m:r>
                          <m:r>
                            <a:rPr lang="pt-BR" b="0" i="1" smtClean="0">
                              <a:latin typeface="Cambria Math" panose="02040503050406030204" pitchFamily="18" charset="0"/>
                            </a:rPr>
                            <m:t>𝑟</m:t>
                          </m:r>
                          <m:r>
                            <a:rPr lang="pt-BR" b="0" i="1" smtClean="0">
                              <a:latin typeface="Cambria Math" panose="02040503050406030204" pitchFamily="18" charset="0"/>
                            </a:rPr>
                            <m:t>)</m:t>
                          </m:r>
                        </m:e>
                        <m:sup>
                          <m:r>
                            <a:rPr lang="pt-BR" b="0" i="1" smtClean="0">
                              <a:latin typeface="Cambria Math" panose="02040503050406030204" pitchFamily="18" charset="0"/>
                            </a:rPr>
                            <m:t>2</m:t>
                          </m:r>
                        </m:sup>
                      </m:sSup>
                      <m:r>
                        <a:rPr lang="pt-BR" b="0" i="1" smtClean="0">
                          <a:latin typeface="Cambria Math" panose="02040503050406030204" pitchFamily="18" charset="0"/>
                        </a:rPr>
                        <m:t>=</m:t>
                      </m:r>
                      <m:sSup>
                        <m:sSupPr>
                          <m:ctrlPr>
                            <a:rPr lang="pt-BR" b="0" i="1" smtClean="0">
                              <a:latin typeface="Cambria Math" panose="02040503050406030204" pitchFamily="18" charset="0"/>
                            </a:rPr>
                          </m:ctrlPr>
                        </m:sSupPr>
                        <m:e>
                          <m:r>
                            <a:rPr lang="pt-BR" b="0" i="1" smtClean="0">
                              <a:latin typeface="Cambria Math" panose="02040503050406030204" pitchFamily="18" charset="0"/>
                            </a:rPr>
                            <m:t>𝑟</m:t>
                          </m:r>
                        </m:e>
                        <m:sup>
                          <m:r>
                            <a:rPr lang="pt-BR" b="0" i="1" smtClean="0">
                              <a:latin typeface="Cambria Math" panose="02040503050406030204" pitchFamily="18" charset="0"/>
                            </a:rPr>
                            <m:t>2</m:t>
                          </m:r>
                        </m:sup>
                      </m:sSup>
                      <m:r>
                        <a:rPr lang="pt-BR" b="0" i="1" smtClean="0">
                          <a:latin typeface="Cambria Math" panose="02040503050406030204" pitchFamily="18" charset="0"/>
                        </a:rPr>
                        <m:t>+</m:t>
                      </m:r>
                      <m:sSup>
                        <m:sSupPr>
                          <m:ctrlPr>
                            <a:rPr lang="pt-BR" b="0" i="1" smtClean="0">
                              <a:latin typeface="Cambria Math" panose="02040503050406030204" pitchFamily="18" charset="0"/>
                            </a:rPr>
                          </m:ctrlPr>
                        </m:sSupPr>
                        <m:e>
                          <m:r>
                            <a:rPr lang="pt-BR" b="0" i="1" smtClean="0">
                              <a:latin typeface="Cambria Math" panose="02040503050406030204" pitchFamily="18" charset="0"/>
                            </a:rPr>
                            <m:t>𝑑</m:t>
                          </m:r>
                        </m:e>
                        <m:sup>
                          <m:r>
                            <a:rPr lang="pt-BR" b="0" i="1" smtClean="0">
                              <a:latin typeface="Cambria Math" panose="02040503050406030204" pitchFamily="18" charset="0"/>
                            </a:rPr>
                            <m:t>2</m:t>
                          </m:r>
                        </m:sup>
                      </m:sSup>
                    </m:oMath>
                  </m:oMathPara>
                </a14:m>
                <a:endParaRPr lang="pt-BR" dirty="0"/>
              </a:p>
            </p:txBody>
          </p:sp>
        </mc:Choice>
        <mc:Fallback xmlns="">
          <p:sp>
            <p:nvSpPr>
              <p:cNvPr id="12" name="CaixaDeTexto 11"/>
              <p:cNvSpPr txBox="1">
                <a:spLocks noRot="1" noChangeAspect="1" noMove="1" noResize="1" noEditPoints="1" noAdjustHandles="1" noChangeArrowheads="1" noChangeShapeType="1" noTextEdit="1"/>
              </p:cNvSpPr>
              <p:nvPr/>
            </p:nvSpPr>
            <p:spPr>
              <a:xfrm>
                <a:off x="1475656" y="2492896"/>
                <a:ext cx="2664296" cy="461665"/>
              </a:xfrm>
              <a:prstGeom prst="rect">
                <a:avLst/>
              </a:prstGeom>
              <a:blipFill rotWithShape="0">
                <a:blip r:embed="rId9"/>
                <a:stretch>
                  <a:fillRect b="-18421"/>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3" name="CaixaDeTexto 12"/>
              <p:cNvSpPr txBox="1"/>
              <p:nvPr/>
            </p:nvSpPr>
            <p:spPr>
              <a:xfrm>
                <a:off x="1475656" y="3068960"/>
                <a:ext cx="2664296" cy="566117"/>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𝑥</m:t>
                      </m:r>
                      <m:r>
                        <a:rPr lang="pt-BR" b="0" i="1" smtClean="0">
                          <a:latin typeface="Cambria Math" panose="02040503050406030204" pitchFamily="18" charset="0"/>
                        </a:rPr>
                        <m:t>=</m:t>
                      </m:r>
                      <m:rad>
                        <m:radPr>
                          <m:degHide m:val="on"/>
                          <m:ctrlPr>
                            <a:rPr lang="pt-BR" b="0" i="1" smtClean="0">
                              <a:latin typeface="Cambria Math" panose="02040503050406030204" pitchFamily="18" charset="0"/>
                            </a:rPr>
                          </m:ctrlPr>
                        </m:radPr>
                        <m:deg/>
                        <m:e>
                          <m:sSup>
                            <m:sSupPr>
                              <m:ctrlPr>
                                <a:rPr lang="pt-BR" b="0" i="1" smtClean="0">
                                  <a:latin typeface="Cambria Math" panose="02040503050406030204" pitchFamily="18" charset="0"/>
                                </a:rPr>
                              </m:ctrlPr>
                            </m:sSupPr>
                            <m:e>
                              <m:r>
                                <a:rPr lang="pt-BR" b="0" i="1" smtClean="0">
                                  <a:latin typeface="Cambria Math" panose="02040503050406030204" pitchFamily="18" charset="0"/>
                                </a:rPr>
                                <m:t>𝑟</m:t>
                              </m:r>
                            </m:e>
                            <m:sup>
                              <m:r>
                                <a:rPr lang="pt-BR" b="0" i="1" smtClean="0">
                                  <a:latin typeface="Cambria Math" panose="02040503050406030204" pitchFamily="18" charset="0"/>
                                </a:rPr>
                                <m:t>2</m:t>
                              </m:r>
                            </m:sup>
                          </m:sSup>
                          <m:r>
                            <a:rPr lang="pt-BR" b="0" i="1" smtClean="0">
                              <a:latin typeface="Cambria Math" panose="02040503050406030204" pitchFamily="18" charset="0"/>
                            </a:rPr>
                            <m:t>+</m:t>
                          </m:r>
                          <m:sSup>
                            <m:sSupPr>
                              <m:ctrlPr>
                                <a:rPr lang="pt-BR" b="0" i="1" smtClean="0">
                                  <a:latin typeface="Cambria Math" panose="02040503050406030204" pitchFamily="18" charset="0"/>
                                </a:rPr>
                              </m:ctrlPr>
                            </m:sSupPr>
                            <m:e>
                              <m:r>
                                <a:rPr lang="pt-BR" b="0" i="1" smtClean="0">
                                  <a:latin typeface="Cambria Math" panose="02040503050406030204" pitchFamily="18" charset="0"/>
                                </a:rPr>
                                <m:t>𝑑</m:t>
                              </m:r>
                            </m:e>
                            <m:sup>
                              <m:r>
                                <a:rPr lang="pt-BR" b="0" i="1" smtClean="0">
                                  <a:latin typeface="Cambria Math" panose="02040503050406030204" pitchFamily="18" charset="0"/>
                                </a:rPr>
                                <m:t>2</m:t>
                              </m:r>
                            </m:sup>
                          </m:sSup>
                        </m:e>
                      </m:rad>
                      <m:r>
                        <a:rPr lang="pt-BR" b="0" i="1" smtClean="0">
                          <a:latin typeface="Cambria Math" panose="02040503050406030204" pitchFamily="18" charset="0"/>
                        </a:rPr>
                        <m:t>−</m:t>
                      </m:r>
                      <m:r>
                        <a:rPr lang="pt-BR" b="0" i="1" smtClean="0">
                          <a:latin typeface="Cambria Math" panose="02040503050406030204" pitchFamily="18" charset="0"/>
                        </a:rPr>
                        <m:t>𝑟</m:t>
                      </m:r>
                    </m:oMath>
                  </m:oMathPara>
                </a14:m>
                <a:endParaRPr lang="pt-BR" dirty="0"/>
              </a:p>
            </p:txBody>
          </p:sp>
        </mc:Choice>
        <mc:Fallback xmlns="">
          <p:sp>
            <p:nvSpPr>
              <p:cNvPr id="13" name="CaixaDeTexto 12"/>
              <p:cNvSpPr txBox="1">
                <a:spLocks noRot="1" noChangeAspect="1" noMove="1" noResize="1" noEditPoints="1" noAdjustHandles="1" noChangeArrowheads="1" noChangeShapeType="1" noTextEdit="1"/>
              </p:cNvSpPr>
              <p:nvPr/>
            </p:nvSpPr>
            <p:spPr>
              <a:xfrm>
                <a:off x="1475656" y="3068960"/>
                <a:ext cx="2664296" cy="566117"/>
              </a:xfrm>
              <a:prstGeom prst="rect">
                <a:avLst/>
              </a:prstGeom>
              <a:blipFill rotWithShape="0">
                <a:blip r:embed="rId10"/>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4" name="CaixaDeTexto 13"/>
              <p:cNvSpPr txBox="1"/>
              <p:nvPr/>
            </p:nvSpPr>
            <p:spPr>
              <a:xfrm>
                <a:off x="1475656" y="3645024"/>
                <a:ext cx="2664296" cy="1183529"/>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𝑥</m:t>
                      </m:r>
                      <m:r>
                        <a:rPr lang="pt-BR" b="0" i="1" smtClean="0">
                          <a:latin typeface="Cambria Math" panose="02040503050406030204" pitchFamily="18" charset="0"/>
                        </a:rPr>
                        <m:t>=</m:t>
                      </m:r>
                      <m:r>
                        <a:rPr lang="pt-BR" b="0" i="1" smtClean="0">
                          <a:latin typeface="Cambria Math" panose="02040503050406030204" pitchFamily="18" charset="0"/>
                        </a:rPr>
                        <m:t>𝑟</m:t>
                      </m:r>
                      <m:rad>
                        <m:radPr>
                          <m:degHide m:val="on"/>
                          <m:ctrlPr>
                            <a:rPr lang="pt-BR" b="0" i="1" smtClean="0">
                              <a:latin typeface="Cambria Math" panose="02040503050406030204" pitchFamily="18" charset="0"/>
                            </a:rPr>
                          </m:ctrlPr>
                        </m:radPr>
                        <m:deg/>
                        <m:e>
                          <m:r>
                            <a:rPr lang="pt-BR" b="0" i="1" smtClean="0">
                              <a:latin typeface="Cambria Math" panose="02040503050406030204" pitchFamily="18" charset="0"/>
                            </a:rPr>
                            <m:t>1+</m:t>
                          </m:r>
                          <m:f>
                            <m:fPr>
                              <m:ctrlPr>
                                <a:rPr lang="pt-BR" b="0" i="1" smtClean="0">
                                  <a:latin typeface="Cambria Math" panose="02040503050406030204" pitchFamily="18" charset="0"/>
                                </a:rPr>
                              </m:ctrlPr>
                            </m:fPr>
                            <m:num>
                              <m:sSup>
                                <m:sSupPr>
                                  <m:ctrlPr>
                                    <a:rPr lang="pt-BR" b="0" i="1" smtClean="0">
                                      <a:latin typeface="Cambria Math" panose="02040503050406030204" pitchFamily="18" charset="0"/>
                                    </a:rPr>
                                  </m:ctrlPr>
                                </m:sSupPr>
                                <m:e>
                                  <m:r>
                                    <a:rPr lang="pt-BR" b="0" i="1" smtClean="0">
                                      <a:latin typeface="Cambria Math" panose="02040503050406030204" pitchFamily="18" charset="0"/>
                                    </a:rPr>
                                    <m:t>𝑑</m:t>
                                  </m:r>
                                </m:e>
                                <m:sup>
                                  <m:r>
                                    <a:rPr lang="pt-BR" b="0" i="1" smtClean="0">
                                      <a:latin typeface="Cambria Math" panose="02040503050406030204" pitchFamily="18" charset="0"/>
                                    </a:rPr>
                                    <m:t>2</m:t>
                                  </m:r>
                                </m:sup>
                              </m:sSup>
                            </m:num>
                            <m:den>
                              <m:sSup>
                                <m:sSupPr>
                                  <m:ctrlPr>
                                    <a:rPr lang="pt-BR" b="0" i="1" smtClean="0">
                                      <a:latin typeface="Cambria Math" panose="02040503050406030204" pitchFamily="18" charset="0"/>
                                    </a:rPr>
                                  </m:ctrlPr>
                                </m:sSupPr>
                                <m:e>
                                  <m:r>
                                    <a:rPr lang="pt-BR" b="0" i="1" smtClean="0">
                                      <a:latin typeface="Cambria Math" panose="02040503050406030204" pitchFamily="18" charset="0"/>
                                    </a:rPr>
                                    <m:t>𝑟</m:t>
                                  </m:r>
                                </m:e>
                                <m:sup>
                                  <m:r>
                                    <a:rPr lang="pt-BR" b="0" i="1" smtClean="0">
                                      <a:latin typeface="Cambria Math" panose="02040503050406030204" pitchFamily="18" charset="0"/>
                                    </a:rPr>
                                    <m:t>2</m:t>
                                  </m:r>
                                </m:sup>
                              </m:sSup>
                            </m:den>
                          </m:f>
                        </m:e>
                      </m:rad>
                      <m:r>
                        <a:rPr lang="pt-BR" b="0" i="1" smtClean="0">
                          <a:latin typeface="Cambria Math" panose="02040503050406030204" pitchFamily="18" charset="0"/>
                        </a:rPr>
                        <m:t>−</m:t>
                      </m:r>
                      <m:r>
                        <a:rPr lang="pt-BR" b="0" i="1" smtClean="0">
                          <a:latin typeface="Cambria Math" panose="02040503050406030204" pitchFamily="18" charset="0"/>
                        </a:rPr>
                        <m:t>𝑟</m:t>
                      </m:r>
                    </m:oMath>
                  </m:oMathPara>
                </a14:m>
                <a:endParaRPr lang="pt-BR" dirty="0"/>
              </a:p>
            </p:txBody>
          </p:sp>
        </mc:Choice>
        <mc:Fallback xmlns="">
          <p:sp>
            <p:nvSpPr>
              <p:cNvPr id="14" name="CaixaDeTexto 13"/>
              <p:cNvSpPr txBox="1">
                <a:spLocks noRot="1" noChangeAspect="1" noMove="1" noResize="1" noEditPoints="1" noAdjustHandles="1" noChangeArrowheads="1" noChangeShapeType="1" noTextEdit="1"/>
              </p:cNvSpPr>
              <p:nvPr/>
            </p:nvSpPr>
            <p:spPr>
              <a:xfrm>
                <a:off x="1475656" y="3645024"/>
                <a:ext cx="2664296" cy="1183529"/>
              </a:xfrm>
              <a:prstGeom prst="rect">
                <a:avLst/>
              </a:prstGeom>
              <a:blipFill rotWithShape="0">
                <a:blip r:embed="rId11"/>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5" name="CaixaDeTexto 14"/>
              <p:cNvSpPr txBox="1"/>
              <p:nvPr/>
            </p:nvSpPr>
            <p:spPr>
              <a:xfrm>
                <a:off x="1475656" y="4803578"/>
                <a:ext cx="2943944" cy="929678"/>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𝑥</m:t>
                      </m:r>
                      <m:r>
                        <a:rPr lang="pt-BR" b="0" i="1" smtClean="0">
                          <a:latin typeface="Cambria Math" panose="02040503050406030204" pitchFamily="18" charset="0"/>
                          <a:ea typeface="Cambria Math" panose="02040503050406030204" pitchFamily="18" charset="0"/>
                        </a:rPr>
                        <m:t>≈</m:t>
                      </m:r>
                      <m:r>
                        <a:rPr lang="pt-BR" b="0" i="1" smtClean="0">
                          <a:latin typeface="Cambria Math" panose="02040503050406030204" pitchFamily="18" charset="0"/>
                          <a:ea typeface="Cambria Math" panose="02040503050406030204" pitchFamily="18" charset="0"/>
                        </a:rPr>
                        <m:t>𝑟</m:t>
                      </m:r>
                      <m:d>
                        <m:dPr>
                          <m:ctrlPr>
                            <a:rPr lang="pt-BR" b="0" i="1" smtClean="0">
                              <a:latin typeface="Cambria Math" panose="02040503050406030204" pitchFamily="18" charset="0"/>
                              <a:ea typeface="Cambria Math" panose="02040503050406030204" pitchFamily="18" charset="0"/>
                            </a:rPr>
                          </m:ctrlPr>
                        </m:dPr>
                        <m:e>
                          <m:r>
                            <a:rPr lang="pt-BR" b="0" i="1" smtClean="0">
                              <a:latin typeface="Cambria Math" panose="02040503050406030204" pitchFamily="18" charset="0"/>
                              <a:ea typeface="Cambria Math" panose="02040503050406030204" pitchFamily="18" charset="0"/>
                            </a:rPr>
                            <m:t>1+</m:t>
                          </m:r>
                          <m:f>
                            <m:fPr>
                              <m:ctrlPr>
                                <a:rPr lang="pt-BR" b="0" i="1" smtClean="0">
                                  <a:latin typeface="Cambria Math" panose="02040503050406030204" pitchFamily="18" charset="0"/>
                                  <a:ea typeface="Cambria Math" panose="02040503050406030204" pitchFamily="18" charset="0"/>
                                </a:rPr>
                              </m:ctrlPr>
                            </m:fPr>
                            <m:num>
                              <m:r>
                                <a:rPr lang="pt-BR" b="0" i="1" smtClean="0">
                                  <a:latin typeface="Cambria Math" panose="02040503050406030204" pitchFamily="18" charset="0"/>
                                  <a:ea typeface="Cambria Math" panose="02040503050406030204" pitchFamily="18" charset="0"/>
                                </a:rPr>
                                <m:t>1</m:t>
                              </m:r>
                            </m:num>
                            <m:den>
                              <m:r>
                                <a:rPr lang="pt-BR" b="0" i="1" smtClean="0">
                                  <a:latin typeface="Cambria Math" panose="02040503050406030204" pitchFamily="18" charset="0"/>
                                  <a:ea typeface="Cambria Math" panose="02040503050406030204" pitchFamily="18" charset="0"/>
                                </a:rPr>
                                <m:t>2</m:t>
                              </m:r>
                            </m:den>
                          </m:f>
                          <m:f>
                            <m:fPr>
                              <m:ctrlPr>
                                <a:rPr lang="pt-BR" b="0" i="1" smtClean="0">
                                  <a:latin typeface="Cambria Math" panose="02040503050406030204" pitchFamily="18" charset="0"/>
                                  <a:ea typeface="Cambria Math" panose="02040503050406030204" pitchFamily="18" charset="0"/>
                                </a:rPr>
                              </m:ctrlPr>
                            </m:fPr>
                            <m:num>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𝑑</m:t>
                                  </m:r>
                                </m:e>
                                <m:sup>
                                  <m:r>
                                    <a:rPr lang="pt-BR" b="0" i="1" smtClean="0">
                                      <a:latin typeface="Cambria Math" panose="02040503050406030204" pitchFamily="18" charset="0"/>
                                      <a:ea typeface="Cambria Math" panose="02040503050406030204" pitchFamily="18" charset="0"/>
                                    </a:rPr>
                                    <m:t>2</m:t>
                                  </m:r>
                                </m:sup>
                              </m:sSup>
                            </m:num>
                            <m:den>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𝑟</m:t>
                                  </m:r>
                                </m:e>
                                <m:sup>
                                  <m:r>
                                    <a:rPr lang="pt-BR" b="0" i="1" smtClean="0">
                                      <a:latin typeface="Cambria Math" panose="02040503050406030204" pitchFamily="18" charset="0"/>
                                      <a:ea typeface="Cambria Math" panose="02040503050406030204" pitchFamily="18" charset="0"/>
                                    </a:rPr>
                                    <m:t>2</m:t>
                                  </m:r>
                                </m:sup>
                              </m:sSup>
                            </m:den>
                          </m:f>
                        </m:e>
                      </m:d>
                      <m:r>
                        <a:rPr lang="pt-BR" b="0" i="1" smtClean="0">
                          <a:latin typeface="Cambria Math" panose="02040503050406030204" pitchFamily="18" charset="0"/>
                        </a:rPr>
                        <m:t>−</m:t>
                      </m:r>
                      <m:r>
                        <a:rPr lang="pt-BR" b="0" i="1" smtClean="0">
                          <a:latin typeface="Cambria Math" panose="02040503050406030204" pitchFamily="18" charset="0"/>
                        </a:rPr>
                        <m:t>𝑟</m:t>
                      </m:r>
                    </m:oMath>
                  </m:oMathPara>
                </a14:m>
                <a:endParaRPr lang="pt-BR" dirty="0"/>
              </a:p>
            </p:txBody>
          </p:sp>
        </mc:Choice>
        <mc:Fallback xmlns="">
          <p:sp>
            <p:nvSpPr>
              <p:cNvPr id="15" name="CaixaDeTexto 14"/>
              <p:cNvSpPr txBox="1">
                <a:spLocks noRot="1" noChangeAspect="1" noMove="1" noResize="1" noEditPoints="1" noAdjustHandles="1" noChangeArrowheads="1" noChangeShapeType="1" noTextEdit="1"/>
              </p:cNvSpPr>
              <p:nvPr/>
            </p:nvSpPr>
            <p:spPr>
              <a:xfrm>
                <a:off x="1475656" y="4803578"/>
                <a:ext cx="2943944" cy="929678"/>
              </a:xfrm>
              <a:prstGeom prst="rect">
                <a:avLst/>
              </a:prstGeom>
              <a:blipFill rotWithShape="0">
                <a:blip r:embed="rId12"/>
                <a:stretch>
                  <a:fillRect/>
                </a:stretch>
              </a:blipFill>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6" name="CaixaDeTexto 15"/>
              <p:cNvSpPr txBox="1"/>
              <p:nvPr/>
            </p:nvSpPr>
            <p:spPr>
              <a:xfrm>
                <a:off x="187896" y="5805264"/>
                <a:ext cx="1503784" cy="863763"/>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rPr>
                        <m:t>𝑥</m:t>
                      </m:r>
                      <m:r>
                        <a:rPr lang="pt-BR" b="0" i="1" smtClean="0">
                          <a:latin typeface="Cambria Math" panose="02040503050406030204" pitchFamily="18" charset="0"/>
                          <a:ea typeface="Cambria Math" panose="02040503050406030204" pitchFamily="18" charset="0"/>
                        </a:rPr>
                        <m:t>≈</m:t>
                      </m:r>
                      <m:f>
                        <m:fPr>
                          <m:ctrlPr>
                            <a:rPr lang="pt-BR" b="0" i="1" smtClean="0">
                              <a:latin typeface="Cambria Math" panose="02040503050406030204" pitchFamily="18" charset="0"/>
                              <a:ea typeface="Cambria Math" panose="02040503050406030204" pitchFamily="18" charset="0"/>
                            </a:rPr>
                          </m:ctrlPr>
                        </m:fPr>
                        <m:num>
                          <m:r>
                            <a:rPr lang="pt-BR" b="0" i="1" smtClean="0">
                              <a:latin typeface="Cambria Math" panose="02040503050406030204" pitchFamily="18" charset="0"/>
                              <a:ea typeface="Cambria Math" panose="02040503050406030204" pitchFamily="18" charset="0"/>
                            </a:rPr>
                            <m:t>1</m:t>
                          </m:r>
                        </m:num>
                        <m:den>
                          <m:r>
                            <a:rPr lang="pt-BR" b="0" i="1" smtClean="0">
                              <a:latin typeface="Cambria Math" panose="02040503050406030204" pitchFamily="18" charset="0"/>
                              <a:ea typeface="Cambria Math" panose="02040503050406030204" pitchFamily="18" charset="0"/>
                            </a:rPr>
                            <m:t>2</m:t>
                          </m:r>
                        </m:den>
                      </m:f>
                      <m:f>
                        <m:fPr>
                          <m:ctrlPr>
                            <a:rPr lang="pt-BR" b="0" i="1" smtClean="0">
                              <a:latin typeface="Cambria Math" panose="02040503050406030204" pitchFamily="18" charset="0"/>
                              <a:ea typeface="Cambria Math" panose="02040503050406030204" pitchFamily="18" charset="0"/>
                            </a:rPr>
                          </m:ctrlPr>
                        </m:fPr>
                        <m:num>
                          <m:sSup>
                            <m:sSupPr>
                              <m:ctrlPr>
                                <a:rPr lang="pt-BR" b="0" i="1" smtClean="0">
                                  <a:latin typeface="Cambria Math" panose="02040503050406030204" pitchFamily="18" charset="0"/>
                                  <a:ea typeface="Cambria Math" panose="02040503050406030204" pitchFamily="18" charset="0"/>
                                </a:rPr>
                              </m:ctrlPr>
                            </m:sSupPr>
                            <m:e>
                              <m:r>
                                <a:rPr lang="pt-BR" b="0" i="1" smtClean="0">
                                  <a:latin typeface="Cambria Math" panose="02040503050406030204" pitchFamily="18" charset="0"/>
                                  <a:ea typeface="Cambria Math" panose="02040503050406030204" pitchFamily="18" charset="0"/>
                                </a:rPr>
                                <m:t>𝑑</m:t>
                              </m:r>
                            </m:e>
                            <m:sup>
                              <m:r>
                                <a:rPr lang="pt-BR" b="0" i="1" smtClean="0">
                                  <a:latin typeface="Cambria Math" panose="02040503050406030204" pitchFamily="18" charset="0"/>
                                  <a:ea typeface="Cambria Math" panose="02040503050406030204" pitchFamily="18" charset="0"/>
                                </a:rPr>
                                <m:t>2</m:t>
                              </m:r>
                            </m:sup>
                          </m:sSup>
                        </m:num>
                        <m:den>
                          <m:r>
                            <a:rPr lang="pt-BR" b="0" i="1" smtClean="0">
                              <a:latin typeface="Cambria Math" panose="02040503050406030204" pitchFamily="18" charset="0"/>
                              <a:ea typeface="Cambria Math" panose="02040503050406030204" pitchFamily="18" charset="0"/>
                            </a:rPr>
                            <m:t>𝑟</m:t>
                          </m:r>
                        </m:den>
                      </m:f>
                    </m:oMath>
                  </m:oMathPara>
                </a14:m>
                <a:endParaRPr lang="pt-BR" dirty="0"/>
              </a:p>
            </p:txBody>
          </p:sp>
        </mc:Choice>
        <mc:Fallback xmlns="">
          <p:sp>
            <p:nvSpPr>
              <p:cNvPr id="16" name="CaixaDeTexto 15"/>
              <p:cNvSpPr txBox="1">
                <a:spLocks noRot="1" noChangeAspect="1" noMove="1" noResize="1" noEditPoints="1" noAdjustHandles="1" noChangeArrowheads="1" noChangeShapeType="1" noTextEdit="1"/>
              </p:cNvSpPr>
              <p:nvPr/>
            </p:nvSpPr>
            <p:spPr>
              <a:xfrm>
                <a:off x="187896" y="5805264"/>
                <a:ext cx="1503784" cy="863763"/>
              </a:xfrm>
              <a:prstGeom prst="rect">
                <a:avLst/>
              </a:prstGeom>
              <a:blipFill rotWithShape="0">
                <a:blip r:embed="rId13"/>
                <a:stretch>
                  <a:fillRect/>
                </a:stretch>
              </a:blipFill>
            </p:spPr>
            <p:txBody>
              <a:bodyPr/>
              <a:lstStyle/>
              <a:p>
                <a:r>
                  <a:rPr lang="pt-BR">
                    <a:noFill/>
                  </a:rPr>
                  <a:t> </a:t>
                </a:r>
              </a:p>
            </p:txBody>
          </p:sp>
        </mc:Fallback>
      </mc:AlternateContent>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9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9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0" grpId="0"/>
      <p:bldP spid="39943" grpId="0"/>
      <p:bldP spid="8" grpId="0"/>
      <p:bldP spid="10" grpId="0"/>
      <p:bldP spid="11" grpId="0"/>
      <p:bldP spid="12" grpId="0"/>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26BFF038-6BB1-4D12-BDB4-3EA86FCA2F29}" type="slidenum">
              <a:rPr lang="pt-BR" altLang="pt-BR" sz="1400" smtClean="0">
                <a:solidFill>
                  <a:schemeClr val="bg1"/>
                </a:solidFill>
              </a:rPr>
              <a:pPr>
                <a:spcBef>
                  <a:spcPct val="0"/>
                </a:spcBef>
                <a:buSzTx/>
                <a:buFontTx/>
                <a:buNone/>
              </a:pPr>
              <a:t>25</a:t>
            </a:fld>
            <a:endParaRPr lang="pt-BR" altLang="pt-BR" sz="1400" smtClean="0">
              <a:solidFill>
                <a:schemeClr val="bg1"/>
              </a:solidFill>
            </a:endParaRPr>
          </a:p>
        </p:txBody>
      </p:sp>
      <p:sp>
        <p:nvSpPr>
          <p:cNvPr id="41987" name="Rectangle 2" descr="Large confetti"/>
          <p:cNvSpPr>
            <a:spLocks noGrp="1" noChangeArrowheads="1"/>
          </p:cNvSpPr>
          <p:nvPr>
            <p:ph type="title"/>
          </p:nvPr>
        </p:nvSpPr>
        <p:spPr>
          <a:xfrm>
            <a:off x="1763713" y="404813"/>
            <a:ext cx="5976937" cy="519112"/>
          </a:xfrm>
        </p:spPr>
        <p:txBody>
          <a:bodyPr/>
          <a:lstStyle/>
          <a:p>
            <a:pPr algn="ctr" eaLnBrk="1" hangingPunct="1"/>
            <a:r>
              <a:rPr lang="pt-BR" altLang="pt-BR" sz="2400" b="1" smtClean="0"/>
              <a:t>A INTERPRETAÇÃO DO RESULTADO</a:t>
            </a:r>
          </a:p>
        </p:txBody>
      </p:sp>
      <p:pic>
        <p:nvPicPr>
          <p:cNvPr id="41988" name="Imagem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49599" y="1988840"/>
            <a:ext cx="2742881" cy="2553379"/>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1989" name="CaixaDeTexto 9"/>
          <p:cNvSpPr txBox="1">
            <a:spLocks noChangeArrowheads="1"/>
          </p:cNvSpPr>
          <p:nvPr/>
        </p:nvSpPr>
        <p:spPr bwMode="auto">
          <a:xfrm>
            <a:off x="6876256" y="1948830"/>
            <a:ext cx="360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r>
              <a:rPr lang="pt-BR" altLang="pt-BR" sz="2000" dirty="0"/>
              <a:t>d</a:t>
            </a:r>
          </a:p>
        </p:txBody>
      </p:sp>
      <p:sp>
        <p:nvSpPr>
          <p:cNvPr id="3" name="CaixaDeTexto 2"/>
          <p:cNvSpPr txBox="1"/>
          <p:nvPr/>
        </p:nvSpPr>
        <p:spPr>
          <a:xfrm>
            <a:off x="125859" y="1844824"/>
            <a:ext cx="5670278" cy="1200329"/>
          </a:xfrm>
          <a:prstGeom prst="rect">
            <a:avLst/>
          </a:prstGeom>
          <a:noFill/>
        </p:spPr>
        <p:txBody>
          <a:bodyPr wrap="square" rtlCol="0">
            <a:spAutoFit/>
          </a:bodyPr>
          <a:lstStyle/>
          <a:p>
            <a:pPr algn="just"/>
            <a:r>
              <a:rPr lang="pt-BR" dirty="0"/>
              <a:t> </a:t>
            </a:r>
            <a:r>
              <a:rPr lang="pt-BR" dirty="0" smtClean="0"/>
              <a:t>   A tendência da Lua é prosseguir em movimento linear uniforme, com velocidade instantânea, tangencial.</a:t>
            </a:r>
            <a:endParaRPr lang="pt-BR" dirty="0"/>
          </a:p>
        </p:txBody>
      </p:sp>
      <p:sp>
        <p:nvSpPr>
          <p:cNvPr id="12" name="CaixaDeTexto 11"/>
          <p:cNvSpPr txBox="1"/>
          <p:nvPr/>
        </p:nvSpPr>
        <p:spPr>
          <a:xfrm>
            <a:off x="125858" y="3011468"/>
            <a:ext cx="5670279" cy="1569660"/>
          </a:xfrm>
          <a:prstGeom prst="rect">
            <a:avLst/>
          </a:prstGeom>
          <a:noFill/>
        </p:spPr>
        <p:txBody>
          <a:bodyPr wrap="square" rtlCol="0">
            <a:spAutoFit/>
          </a:bodyPr>
          <a:lstStyle/>
          <a:p>
            <a:pPr algn="just"/>
            <a:r>
              <a:rPr lang="pt-BR" dirty="0"/>
              <a:t> </a:t>
            </a:r>
            <a:r>
              <a:rPr lang="pt-BR" dirty="0" smtClean="0"/>
              <a:t>   Logo, para que a Lua tenha uma trajetória circular, ela tem de “cair”, em cada instante de tempo, tomado separadamente, da reta para a circunferência.</a:t>
            </a:r>
            <a:endParaRPr lang="pt-BR" dirty="0"/>
          </a:p>
        </p:txBody>
      </p:sp>
      <mc:AlternateContent xmlns:mc="http://schemas.openxmlformats.org/markup-compatibility/2006" xmlns:a14="http://schemas.microsoft.com/office/drawing/2010/main">
        <mc:Choice Requires="a14">
          <p:sp>
            <p:nvSpPr>
              <p:cNvPr id="13" name="CaixaDeTexto 12"/>
              <p:cNvSpPr txBox="1"/>
              <p:nvPr/>
            </p:nvSpPr>
            <p:spPr>
              <a:xfrm>
                <a:off x="125858" y="4542219"/>
                <a:ext cx="8919717" cy="830997"/>
              </a:xfrm>
              <a:prstGeom prst="rect">
                <a:avLst/>
              </a:prstGeom>
              <a:noFill/>
            </p:spPr>
            <p:txBody>
              <a:bodyPr wrap="square" rtlCol="0">
                <a:spAutoFit/>
              </a:bodyPr>
              <a:lstStyle/>
              <a:p>
                <a:pPr algn="just"/>
                <a:r>
                  <a:rPr lang="pt-BR" dirty="0" smtClean="0"/>
                  <a:t>    Ela o faz em </a:t>
                </a:r>
                <a:r>
                  <a:rPr lang="pt-BR" i="1" dirty="0" smtClean="0"/>
                  <a:t>queda livre</a:t>
                </a:r>
                <a:r>
                  <a:rPr lang="pt-BR" dirty="0" smtClean="0"/>
                  <a:t>, com aceleração instantânea uniforme </a:t>
                </a:r>
                <a14:m>
                  <m:oMath xmlns:m="http://schemas.openxmlformats.org/officeDocument/2006/math">
                    <m:sSup>
                      <m:sSupPr>
                        <m:ctrlPr>
                          <a:rPr lang="pt-BR" i="1" smtClean="0">
                            <a:latin typeface="Cambria Math" panose="02040503050406030204" pitchFamily="18" charset="0"/>
                          </a:rPr>
                        </m:ctrlPr>
                      </m:sSupPr>
                      <m:e>
                        <m:r>
                          <a:rPr lang="pt-BR" b="0" i="1" smtClean="0">
                            <a:latin typeface="Cambria Math" panose="02040503050406030204" pitchFamily="18" charset="0"/>
                          </a:rPr>
                          <m:t>𝑣</m:t>
                        </m:r>
                      </m:e>
                      <m:sup>
                        <m:r>
                          <a:rPr lang="pt-BR" b="0" i="1" smtClean="0">
                            <a:latin typeface="Cambria Math" panose="02040503050406030204" pitchFamily="18" charset="0"/>
                          </a:rPr>
                          <m:t>2</m:t>
                        </m:r>
                      </m:sup>
                    </m:sSup>
                    <m:r>
                      <a:rPr lang="pt-BR" b="0" i="1" smtClean="0">
                        <a:latin typeface="Cambria Math" panose="02040503050406030204" pitchFamily="18" charset="0"/>
                      </a:rPr>
                      <m:t>/</m:t>
                    </m:r>
                    <m:r>
                      <a:rPr lang="pt-BR" b="0" i="1" smtClean="0">
                        <a:latin typeface="Cambria Math" panose="02040503050406030204" pitchFamily="18" charset="0"/>
                      </a:rPr>
                      <m:t>𝑟</m:t>
                    </m:r>
                  </m:oMath>
                </a14:m>
                <a:r>
                  <a:rPr lang="pt-BR" dirty="0" smtClean="0"/>
                  <a:t>, ao longo da reta passando pelo centro da circunferência.</a:t>
                </a:r>
                <a:endParaRPr lang="pt-BR" dirty="0"/>
              </a:p>
            </p:txBody>
          </p:sp>
        </mc:Choice>
        <mc:Fallback xmlns="">
          <p:sp>
            <p:nvSpPr>
              <p:cNvPr id="13" name="CaixaDeTexto 12"/>
              <p:cNvSpPr txBox="1">
                <a:spLocks noRot="1" noChangeAspect="1" noMove="1" noResize="1" noEditPoints="1" noAdjustHandles="1" noChangeArrowheads="1" noChangeShapeType="1" noTextEdit="1"/>
              </p:cNvSpPr>
              <p:nvPr/>
            </p:nvSpPr>
            <p:spPr>
              <a:xfrm>
                <a:off x="125858" y="4542219"/>
                <a:ext cx="8919717" cy="830997"/>
              </a:xfrm>
              <a:prstGeom prst="rect">
                <a:avLst/>
              </a:prstGeom>
              <a:blipFill rotWithShape="0">
                <a:blip r:embed="rId5"/>
                <a:stretch>
                  <a:fillRect l="-1094" t="-5882" r="-1025" b="-16176"/>
                </a:stretch>
              </a:blipFill>
            </p:spPr>
            <p:txBody>
              <a:bodyPr/>
              <a:lstStyle/>
              <a:p>
                <a:r>
                  <a:rPr lang="pt-BR">
                    <a:noFill/>
                  </a:rPr>
                  <a:t> </a:t>
                </a:r>
              </a:p>
            </p:txBody>
          </p:sp>
        </mc:Fallback>
      </mc:AlternateContent>
      <p:sp>
        <p:nvSpPr>
          <p:cNvPr id="14" name="CaixaDeTexto 13"/>
          <p:cNvSpPr txBox="1"/>
          <p:nvPr/>
        </p:nvSpPr>
        <p:spPr>
          <a:xfrm>
            <a:off x="125858" y="5325015"/>
            <a:ext cx="8919717" cy="1200329"/>
          </a:xfrm>
          <a:prstGeom prst="rect">
            <a:avLst/>
          </a:prstGeom>
          <a:noFill/>
        </p:spPr>
        <p:txBody>
          <a:bodyPr wrap="square" rtlCol="0">
            <a:spAutoFit/>
          </a:bodyPr>
          <a:lstStyle/>
          <a:p>
            <a:pPr algn="just"/>
            <a:r>
              <a:rPr lang="pt-BR" dirty="0" smtClean="0"/>
              <a:t>    Portanto, a força tem de ser </a:t>
            </a:r>
            <a:r>
              <a:rPr lang="pt-BR" i="1" dirty="0" smtClean="0"/>
              <a:t>centrípeta</a:t>
            </a:r>
            <a:r>
              <a:rPr lang="pt-BR" dirty="0" smtClean="0"/>
              <a:t>, e não </a:t>
            </a:r>
            <a:r>
              <a:rPr lang="pt-BR" i="1" dirty="0" smtClean="0"/>
              <a:t>centrífuga</a:t>
            </a:r>
            <a:r>
              <a:rPr lang="pt-BR" dirty="0" smtClean="0"/>
              <a:t>, como haviam pensado Descartes, Huygens e o próprio Newton (antes dos </a:t>
            </a:r>
            <a:r>
              <a:rPr lang="pt-BR" i="1" dirty="0" smtClean="0"/>
              <a:t>Principia</a:t>
            </a:r>
            <a:r>
              <a:rPr lang="pt-BR" dirty="0" smtClean="0"/>
              <a:t>).</a:t>
            </a:r>
            <a:endParaRPr lang="pt-BR"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198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19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3" grpId="0"/>
      <p:bldP spid="12" grpId="0"/>
      <p:bldP spid="13" grpId="0"/>
      <p:bldP spid="1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BC3B6F03-C665-4C87-B675-777EE04F1BF5}" type="slidenum">
              <a:rPr lang="pt-BR" altLang="pt-BR" sz="1400" smtClean="0">
                <a:solidFill>
                  <a:schemeClr val="bg1"/>
                </a:solidFill>
              </a:rPr>
              <a:pPr>
                <a:spcBef>
                  <a:spcPct val="0"/>
                </a:spcBef>
                <a:buSzTx/>
                <a:buFontTx/>
                <a:buNone/>
              </a:pPr>
              <a:t>26</a:t>
            </a:fld>
            <a:endParaRPr lang="pt-BR" altLang="pt-BR" sz="1400" smtClean="0">
              <a:solidFill>
                <a:schemeClr val="bg1"/>
              </a:solidFill>
            </a:endParaRPr>
          </a:p>
        </p:txBody>
      </p:sp>
      <p:sp>
        <p:nvSpPr>
          <p:cNvPr id="44035" name="Rectangle 2" descr="Large confetti"/>
          <p:cNvSpPr>
            <a:spLocks noGrp="1" noChangeArrowheads="1"/>
          </p:cNvSpPr>
          <p:nvPr>
            <p:ph type="title"/>
          </p:nvPr>
        </p:nvSpPr>
        <p:spPr>
          <a:xfrm>
            <a:off x="1331913" y="476250"/>
            <a:ext cx="6697662" cy="519113"/>
          </a:xfrm>
        </p:spPr>
        <p:txBody>
          <a:bodyPr/>
          <a:lstStyle/>
          <a:p>
            <a:pPr algn="ctr" eaLnBrk="1" hangingPunct="1"/>
            <a:r>
              <a:rPr lang="pt-BR" altLang="pt-BR" sz="2400" b="1" smtClean="0"/>
              <a:t>O CÁLCULO DA “QUEDA DA LUA”</a:t>
            </a:r>
          </a:p>
        </p:txBody>
      </p:sp>
      <p:sp>
        <p:nvSpPr>
          <p:cNvPr id="44036" name="CaixaDeTexto 1"/>
          <p:cNvSpPr txBox="1">
            <a:spLocks noChangeArrowheads="1"/>
          </p:cNvSpPr>
          <p:nvPr/>
        </p:nvSpPr>
        <p:spPr bwMode="auto">
          <a:xfrm>
            <a:off x="107950" y="1844824"/>
            <a:ext cx="8928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a:t>     Como a Lua demora 27 dias, 7 horas e 43 minutos (39343 min) para dar uma volta ao redor da Terra, então:</a:t>
            </a:r>
            <a:endParaRPr lang="pt-BR" altLang="pt-BR" sz="2400" u="sng" baseline="30000" dirty="0"/>
          </a:p>
        </p:txBody>
      </p:sp>
      <p:sp>
        <p:nvSpPr>
          <p:cNvPr id="3" name="CaixaDeTexto 2"/>
          <p:cNvSpPr txBox="1">
            <a:spLocks noRot="1" noChangeAspect="1" noMove="1" noResize="1" noEditPoints="1" noAdjustHandles="1" noChangeArrowheads="1" noChangeShapeType="1" noTextEdit="1"/>
          </p:cNvSpPr>
          <p:nvPr/>
        </p:nvSpPr>
        <p:spPr>
          <a:xfrm>
            <a:off x="-108520" y="3022166"/>
            <a:ext cx="3816424" cy="910890"/>
          </a:xfrm>
          <a:prstGeom prst="rect">
            <a:avLst/>
          </a:prstGeom>
          <a:blipFill rotWithShape="0">
            <a:blip r:embed="rId4"/>
            <a:stretch>
              <a:fillRect/>
            </a:stretch>
          </a:blipFill>
        </p:spPr>
        <p:txBody>
          <a:bodyPr/>
          <a:lstStyle/>
          <a:p>
            <a:pPr>
              <a:defRPr/>
            </a:pPr>
            <a:r>
              <a:rPr lang="pt-BR">
                <a:noFill/>
              </a:rPr>
              <a:t> </a:t>
            </a:r>
          </a:p>
        </p:txBody>
      </p:sp>
      <p:pic>
        <p:nvPicPr>
          <p:cNvPr id="44038" name="Imagem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678488" y="2884488"/>
            <a:ext cx="3214687" cy="299243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44039" name="CaixaDeTexto 9"/>
          <p:cNvSpPr txBox="1">
            <a:spLocks noChangeArrowheads="1"/>
          </p:cNvSpPr>
          <p:nvPr/>
        </p:nvSpPr>
        <p:spPr bwMode="auto">
          <a:xfrm>
            <a:off x="6588125" y="2884488"/>
            <a:ext cx="360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r>
              <a:rPr lang="pt-BR" altLang="pt-BR" sz="2000" dirty="0"/>
              <a:t>d</a:t>
            </a:r>
          </a:p>
        </p:txBody>
      </p:sp>
      <p:sp>
        <p:nvSpPr>
          <p:cNvPr id="4" name="CaixaDeTexto 3"/>
          <p:cNvSpPr txBox="1">
            <a:spLocks noRot="1" noChangeAspect="1" noMove="1" noResize="1" noEditPoints="1" noAdjustHandles="1" noChangeArrowheads="1" noChangeShapeType="1" noTextEdit="1"/>
          </p:cNvSpPr>
          <p:nvPr/>
        </p:nvSpPr>
        <p:spPr>
          <a:xfrm>
            <a:off x="3419871" y="3214137"/>
            <a:ext cx="2258917" cy="430887"/>
          </a:xfrm>
          <a:prstGeom prst="rect">
            <a:avLst/>
          </a:prstGeom>
          <a:blipFill rotWithShape="0">
            <a:blip r:embed="rId6"/>
            <a:stretch>
              <a:fillRect t="-8451" r="-2426" b="-28169"/>
            </a:stretch>
          </a:blipFill>
        </p:spPr>
        <p:txBody>
          <a:bodyPr/>
          <a:lstStyle/>
          <a:p>
            <a:pPr>
              <a:defRPr/>
            </a:pPr>
            <a:r>
              <a:rPr lang="pt-BR">
                <a:noFill/>
              </a:rPr>
              <a:t> </a:t>
            </a:r>
          </a:p>
        </p:txBody>
      </p:sp>
      <p:sp>
        <p:nvSpPr>
          <p:cNvPr id="5" name="CaixaDeTexto 4"/>
          <p:cNvSpPr txBox="1">
            <a:spLocks noRot="1" noChangeAspect="1" noMove="1" noResize="1" noEditPoints="1" noAdjustHandles="1" noChangeArrowheads="1" noChangeShapeType="1" noTextEdit="1"/>
          </p:cNvSpPr>
          <p:nvPr/>
        </p:nvSpPr>
        <p:spPr>
          <a:xfrm>
            <a:off x="552887" y="4303817"/>
            <a:ext cx="4680520" cy="945965"/>
          </a:xfrm>
          <a:prstGeom prst="rect">
            <a:avLst/>
          </a:prstGeom>
          <a:blipFill rotWithShape="0">
            <a:blip r:embed="rId7"/>
            <a:stretch>
              <a:fillRect/>
            </a:stretch>
          </a:blipFill>
        </p:spPr>
        <p:txBody>
          <a:bodyPr/>
          <a:lstStyle/>
          <a:p>
            <a:pPr>
              <a:defRPr/>
            </a:pPr>
            <a:r>
              <a:rPr lang="pt-BR">
                <a:noFill/>
              </a:rPr>
              <a:t> </a:t>
            </a:r>
          </a:p>
        </p:txBody>
      </p:sp>
      <p:sp>
        <p:nvSpPr>
          <p:cNvPr id="6" name="CaixaDeTexto 5"/>
          <p:cNvSpPr txBox="1">
            <a:spLocks noRot="1" noChangeAspect="1" noMove="1" noResize="1" noEditPoints="1" noAdjustHandles="1" noChangeArrowheads="1" noChangeShapeType="1" noTextEdit="1"/>
          </p:cNvSpPr>
          <p:nvPr/>
        </p:nvSpPr>
        <p:spPr>
          <a:xfrm>
            <a:off x="179512" y="5877272"/>
            <a:ext cx="3096344" cy="461665"/>
          </a:xfrm>
          <a:prstGeom prst="rect">
            <a:avLst/>
          </a:prstGeom>
          <a:blipFill rotWithShape="0">
            <a:blip r:embed="rId8"/>
            <a:stretch>
              <a:fillRect l="-2953" t="-10526" b="-28947"/>
            </a:stretch>
          </a:blipFill>
        </p:spPr>
        <p:txBody>
          <a:bodyPr/>
          <a:lstStyle/>
          <a:p>
            <a:pPr>
              <a:defRPr/>
            </a:pPr>
            <a:r>
              <a:rPr lang="pt-BR">
                <a:noFill/>
              </a:rPr>
              <a:t>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03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0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p:bldP spid="3" grpId="0" animBg="1"/>
      <p:bldP spid="44039" grpId="0"/>
      <p:bldP spid="4" grpId="0" animBg="1"/>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1FE379DC-1192-4670-9E58-6265F179B305}" type="slidenum">
              <a:rPr lang="pt-BR" altLang="pt-BR" sz="1400" smtClean="0">
                <a:solidFill>
                  <a:schemeClr val="bg1"/>
                </a:solidFill>
              </a:rPr>
              <a:pPr>
                <a:spcBef>
                  <a:spcPct val="0"/>
                </a:spcBef>
                <a:buSzTx/>
                <a:buFontTx/>
                <a:buNone/>
              </a:pPr>
              <a:t>27</a:t>
            </a:fld>
            <a:endParaRPr lang="pt-BR" altLang="pt-BR" sz="1400" smtClean="0">
              <a:solidFill>
                <a:schemeClr val="bg1"/>
              </a:solidFill>
            </a:endParaRPr>
          </a:p>
        </p:txBody>
      </p:sp>
      <p:sp>
        <p:nvSpPr>
          <p:cNvPr id="46083" name="Rectangle 2" descr="Large confetti"/>
          <p:cNvSpPr>
            <a:spLocks noGrp="1" noChangeArrowheads="1"/>
          </p:cNvSpPr>
          <p:nvPr>
            <p:ph type="title"/>
          </p:nvPr>
        </p:nvSpPr>
        <p:spPr>
          <a:xfrm>
            <a:off x="1763713" y="476250"/>
            <a:ext cx="5976937" cy="519113"/>
          </a:xfrm>
        </p:spPr>
        <p:txBody>
          <a:bodyPr/>
          <a:lstStyle/>
          <a:p>
            <a:pPr algn="ctr" eaLnBrk="1" hangingPunct="1"/>
            <a:r>
              <a:rPr lang="pt-BR" altLang="pt-BR" sz="2400" b="1" smtClean="0"/>
              <a:t>O ARGUMENTO DA “QUEDA DA LUA”</a:t>
            </a:r>
          </a:p>
        </p:txBody>
      </p:sp>
      <p:sp>
        <p:nvSpPr>
          <p:cNvPr id="46084" name="CaixaDeTexto 1"/>
          <p:cNvSpPr txBox="1">
            <a:spLocks noChangeArrowheads="1"/>
          </p:cNvSpPr>
          <p:nvPr/>
        </p:nvSpPr>
        <p:spPr bwMode="auto">
          <a:xfrm>
            <a:off x="107950" y="1772816"/>
            <a:ext cx="8928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b="1" dirty="0"/>
              <a:t>2</a:t>
            </a:r>
            <a:r>
              <a:rPr lang="pt-BR" altLang="pt-BR" sz="2400" b="1" u="sng" baseline="30000" dirty="0"/>
              <a:t>o</a:t>
            </a:r>
            <a:r>
              <a:rPr lang="pt-BR" altLang="pt-BR" sz="2400" b="1" dirty="0"/>
              <a:t> Passo:</a:t>
            </a:r>
            <a:r>
              <a:rPr lang="pt-BR" altLang="pt-BR" sz="2400" dirty="0"/>
              <a:t> Demonstração de que, caso estivesse próxima à superfície da Terra, a Lua </a:t>
            </a:r>
            <a:r>
              <a:rPr lang="pt-BR" altLang="pt-BR" sz="2400" dirty="0" smtClean="0"/>
              <a:t>gastaria apenas </a:t>
            </a:r>
            <a:r>
              <a:rPr lang="pt-BR" altLang="pt-BR" sz="2400" dirty="0"/>
              <a:t>1 </a:t>
            </a:r>
            <a:r>
              <a:rPr lang="pt-BR" altLang="pt-BR" sz="2400" dirty="0" smtClean="0"/>
              <a:t>s para cair o </a:t>
            </a:r>
            <a:r>
              <a:rPr lang="pt-BR" altLang="pt-BR" sz="2400" dirty="0"/>
              <a:t>mesmo tanto que ela cai em 1 min na altura de sua órbita.  </a:t>
            </a:r>
            <a:endParaRPr lang="pt-BR" altLang="pt-BR" sz="2400" u="sng" baseline="30000" dirty="0"/>
          </a:p>
        </p:txBody>
      </p:sp>
      <mc:AlternateContent xmlns:mc="http://schemas.openxmlformats.org/markup-compatibility/2006" xmlns:a14="http://schemas.microsoft.com/office/drawing/2010/main">
        <mc:Choice Requires="a14">
          <p:sp>
            <p:nvSpPr>
              <p:cNvPr id="8" name="CaixaDeTexto 1"/>
              <p:cNvSpPr txBox="1">
                <a:spLocks noChangeArrowheads="1"/>
              </p:cNvSpPr>
              <p:nvPr/>
            </p:nvSpPr>
            <p:spPr bwMode="auto">
              <a:xfrm>
                <a:off x="107950" y="5618623"/>
                <a:ext cx="8891988" cy="9787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lnSpc>
                    <a:spcPct val="80000"/>
                  </a:lnSpc>
                  <a:spcBef>
                    <a:spcPct val="0"/>
                  </a:spcBef>
                  <a:buSzTx/>
                  <a:buNone/>
                </a:pPr>
                <a14:m>
                  <m:oMath xmlns:m="http://schemas.openxmlformats.org/officeDocument/2006/math">
                    <m:sSub>
                      <m:sSubPr>
                        <m:ctrlPr>
                          <a:rPr lang="pt-BR" altLang="pt-BR" sz="2400" i="1" smtClean="0">
                            <a:latin typeface="Cambria Math" panose="02040503050406030204" pitchFamily="18" charset="0"/>
                          </a:rPr>
                        </m:ctrlPr>
                      </m:sSubPr>
                      <m:e>
                        <m:r>
                          <a:rPr lang="pt-BR" altLang="pt-BR" sz="2400" b="0" i="1" smtClean="0">
                            <a:latin typeface="Cambria Math" panose="02040503050406030204" pitchFamily="18" charset="0"/>
                          </a:rPr>
                          <m:t>𝑥</m:t>
                        </m:r>
                      </m:e>
                      <m:sub>
                        <m:r>
                          <a:rPr lang="pt-BR" altLang="pt-BR" sz="2400" b="0" i="1" smtClean="0">
                            <a:latin typeface="Cambria Math" panose="02040503050406030204" pitchFamily="18" charset="0"/>
                          </a:rPr>
                          <m:t>𝑇</m:t>
                        </m:r>
                      </m:sub>
                    </m:sSub>
                  </m:oMath>
                </a14:m>
                <a:r>
                  <a:rPr lang="pt-BR" altLang="pt-BR" sz="2400" dirty="0"/>
                  <a:t>: representa o quanto a Lua cairia se estivesse próxima à superfície terrestre.</a:t>
                </a:r>
              </a:p>
              <a:p>
                <a:pPr algn="just">
                  <a:lnSpc>
                    <a:spcPct val="80000"/>
                  </a:lnSpc>
                  <a:spcBef>
                    <a:spcPct val="0"/>
                  </a:spcBef>
                  <a:buSzTx/>
                  <a:buNone/>
                </a:pPr>
                <a14:m>
                  <m:oMath xmlns:m="http://schemas.openxmlformats.org/officeDocument/2006/math">
                    <m:sSub>
                      <m:sSubPr>
                        <m:ctrlPr>
                          <a:rPr lang="pt-BR" altLang="pt-BR" sz="2400" i="1" smtClean="0">
                            <a:latin typeface="Cambria Math" panose="02040503050406030204" pitchFamily="18" charset="0"/>
                          </a:rPr>
                        </m:ctrlPr>
                      </m:sSubPr>
                      <m:e>
                        <m:r>
                          <a:rPr lang="pt-BR" altLang="pt-BR" sz="2400" b="0" i="1" smtClean="0">
                            <a:latin typeface="Cambria Math" panose="02040503050406030204" pitchFamily="18" charset="0"/>
                          </a:rPr>
                          <m:t>𝑥</m:t>
                        </m:r>
                      </m:e>
                      <m:sub>
                        <m:r>
                          <a:rPr lang="pt-BR" altLang="pt-BR" sz="2400" b="0" i="1" smtClean="0">
                            <a:latin typeface="Cambria Math" panose="02040503050406030204" pitchFamily="18" charset="0"/>
                          </a:rPr>
                          <m:t>𝐿</m:t>
                        </m:r>
                      </m:sub>
                    </m:sSub>
                  </m:oMath>
                </a14:m>
                <a:r>
                  <a:rPr lang="pt-BR" altLang="pt-BR" sz="2400" dirty="0" smtClean="0"/>
                  <a:t>: representa </a:t>
                </a:r>
                <a:r>
                  <a:rPr lang="pt-BR" altLang="pt-BR" sz="2400" dirty="0"/>
                  <a:t>o quanto a Lua cai estando na altura de sua </a:t>
                </a:r>
                <a:r>
                  <a:rPr lang="pt-BR" altLang="pt-BR" sz="2400" dirty="0" smtClean="0"/>
                  <a:t>órbita.</a:t>
                </a:r>
                <a:endParaRPr lang="pt-BR" altLang="pt-BR" sz="2400" dirty="0"/>
              </a:p>
            </p:txBody>
          </p:sp>
        </mc:Choice>
        <mc:Fallback xmlns="">
          <p:sp>
            <p:nvSpPr>
              <p:cNvPr id="8" name="CaixaDeTexto 1"/>
              <p:cNvSpPr txBox="1">
                <a:spLocks noRot="1" noChangeAspect="1" noMove="1" noResize="1" noEditPoints="1" noAdjustHandles="1" noChangeArrowheads="1" noChangeShapeType="1" noTextEdit="1"/>
              </p:cNvSpPr>
              <p:nvPr/>
            </p:nvSpPr>
            <p:spPr bwMode="auto">
              <a:xfrm>
                <a:off x="107950" y="5618623"/>
                <a:ext cx="8891988" cy="978729"/>
              </a:xfrm>
              <a:prstGeom prst="rect">
                <a:avLst/>
              </a:prstGeom>
              <a:blipFill rotWithShape="0">
                <a:blip r:embed="rId4"/>
                <a:stretch>
                  <a:fillRect l="-1097" t="-12500" r="-1097" b="-13750"/>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9" name="CaixaDeTexto 1"/>
              <p:cNvSpPr txBox="1">
                <a:spLocks noChangeArrowheads="1"/>
              </p:cNvSpPr>
              <p:nvPr/>
            </p:nvSpPr>
            <p:spPr bwMode="auto">
              <a:xfrm>
                <a:off x="2699792" y="2895327"/>
                <a:ext cx="999282"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 xmlns:m="http://schemas.openxmlformats.org/officeDocument/2006/math">
                    <m:r>
                      <a:rPr lang="pt-BR" altLang="pt-BR" sz="2400" b="0" i="1" smtClean="0">
                        <a:latin typeface="Cambria Math" panose="02040503050406030204" pitchFamily="18" charset="0"/>
                      </a:rPr>
                      <m:t>𝐹</m:t>
                    </m:r>
                    <m:r>
                      <a:rPr lang="pt-BR" altLang="pt-BR" sz="2400" b="0" i="1" smtClean="0">
                        <a:latin typeface="Cambria Math" panose="02040503050406030204" pitchFamily="18" charset="0"/>
                        <a:ea typeface="Cambria Math" panose="02040503050406030204" pitchFamily="18" charset="0"/>
                      </a:rPr>
                      <m:t>∝</m:t>
                    </m:r>
                    <m:r>
                      <a:rPr lang="pt-BR" altLang="pt-BR" sz="2400" b="0" i="1" smtClean="0">
                        <a:latin typeface="Cambria Math" panose="02040503050406030204" pitchFamily="18" charset="0"/>
                        <a:ea typeface="Cambria Math" panose="02040503050406030204" pitchFamily="18" charset="0"/>
                      </a:rPr>
                      <m:t>𝑎</m:t>
                    </m:r>
                  </m:oMath>
                </a14:m>
                <a:r>
                  <a:rPr lang="pt-BR" altLang="pt-BR" sz="2400" dirty="0" smtClean="0"/>
                  <a:t>  </a:t>
                </a:r>
                <a:endParaRPr lang="pt-BR" altLang="pt-BR" sz="2400" u="sng" baseline="30000" dirty="0"/>
              </a:p>
            </p:txBody>
          </p:sp>
        </mc:Choice>
        <mc:Fallback xmlns="">
          <p:sp>
            <p:nvSpPr>
              <p:cNvPr id="9" name="CaixaDeTexto 1"/>
              <p:cNvSpPr txBox="1">
                <a:spLocks noRot="1" noChangeAspect="1" noMove="1" noResize="1" noEditPoints="1" noAdjustHandles="1" noChangeArrowheads="1" noChangeShapeType="1" noTextEdit="1"/>
              </p:cNvSpPr>
              <p:nvPr/>
            </p:nvSpPr>
            <p:spPr bwMode="auto">
              <a:xfrm>
                <a:off x="2699792" y="2895327"/>
                <a:ext cx="999282" cy="461665"/>
              </a:xfrm>
              <a:prstGeom prst="rect">
                <a:avLst/>
              </a:prstGeom>
              <a:blipFill rotWithShape="0">
                <a:blip r:embed="rId5"/>
                <a:stretch>
                  <a:fillRect l="-18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0" name="CaixaDeTexto 1"/>
              <p:cNvSpPr txBox="1">
                <a:spLocks noChangeArrowheads="1"/>
              </p:cNvSpPr>
              <p:nvPr/>
            </p:nvSpPr>
            <p:spPr bwMode="auto">
              <a:xfrm>
                <a:off x="3563888" y="2852936"/>
                <a:ext cx="720080" cy="58650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 xmlns:m="http://schemas.openxmlformats.org/officeDocument/2006/math">
                    <m:r>
                      <a:rPr lang="pt-BR" altLang="pt-BR" sz="2400" b="0" i="1" smtClean="0">
                        <a:latin typeface="Cambria Math" panose="02040503050406030204" pitchFamily="18" charset="0"/>
                        <a:ea typeface="Cambria Math" panose="02040503050406030204" pitchFamily="18" charset="0"/>
                      </a:rPr>
                      <m:t>∝</m:t>
                    </m:r>
                    <m:f>
                      <m:fPr>
                        <m:ctrlPr>
                          <a:rPr lang="pt-BR" altLang="pt-BR" sz="2400" b="0" i="1" smtClean="0">
                            <a:latin typeface="Cambria Math" panose="02040503050406030204" pitchFamily="18" charset="0"/>
                            <a:ea typeface="Cambria Math" panose="02040503050406030204" pitchFamily="18" charset="0"/>
                          </a:rPr>
                        </m:ctrlPr>
                      </m:fPr>
                      <m:num>
                        <m:r>
                          <a:rPr lang="pt-BR" altLang="pt-BR" sz="2400" b="0" i="1" smtClean="0">
                            <a:latin typeface="Cambria Math" panose="02040503050406030204" pitchFamily="18" charset="0"/>
                            <a:ea typeface="Cambria Math" panose="02040503050406030204" pitchFamily="18" charset="0"/>
                          </a:rPr>
                          <m:t>𝑥</m:t>
                        </m:r>
                      </m:num>
                      <m:den>
                        <m:sSup>
                          <m:sSupPr>
                            <m:ctrlPr>
                              <a:rPr lang="pt-BR" altLang="pt-BR" sz="2400" b="0" i="1" smtClean="0">
                                <a:latin typeface="Cambria Math" panose="02040503050406030204" pitchFamily="18" charset="0"/>
                                <a:ea typeface="Cambria Math" panose="02040503050406030204" pitchFamily="18" charset="0"/>
                              </a:rPr>
                            </m:ctrlPr>
                          </m:sSupPr>
                          <m:e>
                            <m:r>
                              <a:rPr lang="pt-BR" altLang="pt-BR" sz="2400" b="0" i="1" smtClean="0">
                                <a:latin typeface="Cambria Math" panose="02040503050406030204" pitchFamily="18" charset="0"/>
                                <a:ea typeface="Cambria Math" panose="02040503050406030204" pitchFamily="18" charset="0"/>
                              </a:rPr>
                              <m:t>𝑡</m:t>
                            </m:r>
                          </m:e>
                          <m:sup>
                            <m:r>
                              <a:rPr lang="pt-BR" altLang="pt-BR" sz="2400" b="0" i="1" smtClean="0">
                                <a:latin typeface="Cambria Math" panose="02040503050406030204" pitchFamily="18" charset="0"/>
                                <a:ea typeface="Cambria Math" panose="02040503050406030204" pitchFamily="18" charset="0"/>
                              </a:rPr>
                              <m:t>2</m:t>
                            </m:r>
                          </m:sup>
                        </m:sSup>
                      </m:den>
                    </m:f>
                  </m:oMath>
                </a14:m>
                <a:r>
                  <a:rPr lang="pt-BR" altLang="pt-BR" sz="2400" dirty="0" smtClean="0"/>
                  <a:t> </a:t>
                </a:r>
                <a:endParaRPr lang="pt-BR" altLang="pt-BR" sz="2400" u="sng" dirty="0"/>
              </a:p>
            </p:txBody>
          </p:sp>
        </mc:Choice>
        <mc:Fallback xmlns="">
          <p:sp>
            <p:nvSpPr>
              <p:cNvPr id="10" name="CaixaDeTexto 1"/>
              <p:cNvSpPr txBox="1">
                <a:spLocks noRot="1" noChangeAspect="1" noMove="1" noResize="1" noEditPoints="1" noAdjustHandles="1" noChangeArrowheads="1" noChangeShapeType="1" noTextEdit="1"/>
              </p:cNvSpPr>
              <p:nvPr/>
            </p:nvSpPr>
            <p:spPr bwMode="auto">
              <a:xfrm>
                <a:off x="3563888" y="2852936"/>
                <a:ext cx="720080" cy="586507"/>
              </a:xfrm>
              <a:prstGeom prst="rect">
                <a:avLst/>
              </a:prstGeom>
              <a:blipFill rotWithShape="0">
                <a:blip r:embed="rId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
        <p:nvSpPr>
          <p:cNvPr id="11" name="CaixaDeTexto 1"/>
          <p:cNvSpPr txBox="1">
            <a:spLocks noChangeArrowheads="1"/>
          </p:cNvSpPr>
          <p:nvPr/>
        </p:nvSpPr>
        <p:spPr bwMode="auto">
          <a:xfrm>
            <a:off x="4355976" y="2852936"/>
            <a:ext cx="9992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(pois</a:t>
            </a:r>
            <a:endParaRPr lang="pt-BR" altLang="pt-BR" sz="2400" dirty="0"/>
          </a:p>
        </p:txBody>
      </p:sp>
      <mc:AlternateContent xmlns:mc="http://schemas.openxmlformats.org/markup-compatibility/2006" xmlns:a14="http://schemas.microsoft.com/office/drawing/2010/main">
        <mc:Choice Requires="a14">
          <p:sp>
            <p:nvSpPr>
              <p:cNvPr id="12" name="CaixaDeTexto 1"/>
              <p:cNvSpPr txBox="1">
                <a:spLocks noChangeArrowheads="1"/>
              </p:cNvSpPr>
              <p:nvPr/>
            </p:nvSpPr>
            <p:spPr bwMode="auto">
              <a:xfrm>
                <a:off x="5076056" y="2780928"/>
                <a:ext cx="1567285" cy="613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 xmlns:m="http://schemas.openxmlformats.org/officeDocument/2006/math">
                    <m:r>
                      <a:rPr lang="pt-BR" altLang="pt-BR" sz="2400" b="0" i="1" smtClean="0">
                        <a:latin typeface="Cambria Math" panose="02040503050406030204" pitchFamily="18" charset="0"/>
                      </a:rPr>
                      <m:t>𝑥</m:t>
                    </m:r>
                    <m:r>
                      <a:rPr lang="pt-BR" altLang="pt-BR" sz="2400" b="0" i="1" smtClean="0">
                        <a:latin typeface="Cambria Math" panose="02040503050406030204" pitchFamily="18" charset="0"/>
                        <a:ea typeface="Cambria Math" panose="02040503050406030204" pitchFamily="18" charset="0"/>
                      </a:rPr>
                      <m:t>=</m:t>
                    </m:r>
                    <m:f>
                      <m:fPr>
                        <m:ctrlPr>
                          <a:rPr lang="pt-BR" altLang="pt-BR" sz="2400" b="0" i="1" smtClean="0">
                            <a:latin typeface="Cambria Math" panose="02040503050406030204" pitchFamily="18" charset="0"/>
                            <a:ea typeface="Cambria Math" panose="02040503050406030204" pitchFamily="18" charset="0"/>
                          </a:rPr>
                        </m:ctrlPr>
                      </m:fPr>
                      <m:num>
                        <m:r>
                          <a:rPr lang="pt-BR" altLang="pt-BR" sz="2400" b="0" i="1" smtClean="0">
                            <a:latin typeface="Cambria Math" panose="02040503050406030204" pitchFamily="18" charset="0"/>
                            <a:ea typeface="Cambria Math" panose="02040503050406030204" pitchFamily="18" charset="0"/>
                          </a:rPr>
                          <m:t>1</m:t>
                        </m:r>
                      </m:num>
                      <m:den>
                        <m:r>
                          <a:rPr lang="pt-BR" altLang="pt-BR" sz="2400" b="0" i="1" smtClean="0">
                            <a:latin typeface="Cambria Math" panose="02040503050406030204" pitchFamily="18" charset="0"/>
                            <a:ea typeface="Cambria Math" panose="02040503050406030204" pitchFamily="18" charset="0"/>
                          </a:rPr>
                          <m:t>2</m:t>
                        </m:r>
                      </m:den>
                    </m:f>
                    <m:r>
                      <a:rPr lang="pt-BR" altLang="pt-BR" sz="2400" b="0" i="1" smtClean="0">
                        <a:latin typeface="Cambria Math" panose="02040503050406030204" pitchFamily="18" charset="0"/>
                        <a:ea typeface="Cambria Math" panose="02040503050406030204" pitchFamily="18" charset="0"/>
                      </a:rPr>
                      <m:t>𝑎</m:t>
                    </m:r>
                    <m:sSup>
                      <m:sSupPr>
                        <m:ctrlPr>
                          <a:rPr lang="pt-BR" altLang="pt-BR" sz="2400" b="0" i="1" smtClean="0">
                            <a:latin typeface="Cambria Math" panose="02040503050406030204" pitchFamily="18" charset="0"/>
                            <a:ea typeface="Cambria Math" panose="02040503050406030204" pitchFamily="18" charset="0"/>
                          </a:rPr>
                        </m:ctrlPr>
                      </m:sSupPr>
                      <m:e>
                        <m:r>
                          <a:rPr lang="pt-BR" altLang="pt-BR" sz="2400" b="0" i="1" smtClean="0">
                            <a:latin typeface="Cambria Math" panose="02040503050406030204" pitchFamily="18" charset="0"/>
                            <a:ea typeface="Cambria Math" panose="02040503050406030204" pitchFamily="18" charset="0"/>
                          </a:rPr>
                          <m:t>𝑡</m:t>
                        </m:r>
                      </m:e>
                      <m:sup>
                        <m:r>
                          <a:rPr lang="pt-BR" altLang="pt-BR" sz="2400" b="0" i="1" smtClean="0">
                            <a:latin typeface="Cambria Math" panose="02040503050406030204" pitchFamily="18" charset="0"/>
                            <a:ea typeface="Cambria Math" panose="02040503050406030204" pitchFamily="18" charset="0"/>
                          </a:rPr>
                          <m:t>2</m:t>
                        </m:r>
                      </m:sup>
                    </m:sSup>
                  </m:oMath>
                </a14:m>
                <a:r>
                  <a:rPr lang="pt-BR" altLang="pt-BR" sz="2400" dirty="0" smtClean="0"/>
                  <a:t>)  </a:t>
                </a:r>
                <a:endParaRPr lang="pt-BR" altLang="pt-BR" sz="2400" u="sng" baseline="30000" dirty="0"/>
              </a:p>
            </p:txBody>
          </p:sp>
        </mc:Choice>
        <mc:Fallback xmlns="">
          <p:sp>
            <p:nvSpPr>
              <p:cNvPr id="12" name="CaixaDeTexto 1"/>
              <p:cNvSpPr txBox="1">
                <a:spLocks noRot="1" noChangeAspect="1" noMove="1" noResize="1" noEditPoints="1" noAdjustHandles="1" noChangeArrowheads="1" noChangeShapeType="1" noTextEdit="1"/>
              </p:cNvSpPr>
              <p:nvPr/>
            </p:nvSpPr>
            <p:spPr bwMode="auto">
              <a:xfrm>
                <a:off x="5076056" y="2780928"/>
                <a:ext cx="1567285" cy="613886"/>
              </a:xfrm>
              <a:prstGeom prst="rect">
                <a:avLst/>
              </a:prstGeom>
              <a:blipFill rotWithShape="0">
                <a:blip r:embed="rId7"/>
                <a:stretch>
                  <a:fillRect r="-778" b="-891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
        <p:nvSpPr>
          <p:cNvPr id="13" name="CaixaDeTexto 1"/>
          <p:cNvSpPr txBox="1">
            <a:spLocks noChangeArrowheads="1"/>
          </p:cNvSpPr>
          <p:nvPr/>
        </p:nvSpPr>
        <p:spPr bwMode="auto">
          <a:xfrm>
            <a:off x="827584" y="3399383"/>
            <a:ext cx="1044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Como:</a:t>
            </a:r>
            <a:endParaRPr lang="pt-BR" altLang="pt-BR" sz="2400" u="sng" baseline="30000" dirty="0"/>
          </a:p>
        </p:txBody>
      </p:sp>
      <mc:AlternateContent xmlns:mc="http://schemas.openxmlformats.org/markup-compatibility/2006" xmlns:a14="http://schemas.microsoft.com/office/drawing/2010/main">
        <mc:Choice Requires="a14">
          <p:sp>
            <p:nvSpPr>
              <p:cNvPr id="14" name="CaixaDeTexto 1"/>
              <p:cNvSpPr txBox="1">
                <a:spLocks noChangeArrowheads="1"/>
              </p:cNvSpPr>
              <p:nvPr/>
            </p:nvSpPr>
            <p:spPr bwMode="auto">
              <a:xfrm>
                <a:off x="2051720" y="3319170"/>
                <a:ext cx="1116014" cy="613886"/>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 xmlns:m="http://schemas.openxmlformats.org/officeDocument/2006/math">
                    <m:r>
                      <a:rPr lang="pt-BR" altLang="pt-BR" sz="2400" b="0" i="1" smtClean="0">
                        <a:latin typeface="Cambria Math" panose="02040503050406030204" pitchFamily="18" charset="0"/>
                      </a:rPr>
                      <m:t>𝐹</m:t>
                    </m:r>
                    <m:r>
                      <a:rPr lang="pt-BR" altLang="pt-BR" sz="2400" b="0" i="1" smtClean="0">
                        <a:latin typeface="Cambria Math" panose="02040503050406030204" pitchFamily="18" charset="0"/>
                        <a:ea typeface="Cambria Math" panose="02040503050406030204" pitchFamily="18" charset="0"/>
                      </a:rPr>
                      <m:t>∝</m:t>
                    </m:r>
                    <m:f>
                      <m:fPr>
                        <m:ctrlPr>
                          <a:rPr lang="pt-BR" altLang="pt-BR" sz="2400" b="0" i="1" smtClean="0">
                            <a:latin typeface="Cambria Math" panose="02040503050406030204" pitchFamily="18" charset="0"/>
                            <a:ea typeface="Cambria Math" panose="02040503050406030204" pitchFamily="18" charset="0"/>
                          </a:rPr>
                        </m:ctrlPr>
                      </m:fPr>
                      <m:num>
                        <m:r>
                          <a:rPr lang="pt-BR" altLang="pt-BR" sz="2400" b="0" i="1" smtClean="0">
                            <a:latin typeface="Cambria Math" panose="02040503050406030204" pitchFamily="18" charset="0"/>
                            <a:ea typeface="Cambria Math" panose="02040503050406030204" pitchFamily="18" charset="0"/>
                          </a:rPr>
                          <m:t>1</m:t>
                        </m:r>
                      </m:num>
                      <m:den>
                        <m:sSup>
                          <m:sSupPr>
                            <m:ctrlPr>
                              <a:rPr lang="pt-BR" altLang="pt-BR" sz="2400" b="0" i="1" smtClean="0">
                                <a:latin typeface="Cambria Math" panose="02040503050406030204" pitchFamily="18" charset="0"/>
                                <a:ea typeface="Cambria Math" panose="02040503050406030204" pitchFamily="18" charset="0"/>
                              </a:rPr>
                            </m:ctrlPr>
                          </m:sSupPr>
                          <m:e>
                            <m:r>
                              <a:rPr lang="pt-BR" altLang="pt-BR" sz="2400" b="0" i="1" smtClean="0">
                                <a:latin typeface="Cambria Math" panose="02040503050406030204" pitchFamily="18" charset="0"/>
                                <a:ea typeface="Cambria Math" panose="02040503050406030204" pitchFamily="18" charset="0"/>
                              </a:rPr>
                              <m:t>𝑟</m:t>
                            </m:r>
                          </m:e>
                          <m:sup>
                            <m:r>
                              <a:rPr lang="pt-BR" altLang="pt-BR" sz="2400" b="0" i="1" smtClean="0">
                                <a:latin typeface="Cambria Math" panose="02040503050406030204" pitchFamily="18" charset="0"/>
                                <a:ea typeface="Cambria Math" panose="02040503050406030204" pitchFamily="18" charset="0"/>
                              </a:rPr>
                              <m:t>2</m:t>
                            </m:r>
                          </m:sup>
                        </m:sSup>
                      </m:den>
                    </m:f>
                  </m:oMath>
                </a14:m>
                <a:r>
                  <a:rPr lang="pt-BR" altLang="pt-BR" sz="2400" dirty="0" smtClean="0"/>
                  <a:t>  </a:t>
                </a:r>
                <a:endParaRPr lang="pt-BR" altLang="pt-BR" sz="2400" u="sng" baseline="30000" dirty="0"/>
              </a:p>
            </p:txBody>
          </p:sp>
        </mc:Choice>
        <mc:Fallback xmlns="">
          <p:sp>
            <p:nvSpPr>
              <p:cNvPr id="14" name="CaixaDeTexto 1"/>
              <p:cNvSpPr txBox="1">
                <a:spLocks noRot="1" noChangeAspect="1" noMove="1" noResize="1" noEditPoints="1" noAdjustHandles="1" noChangeArrowheads="1" noChangeShapeType="1" noTextEdit="1"/>
              </p:cNvSpPr>
              <p:nvPr/>
            </p:nvSpPr>
            <p:spPr bwMode="auto">
              <a:xfrm>
                <a:off x="2051720" y="3319170"/>
                <a:ext cx="1116014" cy="613886"/>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
        <p:nvSpPr>
          <p:cNvPr id="15" name="CaixaDeTexto 1"/>
          <p:cNvSpPr txBox="1">
            <a:spLocks noChangeArrowheads="1"/>
          </p:cNvSpPr>
          <p:nvPr/>
        </p:nvSpPr>
        <p:spPr bwMode="auto">
          <a:xfrm>
            <a:off x="2987824" y="3399383"/>
            <a:ext cx="154588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então:</a:t>
            </a:r>
            <a:endParaRPr lang="pt-BR" altLang="pt-BR" sz="2400" u="sng" baseline="30000" dirty="0"/>
          </a:p>
        </p:txBody>
      </p:sp>
      <mc:AlternateContent xmlns:mc="http://schemas.openxmlformats.org/markup-compatibility/2006" xmlns:a14="http://schemas.microsoft.com/office/drawing/2010/main">
        <mc:Choice Requires="a14">
          <p:sp>
            <p:nvSpPr>
              <p:cNvPr id="16" name="CaixaDeTexto 1"/>
              <p:cNvSpPr txBox="1">
                <a:spLocks noChangeArrowheads="1"/>
              </p:cNvSpPr>
              <p:nvPr/>
            </p:nvSpPr>
            <p:spPr bwMode="auto">
              <a:xfrm>
                <a:off x="4392535" y="3290895"/>
                <a:ext cx="1475609" cy="7861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Group"/>
                    </m:oMathParaPr>
                    <m:oMath xmlns:m="http://schemas.openxmlformats.org/officeDocument/2006/math">
                      <m:f>
                        <m:fPr>
                          <m:ctrlPr>
                            <a:rPr lang="pt-BR" altLang="pt-BR" sz="2400" b="0" i="1" smtClean="0">
                              <a:latin typeface="Cambria Math" panose="02040503050406030204" pitchFamily="18" charset="0"/>
                            </a:rPr>
                          </m:ctrlPr>
                        </m:fPr>
                        <m:num>
                          <m:r>
                            <a:rPr lang="pt-BR" altLang="pt-BR" sz="2400" b="0" i="1" smtClean="0">
                              <a:latin typeface="Cambria Math" panose="02040503050406030204" pitchFamily="18" charset="0"/>
                            </a:rPr>
                            <m:t>𝑥</m:t>
                          </m:r>
                        </m:num>
                        <m:den>
                          <m:sSup>
                            <m:sSupPr>
                              <m:ctrlPr>
                                <a:rPr lang="pt-BR" altLang="pt-BR" sz="2400" b="0" i="1" smtClean="0">
                                  <a:latin typeface="Cambria Math" panose="02040503050406030204" pitchFamily="18" charset="0"/>
                                </a:rPr>
                              </m:ctrlPr>
                            </m:sSupPr>
                            <m:e>
                              <m:r>
                                <a:rPr lang="pt-BR" altLang="pt-BR" sz="2400" b="0" i="1" smtClean="0">
                                  <a:latin typeface="Cambria Math" panose="02040503050406030204" pitchFamily="18" charset="0"/>
                                </a:rPr>
                                <m:t>𝑡</m:t>
                              </m:r>
                            </m:e>
                            <m:sup>
                              <m:r>
                                <a:rPr lang="pt-BR" altLang="pt-BR" sz="2400" b="0" i="1" smtClean="0">
                                  <a:latin typeface="Cambria Math" panose="02040503050406030204" pitchFamily="18" charset="0"/>
                                </a:rPr>
                                <m:t>2</m:t>
                              </m:r>
                            </m:sup>
                          </m:sSup>
                        </m:den>
                      </m:f>
                      <m:r>
                        <a:rPr lang="pt-BR" altLang="pt-BR" sz="2400" b="0" i="1" smtClean="0">
                          <a:latin typeface="Cambria Math" panose="02040503050406030204" pitchFamily="18" charset="0"/>
                          <a:ea typeface="Cambria Math" panose="02040503050406030204" pitchFamily="18" charset="0"/>
                        </a:rPr>
                        <m:t>∝</m:t>
                      </m:r>
                      <m:f>
                        <m:fPr>
                          <m:ctrlPr>
                            <a:rPr lang="pt-BR" altLang="pt-BR" sz="2400" b="0" i="1" smtClean="0">
                              <a:latin typeface="Cambria Math" panose="02040503050406030204" pitchFamily="18" charset="0"/>
                              <a:ea typeface="Cambria Math" panose="02040503050406030204" pitchFamily="18" charset="0"/>
                            </a:rPr>
                          </m:ctrlPr>
                        </m:fPr>
                        <m:num>
                          <m:r>
                            <a:rPr lang="pt-BR" altLang="pt-BR" sz="2400" b="0" i="1" smtClean="0">
                              <a:latin typeface="Cambria Math" panose="02040503050406030204" pitchFamily="18" charset="0"/>
                              <a:ea typeface="Cambria Math" panose="02040503050406030204" pitchFamily="18" charset="0"/>
                            </a:rPr>
                            <m:t>1</m:t>
                          </m:r>
                        </m:num>
                        <m:den>
                          <m:sSup>
                            <m:sSupPr>
                              <m:ctrlPr>
                                <a:rPr lang="pt-BR" altLang="pt-BR" sz="2400" b="0" i="1" smtClean="0">
                                  <a:latin typeface="Cambria Math" panose="02040503050406030204" pitchFamily="18" charset="0"/>
                                  <a:ea typeface="Cambria Math" panose="02040503050406030204" pitchFamily="18" charset="0"/>
                                </a:rPr>
                              </m:ctrlPr>
                            </m:sSupPr>
                            <m:e>
                              <m:r>
                                <a:rPr lang="pt-BR" altLang="pt-BR" sz="2400" b="0" i="1" smtClean="0">
                                  <a:latin typeface="Cambria Math" panose="02040503050406030204" pitchFamily="18" charset="0"/>
                                  <a:ea typeface="Cambria Math" panose="02040503050406030204" pitchFamily="18" charset="0"/>
                                </a:rPr>
                                <m:t>𝑟</m:t>
                              </m:r>
                            </m:e>
                            <m:sup>
                              <m:r>
                                <a:rPr lang="pt-BR" altLang="pt-BR" sz="2400" b="0" i="1" smtClean="0">
                                  <a:latin typeface="Cambria Math" panose="02040503050406030204" pitchFamily="18" charset="0"/>
                                  <a:ea typeface="Cambria Math" panose="02040503050406030204" pitchFamily="18" charset="0"/>
                                </a:rPr>
                                <m:t>2</m:t>
                              </m:r>
                            </m:sup>
                          </m:sSup>
                        </m:den>
                      </m:f>
                    </m:oMath>
                  </m:oMathPara>
                </a14:m>
                <a:endParaRPr lang="pt-BR" altLang="pt-BR" sz="2400" u="sng" baseline="30000" dirty="0"/>
              </a:p>
            </p:txBody>
          </p:sp>
        </mc:Choice>
        <mc:Fallback xmlns="">
          <p:sp>
            <p:nvSpPr>
              <p:cNvPr id="16" name="CaixaDeTexto 1"/>
              <p:cNvSpPr txBox="1">
                <a:spLocks noRot="1" noChangeAspect="1" noMove="1" noResize="1" noEditPoints="1" noAdjustHandles="1" noChangeArrowheads="1" noChangeShapeType="1" noTextEdit="1"/>
              </p:cNvSpPr>
              <p:nvPr/>
            </p:nvSpPr>
            <p:spPr bwMode="auto">
              <a:xfrm>
                <a:off x="4392535" y="3290895"/>
                <a:ext cx="1475609" cy="786177"/>
              </a:xfrm>
              <a:prstGeom prst="rect">
                <a:avLst/>
              </a:prstGeom>
              <a:blipFill rotWithShape="0">
                <a:blip r:embed="rId9"/>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7" name="CaixaDeTexto 1"/>
              <p:cNvSpPr txBox="1">
                <a:spLocks noChangeArrowheads="1"/>
              </p:cNvSpPr>
              <p:nvPr/>
            </p:nvSpPr>
            <p:spPr bwMode="auto">
              <a:xfrm>
                <a:off x="6408759" y="3213309"/>
                <a:ext cx="1475609" cy="863763"/>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Group"/>
                    </m:oMathParaPr>
                    <m:oMath xmlns:m="http://schemas.openxmlformats.org/officeDocument/2006/math">
                      <m:r>
                        <a:rPr lang="pt-BR" altLang="pt-BR" sz="2400" b="0" i="1" smtClean="0">
                          <a:latin typeface="Cambria Math" panose="02040503050406030204" pitchFamily="18" charset="0"/>
                        </a:rPr>
                        <m:t>𝑥</m:t>
                      </m:r>
                      <m:r>
                        <a:rPr lang="pt-BR" altLang="pt-BR" sz="2400" b="0" i="1" smtClean="0">
                          <a:latin typeface="Cambria Math" panose="02040503050406030204" pitchFamily="18" charset="0"/>
                          <a:ea typeface="Cambria Math" panose="02040503050406030204" pitchFamily="18" charset="0"/>
                        </a:rPr>
                        <m:t>∝</m:t>
                      </m:r>
                      <m:f>
                        <m:fPr>
                          <m:ctrlPr>
                            <a:rPr lang="pt-BR" altLang="pt-BR" sz="2400" b="0" i="1" smtClean="0">
                              <a:latin typeface="Cambria Math" panose="02040503050406030204" pitchFamily="18" charset="0"/>
                              <a:ea typeface="Cambria Math" panose="02040503050406030204" pitchFamily="18" charset="0"/>
                            </a:rPr>
                          </m:ctrlPr>
                        </m:fPr>
                        <m:num>
                          <m:sSup>
                            <m:sSupPr>
                              <m:ctrlPr>
                                <a:rPr lang="pt-BR" altLang="pt-BR" sz="2400" b="0" i="1" smtClean="0">
                                  <a:latin typeface="Cambria Math" panose="02040503050406030204" pitchFamily="18" charset="0"/>
                                  <a:ea typeface="Cambria Math" panose="02040503050406030204" pitchFamily="18" charset="0"/>
                                </a:rPr>
                              </m:ctrlPr>
                            </m:sSupPr>
                            <m:e>
                              <m:r>
                                <a:rPr lang="pt-BR" altLang="pt-BR" sz="2400" b="0" i="1" smtClean="0">
                                  <a:latin typeface="Cambria Math" panose="02040503050406030204" pitchFamily="18" charset="0"/>
                                  <a:ea typeface="Cambria Math" panose="02040503050406030204" pitchFamily="18" charset="0"/>
                                </a:rPr>
                                <m:t>𝑡</m:t>
                              </m:r>
                            </m:e>
                            <m:sup>
                              <m:r>
                                <a:rPr lang="pt-BR" altLang="pt-BR" sz="2400" b="0" i="1" smtClean="0">
                                  <a:latin typeface="Cambria Math" panose="02040503050406030204" pitchFamily="18" charset="0"/>
                                  <a:ea typeface="Cambria Math" panose="02040503050406030204" pitchFamily="18" charset="0"/>
                                </a:rPr>
                                <m:t>2</m:t>
                              </m:r>
                            </m:sup>
                          </m:sSup>
                        </m:num>
                        <m:den>
                          <m:sSup>
                            <m:sSupPr>
                              <m:ctrlPr>
                                <a:rPr lang="pt-BR" altLang="pt-BR" sz="2400" b="0" i="1" smtClean="0">
                                  <a:latin typeface="Cambria Math" panose="02040503050406030204" pitchFamily="18" charset="0"/>
                                  <a:ea typeface="Cambria Math" panose="02040503050406030204" pitchFamily="18" charset="0"/>
                                </a:rPr>
                              </m:ctrlPr>
                            </m:sSupPr>
                            <m:e>
                              <m:r>
                                <a:rPr lang="pt-BR" altLang="pt-BR" sz="2400" b="0" i="1" smtClean="0">
                                  <a:latin typeface="Cambria Math" panose="02040503050406030204" pitchFamily="18" charset="0"/>
                                  <a:ea typeface="Cambria Math" panose="02040503050406030204" pitchFamily="18" charset="0"/>
                                </a:rPr>
                                <m:t>𝑟</m:t>
                              </m:r>
                            </m:e>
                            <m:sup>
                              <m:r>
                                <a:rPr lang="pt-BR" altLang="pt-BR" sz="2400" b="0" i="1" smtClean="0">
                                  <a:latin typeface="Cambria Math" panose="02040503050406030204" pitchFamily="18" charset="0"/>
                                  <a:ea typeface="Cambria Math" panose="02040503050406030204" pitchFamily="18" charset="0"/>
                                </a:rPr>
                                <m:t>2</m:t>
                              </m:r>
                            </m:sup>
                          </m:sSup>
                        </m:den>
                      </m:f>
                    </m:oMath>
                  </m:oMathPara>
                </a14:m>
                <a:endParaRPr lang="pt-BR" altLang="pt-BR" sz="2400" u="sng" baseline="30000" dirty="0"/>
              </a:p>
            </p:txBody>
          </p:sp>
        </mc:Choice>
        <mc:Fallback xmlns="">
          <p:sp>
            <p:nvSpPr>
              <p:cNvPr id="17" name="CaixaDeTexto 1"/>
              <p:cNvSpPr txBox="1">
                <a:spLocks noRot="1" noChangeAspect="1" noMove="1" noResize="1" noEditPoints="1" noAdjustHandles="1" noChangeArrowheads="1" noChangeShapeType="1" noTextEdit="1"/>
              </p:cNvSpPr>
              <p:nvPr/>
            </p:nvSpPr>
            <p:spPr bwMode="auto">
              <a:xfrm>
                <a:off x="6408759" y="3213309"/>
                <a:ext cx="1475609" cy="863763"/>
              </a:xfrm>
              <a:prstGeom prst="rect">
                <a:avLst/>
              </a:prstGeom>
              <a:blipFill rotWithShape="0">
                <a:blip r:embed="rId10"/>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18" name="CaixaDeTexto 1"/>
              <p:cNvSpPr txBox="1">
                <a:spLocks noChangeArrowheads="1"/>
              </p:cNvSpPr>
              <p:nvPr/>
            </p:nvSpPr>
            <p:spPr bwMode="auto">
              <a:xfrm>
                <a:off x="5830513" y="3479919"/>
                <a:ext cx="685703"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Group"/>
                    </m:oMathParaPr>
                    <m:oMath xmlns:m="http://schemas.openxmlformats.org/officeDocument/2006/math">
                      <m:r>
                        <a:rPr lang="pt-BR" altLang="pt-BR" sz="2400" b="0" i="1" smtClean="0">
                          <a:latin typeface="Cambria Math" panose="02040503050406030204" pitchFamily="18" charset="0"/>
                          <a:ea typeface="Cambria Math" panose="02040503050406030204" pitchFamily="18" charset="0"/>
                        </a:rPr>
                        <m:t>⇒</m:t>
                      </m:r>
                    </m:oMath>
                  </m:oMathPara>
                </a14:m>
                <a:endParaRPr lang="pt-BR" altLang="pt-BR" sz="2400" u="sng" baseline="30000" dirty="0"/>
              </a:p>
            </p:txBody>
          </p:sp>
        </mc:Choice>
        <mc:Fallback xmlns="">
          <p:sp>
            <p:nvSpPr>
              <p:cNvPr id="18" name="CaixaDeTexto 1"/>
              <p:cNvSpPr txBox="1">
                <a:spLocks noRot="1" noChangeAspect="1" noMove="1" noResize="1" noEditPoints="1" noAdjustHandles="1" noChangeArrowheads="1" noChangeShapeType="1" noTextEdit="1"/>
              </p:cNvSpPr>
              <p:nvPr/>
            </p:nvSpPr>
            <p:spPr bwMode="auto">
              <a:xfrm>
                <a:off x="5830513" y="3479919"/>
                <a:ext cx="685703" cy="453137"/>
              </a:xfrm>
              <a:prstGeom prst="rect">
                <a:avLst/>
              </a:prstGeom>
              <a:blipFill rotWithShape="0">
                <a:blip r:embed="rId11"/>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0" name="CaixaDeTexto 1"/>
              <p:cNvSpPr txBox="1">
                <a:spLocks noChangeArrowheads="1"/>
              </p:cNvSpPr>
              <p:nvPr/>
            </p:nvSpPr>
            <p:spPr bwMode="auto">
              <a:xfrm>
                <a:off x="35496" y="3942316"/>
                <a:ext cx="1764304" cy="171893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Group"/>
                    </m:oMathParaPr>
                    <m:oMath xmlns:m="http://schemas.openxmlformats.org/officeDocument/2006/math">
                      <m:r>
                        <a:rPr lang="pt-BR" altLang="pt-BR" sz="2400" b="0" i="1" smtClean="0">
                          <a:latin typeface="Cambria Math" panose="02040503050406030204" pitchFamily="18" charset="0"/>
                          <a:ea typeface="Cambria Math" panose="02040503050406030204" pitchFamily="18" charset="0"/>
                        </a:rPr>
                        <m:t>∴</m:t>
                      </m:r>
                      <m:f>
                        <m:fPr>
                          <m:ctrlPr>
                            <a:rPr lang="pt-BR" altLang="pt-BR" sz="2400" b="0" i="1" smtClean="0">
                              <a:latin typeface="Cambria Math" panose="02040503050406030204" pitchFamily="18" charset="0"/>
                            </a:rPr>
                          </m:ctrlPr>
                        </m:fPr>
                        <m:num>
                          <m:sSub>
                            <m:sSubPr>
                              <m:ctrlPr>
                                <a:rPr lang="pt-BR" altLang="pt-BR" sz="2400" b="0" i="1" smtClean="0">
                                  <a:latin typeface="Cambria Math" panose="02040503050406030204" pitchFamily="18" charset="0"/>
                                </a:rPr>
                              </m:ctrlPr>
                            </m:sSubPr>
                            <m:e>
                              <m:r>
                                <a:rPr lang="pt-BR" altLang="pt-BR" sz="2400" b="0" i="1" smtClean="0">
                                  <a:latin typeface="Cambria Math" panose="02040503050406030204" pitchFamily="18" charset="0"/>
                                </a:rPr>
                                <m:t>𝑥</m:t>
                              </m:r>
                            </m:e>
                            <m:sub>
                              <m:r>
                                <a:rPr lang="pt-BR" altLang="pt-BR" sz="2400" b="0" i="1" smtClean="0">
                                  <a:latin typeface="Cambria Math" panose="02040503050406030204" pitchFamily="18" charset="0"/>
                                </a:rPr>
                                <m:t>𝑇</m:t>
                              </m:r>
                            </m:sub>
                          </m:sSub>
                        </m:num>
                        <m:den>
                          <m:sSub>
                            <m:sSubPr>
                              <m:ctrlPr>
                                <a:rPr lang="pt-BR" altLang="pt-BR" sz="2400" b="0" i="1" smtClean="0">
                                  <a:latin typeface="Cambria Math" panose="02040503050406030204" pitchFamily="18" charset="0"/>
                                </a:rPr>
                              </m:ctrlPr>
                            </m:sSubPr>
                            <m:e>
                              <m:r>
                                <a:rPr lang="pt-BR" altLang="pt-BR" sz="2400" b="0" i="1" smtClean="0">
                                  <a:latin typeface="Cambria Math" panose="02040503050406030204" pitchFamily="18" charset="0"/>
                                </a:rPr>
                                <m:t>𝑥</m:t>
                              </m:r>
                            </m:e>
                            <m:sub>
                              <m:r>
                                <a:rPr lang="pt-BR" altLang="pt-BR" sz="2400" b="0" i="1" smtClean="0">
                                  <a:latin typeface="Cambria Math" panose="02040503050406030204" pitchFamily="18" charset="0"/>
                                </a:rPr>
                                <m:t>𝐿</m:t>
                              </m:r>
                            </m:sub>
                          </m:sSub>
                        </m:den>
                      </m:f>
                      <m:r>
                        <a:rPr lang="pt-BR" altLang="pt-BR" sz="2400" b="0" i="1" smtClean="0">
                          <a:latin typeface="Cambria Math" panose="02040503050406030204" pitchFamily="18" charset="0"/>
                        </a:rPr>
                        <m:t>=</m:t>
                      </m:r>
                      <m:f>
                        <m:fPr>
                          <m:ctrlPr>
                            <a:rPr lang="pt-BR" altLang="pt-BR" sz="2400" b="0" i="1" smtClean="0">
                              <a:latin typeface="Cambria Math" panose="02040503050406030204" pitchFamily="18" charset="0"/>
                            </a:rPr>
                          </m:ctrlPr>
                        </m:fPr>
                        <m:num>
                          <m:f>
                            <m:fPr>
                              <m:ctrlPr>
                                <a:rPr lang="pt-BR" altLang="pt-BR" sz="2400" b="0" i="1" smtClean="0">
                                  <a:latin typeface="Cambria Math" panose="02040503050406030204" pitchFamily="18" charset="0"/>
                                </a:rPr>
                              </m:ctrlPr>
                            </m:fPr>
                            <m:num>
                              <m:sSubSup>
                                <m:sSubSupPr>
                                  <m:ctrlPr>
                                    <a:rPr lang="pt-BR" altLang="pt-BR" sz="2400" b="0" i="1" smtClean="0">
                                      <a:latin typeface="Cambria Math" panose="02040503050406030204" pitchFamily="18" charset="0"/>
                                    </a:rPr>
                                  </m:ctrlPr>
                                </m:sSubSupPr>
                                <m:e>
                                  <m:r>
                                    <a:rPr lang="pt-BR" altLang="pt-BR" sz="2400" b="0" i="1" smtClean="0">
                                      <a:latin typeface="Cambria Math" panose="02040503050406030204" pitchFamily="18" charset="0"/>
                                    </a:rPr>
                                    <m:t>𝑡</m:t>
                                  </m:r>
                                </m:e>
                                <m:sub>
                                  <m:r>
                                    <a:rPr lang="pt-BR" altLang="pt-BR" sz="2400" b="0" i="1" smtClean="0">
                                      <a:latin typeface="Cambria Math" panose="02040503050406030204" pitchFamily="18" charset="0"/>
                                    </a:rPr>
                                    <m:t>𝑇</m:t>
                                  </m:r>
                                </m:sub>
                                <m:sup>
                                  <m:r>
                                    <a:rPr lang="pt-BR" altLang="pt-BR" sz="2400" b="0" i="1" smtClean="0">
                                      <a:latin typeface="Cambria Math" panose="02040503050406030204" pitchFamily="18" charset="0"/>
                                    </a:rPr>
                                    <m:t>2</m:t>
                                  </m:r>
                                </m:sup>
                              </m:sSubSup>
                            </m:num>
                            <m:den>
                              <m:sSubSup>
                                <m:sSubSupPr>
                                  <m:ctrlPr>
                                    <a:rPr lang="pt-BR" altLang="pt-BR" sz="2400" b="0" i="1" smtClean="0">
                                      <a:latin typeface="Cambria Math" panose="02040503050406030204" pitchFamily="18" charset="0"/>
                                    </a:rPr>
                                  </m:ctrlPr>
                                </m:sSubSupPr>
                                <m:e>
                                  <m:r>
                                    <a:rPr lang="pt-BR" altLang="pt-BR" sz="2400" b="0" i="1" smtClean="0">
                                      <a:latin typeface="Cambria Math" panose="02040503050406030204" pitchFamily="18" charset="0"/>
                                    </a:rPr>
                                    <m:t>𝑟</m:t>
                                  </m:r>
                                </m:e>
                                <m:sub>
                                  <m:r>
                                    <a:rPr lang="pt-BR" altLang="pt-BR" sz="2400" b="0" i="1" smtClean="0">
                                      <a:latin typeface="Cambria Math" panose="02040503050406030204" pitchFamily="18" charset="0"/>
                                    </a:rPr>
                                    <m:t>𝑇</m:t>
                                  </m:r>
                                </m:sub>
                                <m:sup>
                                  <m:r>
                                    <a:rPr lang="pt-BR" altLang="pt-BR" sz="2400" b="0" i="1" smtClean="0">
                                      <a:latin typeface="Cambria Math" panose="02040503050406030204" pitchFamily="18" charset="0"/>
                                    </a:rPr>
                                    <m:t>2</m:t>
                                  </m:r>
                                </m:sup>
                              </m:sSubSup>
                            </m:den>
                          </m:f>
                        </m:num>
                        <m:den>
                          <m:f>
                            <m:fPr>
                              <m:ctrlPr>
                                <a:rPr lang="pt-BR" altLang="pt-BR" sz="2400" b="0" i="1" smtClean="0">
                                  <a:latin typeface="Cambria Math" panose="02040503050406030204" pitchFamily="18" charset="0"/>
                                </a:rPr>
                              </m:ctrlPr>
                            </m:fPr>
                            <m:num>
                              <m:sSubSup>
                                <m:sSubSupPr>
                                  <m:ctrlPr>
                                    <a:rPr lang="pt-BR" altLang="pt-BR" sz="2400" b="0" i="1" smtClean="0">
                                      <a:latin typeface="Cambria Math" panose="02040503050406030204" pitchFamily="18" charset="0"/>
                                    </a:rPr>
                                  </m:ctrlPr>
                                </m:sSubSupPr>
                                <m:e>
                                  <m:r>
                                    <a:rPr lang="pt-BR" altLang="pt-BR" sz="2400" b="0" i="1" smtClean="0">
                                      <a:latin typeface="Cambria Math" panose="02040503050406030204" pitchFamily="18" charset="0"/>
                                    </a:rPr>
                                    <m:t>𝑡</m:t>
                                  </m:r>
                                </m:e>
                                <m:sub>
                                  <m:r>
                                    <a:rPr lang="pt-BR" altLang="pt-BR" sz="2400" b="0" i="1" smtClean="0">
                                      <a:latin typeface="Cambria Math" panose="02040503050406030204" pitchFamily="18" charset="0"/>
                                    </a:rPr>
                                    <m:t>𝐿</m:t>
                                  </m:r>
                                </m:sub>
                                <m:sup>
                                  <m:r>
                                    <a:rPr lang="pt-BR" altLang="pt-BR" sz="2400" b="0" i="1" smtClean="0">
                                      <a:latin typeface="Cambria Math" panose="02040503050406030204" pitchFamily="18" charset="0"/>
                                    </a:rPr>
                                    <m:t>2</m:t>
                                  </m:r>
                                </m:sup>
                              </m:sSubSup>
                            </m:num>
                            <m:den>
                              <m:sSubSup>
                                <m:sSubSupPr>
                                  <m:ctrlPr>
                                    <a:rPr lang="pt-BR" altLang="pt-BR" sz="2400" b="0" i="1" smtClean="0">
                                      <a:latin typeface="Cambria Math" panose="02040503050406030204" pitchFamily="18" charset="0"/>
                                    </a:rPr>
                                  </m:ctrlPr>
                                </m:sSubSupPr>
                                <m:e>
                                  <m:r>
                                    <a:rPr lang="pt-BR" altLang="pt-BR" sz="2400" b="0" i="1" smtClean="0">
                                      <a:latin typeface="Cambria Math" panose="02040503050406030204" pitchFamily="18" charset="0"/>
                                    </a:rPr>
                                    <m:t>𝑟</m:t>
                                  </m:r>
                                </m:e>
                                <m:sub>
                                  <m:r>
                                    <a:rPr lang="pt-BR" altLang="pt-BR" sz="2400" b="0" i="1" smtClean="0">
                                      <a:latin typeface="Cambria Math" panose="02040503050406030204" pitchFamily="18" charset="0"/>
                                    </a:rPr>
                                    <m:t>𝐿</m:t>
                                  </m:r>
                                </m:sub>
                                <m:sup>
                                  <m:r>
                                    <a:rPr lang="pt-BR" altLang="pt-BR" sz="2400" b="0" i="1" smtClean="0">
                                      <a:latin typeface="Cambria Math" panose="02040503050406030204" pitchFamily="18" charset="0"/>
                                    </a:rPr>
                                    <m:t>2</m:t>
                                  </m:r>
                                </m:sup>
                              </m:sSubSup>
                            </m:den>
                          </m:f>
                        </m:den>
                      </m:f>
                    </m:oMath>
                  </m:oMathPara>
                </a14:m>
                <a:endParaRPr lang="pt-BR" altLang="pt-BR" sz="2400" u="sng" baseline="30000" dirty="0"/>
              </a:p>
            </p:txBody>
          </p:sp>
        </mc:Choice>
        <mc:Fallback xmlns="">
          <p:sp>
            <p:nvSpPr>
              <p:cNvPr id="20" name="CaixaDeTexto 1"/>
              <p:cNvSpPr txBox="1">
                <a:spLocks noRot="1" noChangeAspect="1" noMove="1" noResize="1" noEditPoints="1" noAdjustHandles="1" noChangeArrowheads="1" noChangeShapeType="1" noTextEdit="1"/>
              </p:cNvSpPr>
              <p:nvPr/>
            </p:nvSpPr>
            <p:spPr bwMode="auto">
              <a:xfrm>
                <a:off x="35496" y="3942316"/>
                <a:ext cx="1764304" cy="1718932"/>
              </a:xfrm>
              <a:prstGeom prst="rect">
                <a:avLst/>
              </a:prstGeom>
              <a:blipFill rotWithShape="0">
                <a:blip r:embed="rId12"/>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1" name="CaixaDeTexto 1"/>
              <p:cNvSpPr txBox="1">
                <a:spLocks noChangeArrowheads="1"/>
              </p:cNvSpPr>
              <p:nvPr/>
            </p:nvSpPr>
            <p:spPr bwMode="auto">
              <a:xfrm>
                <a:off x="1763688" y="4560039"/>
                <a:ext cx="685703"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Group"/>
                    </m:oMathParaPr>
                    <m:oMath xmlns:m="http://schemas.openxmlformats.org/officeDocument/2006/math">
                      <m:r>
                        <a:rPr lang="pt-BR" altLang="pt-BR" sz="2400" b="0" i="1" smtClean="0">
                          <a:latin typeface="Cambria Math" panose="02040503050406030204" pitchFamily="18" charset="0"/>
                          <a:ea typeface="Cambria Math" panose="02040503050406030204" pitchFamily="18" charset="0"/>
                        </a:rPr>
                        <m:t>⇒</m:t>
                      </m:r>
                    </m:oMath>
                  </m:oMathPara>
                </a14:m>
                <a:endParaRPr lang="pt-BR" altLang="pt-BR" sz="2400" u="sng" baseline="30000" dirty="0"/>
              </a:p>
            </p:txBody>
          </p:sp>
        </mc:Choice>
        <mc:Fallback xmlns="">
          <p:sp>
            <p:nvSpPr>
              <p:cNvPr id="21" name="CaixaDeTexto 1"/>
              <p:cNvSpPr txBox="1">
                <a:spLocks noRot="1" noChangeAspect="1" noMove="1" noResize="1" noEditPoints="1" noAdjustHandles="1" noChangeArrowheads="1" noChangeShapeType="1" noTextEdit="1"/>
              </p:cNvSpPr>
              <p:nvPr/>
            </p:nvSpPr>
            <p:spPr bwMode="auto">
              <a:xfrm>
                <a:off x="1763688" y="4560039"/>
                <a:ext cx="685703" cy="453137"/>
              </a:xfrm>
              <a:prstGeom prst="rect">
                <a:avLst/>
              </a:prstGeom>
              <a:blipFill rotWithShape="0">
                <a:blip r:embed="rId13"/>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2" name="CaixaDeTexto 1"/>
              <p:cNvSpPr txBox="1">
                <a:spLocks noChangeArrowheads="1"/>
              </p:cNvSpPr>
              <p:nvPr/>
            </p:nvSpPr>
            <p:spPr bwMode="auto">
              <a:xfrm>
                <a:off x="2267744" y="3933056"/>
                <a:ext cx="2050054" cy="16870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Group"/>
                    </m:oMathParaPr>
                    <m:oMath xmlns:m="http://schemas.openxmlformats.org/officeDocument/2006/math">
                      <m:r>
                        <a:rPr lang="pt-BR" altLang="pt-BR" sz="2400" b="0" i="1" smtClean="0">
                          <a:latin typeface="Cambria Math" panose="02040503050406030204" pitchFamily="18" charset="0"/>
                        </a:rPr>
                        <m:t>1=</m:t>
                      </m:r>
                      <m:f>
                        <m:fPr>
                          <m:ctrlPr>
                            <a:rPr lang="pt-BR" altLang="pt-BR" sz="2400" b="0" i="1" smtClean="0">
                              <a:latin typeface="Cambria Math" panose="02040503050406030204" pitchFamily="18" charset="0"/>
                            </a:rPr>
                          </m:ctrlPr>
                        </m:fPr>
                        <m:num>
                          <m:f>
                            <m:fPr>
                              <m:ctrlPr>
                                <a:rPr lang="pt-BR" altLang="pt-BR" sz="2400" b="0" i="1" smtClean="0">
                                  <a:latin typeface="Cambria Math" panose="02040503050406030204" pitchFamily="18" charset="0"/>
                                </a:rPr>
                              </m:ctrlPr>
                            </m:fPr>
                            <m:num>
                              <m:sSubSup>
                                <m:sSubSupPr>
                                  <m:ctrlPr>
                                    <a:rPr lang="pt-BR" altLang="pt-BR" sz="2400" b="0" i="1" smtClean="0">
                                      <a:latin typeface="Cambria Math" panose="02040503050406030204" pitchFamily="18" charset="0"/>
                                    </a:rPr>
                                  </m:ctrlPr>
                                </m:sSubSupPr>
                                <m:e>
                                  <m:r>
                                    <a:rPr lang="pt-BR" altLang="pt-BR" sz="2400" b="0" i="1" smtClean="0">
                                      <a:latin typeface="Cambria Math" panose="02040503050406030204" pitchFamily="18" charset="0"/>
                                    </a:rPr>
                                    <m:t>𝑡</m:t>
                                  </m:r>
                                </m:e>
                                <m:sub>
                                  <m:r>
                                    <a:rPr lang="pt-BR" altLang="pt-BR" sz="2400" b="0" i="1" smtClean="0">
                                      <a:latin typeface="Cambria Math" panose="02040503050406030204" pitchFamily="18" charset="0"/>
                                    </a:rPr>
                                    <m:t>𝑇</m:t>
                                  </m:r>
                                </m:sub>
                                <m:sup>
                                  <m:r>
                                    <a:rPr lang="pt-BR" altLang="pt-BR" sz="2400" b="0" i="1" smtClean="0">
                                      <a:latin typeface="Cambria Math" panose="02040503050406030204" pitchFamily="18" charset="0"/>
                                    </a:rPr>
                                    <m:t>2</m:t>
                                  </m:r>
                                </m:sup>
                              </m:sSubSup>
                            </m:num>
                            <m:den>
                              <m:sSubSup>
                                <m:sSubSupPr>
                                  <m:ctrlPr>
                                    <a:rPr lang="pt-BR" altLang="pt-BR" sz="2400" b="0" i="1" smtClean="0">
                                      <a:latin typeface="Cambria Math" panose="02040503050406030204" pitchFamily="18" charset="0"/>
                                    </a:rPr>
                                  </m:ctrlPr>
                                </m:sSubSupPr>
                                <m:e>
                                  <m:r>
                                    <a:rPr lang="pt-BR" altLang="pt-BR" sz="2400" b="0" i="1" smtClean="0">
                                      <a:latin typeface="Cambria Math" panose="02040503050406030204" pitchFamily="18" charset="0"/>
                                    </a:rPr>
                                    <m:t>𝑟</m:t>
                                  </m:r>
                                </m:e>
                                <m:sub>
                                  <m:r>
                                    <a:rPr lang="pt-BR" altLang="pt-BR" sz="2400" b="0" i="1" smtClean="0">
                                      <a:latin typeface="Cambria Math" panose="02040503050406030204" pitchFamily="18" charset="0"/>
                                    </a:rPr>
                                    <m:t>𝑇</m:t>
                                  </m:r>
                                </m:sub>
                                <m:sup>
                                  <m:r>
                                    <a:rPr lang="pt-BR" altLang="pt-BR" sz="2400" b="0" i="1" smtClean="0">
                                      <a:latin typeface="Cambria Math" panose="02040503050406030204" pitchFamily="18" charset="0"/>
                                    </a:rPr>
                                    <m:t>2</m:t>
                                  </m:r>
                                </m:sup>
                              </m:sSubSup>
                            </m:den>
                          </m:f>
                        </m:num>
                        <m:den>
                          <m:f>
                            <m:fPr>
                              <m:ctrlPr>
                                <a:rPr lang="pt-BR" altLang="pt-BR" sz="2400" b="0" i="1" smtClean="0">
                                  <a:latin typeface="Cambria Math" panose="02040503050406030204" pitchFamily="18" charset="0"/>
                                </a:rPr>
                              </m:ctrlPr>
                            </m:fPr>
                            <m:num>
                              <m:sSubSup>
                                <m:sSubSupPr>
                                  <m:ctrlPr>
                                    <a:rPr lang="pt-BR" altLang="pt-BR" sz="2400" b="0" i="1" smtClean="0">
                                      <a:latin typeface="Cambria Math" panose="02040503050406030204" pitchFamily="18" charset="0"/>
                                    </a:rPr>
                                  </m:ctrlPr>
                                </m:sSubSupPr>
                                <m:e>
                                  <m:r>
                                    <a:rPr lang="pt-BR" altLang="pt-BR" sz="2400" b="0" i="1" smtClean="0">
                                      <a:latin typeface="Cambria Math" panose="02040503050406030204" pitchFamily="18" charset="0"/>
                                    </a:rPr>
                                    <m:t>𝑡</m:t>
                                  </m:r>
                                </m:e>
                                <m:sub>
                                  <m:r>
                                    <a:rPr lang="pt-BR" altLang="pt-BR" sz="2400" b="0" i="1" smtClean="0">
                                      <a:latin typeface="Cambria Math" panose="02040503050406030204" pitchFamily="18" charset="0"/>
                                    </a:rPr>
                                    <m:t>𝐿</m:t>
                                  </m:r>
                                </m:sub>
                                <m:sup>
                                  <m:r>
                                    <a:rPr lang="pt-BR" altLang="pt-BR" sz="2400" b="0" i="1" smtClean="0">
                                      <a:latin typeface="Cambria Math" panose="02040503050406030204" pitchFamily="18" charset="0"/>
                                    </a:rPr>
                                    <m:t>2</m:t>
                                  </m:r>
                                </m:sup>
                              </m:sSubSup>
                            </m:num>
                            <m:den>
                              <m:sSup>
                                <m:sSupPr>
                                  <m:ctrlPr>
                                    <a:rPr lang="pt-BR" altLang="pt-BR" sz="2400" b="0" i="1" smtClean="0">
                                      <a:latin typeface="Cambria Math" panose="02040503050406030204" pitchFamily="18" charset="0"/>
                                    </a:rPr>
                                  </m:ctrlPr>
                                </m:sSupPr>
                                <m:e>
                                  <m:d>
                                    <m:dPr>
                                      <m:ctrlPr>
                                        <a:rPr lang="pt-BR" altLang="pt-BR" sz="2400" b="0" i="1" smtClean="0">
                                          <a:latin typeface="Cambria Math" panose="02040503050406030204" pitchFamily="18" charset="0"/>
                                        </a:rPr>
                                      </m:ctrlPr>
                                    </m:dPr>
                                    <m:e>
                                      <m:r>
                                        <a:rPr lang="pt-BR" altLang="pt-BR" sz="2400" b="0" i="1" smtClean="0">
                                          <a:latin typeface="Cambria Math" panose="02040503050406030204" pitchFamily="18" charset="0"/>
                                        </a:rPr>
                                        <m:t>60</m:t>
                                      </m:r>
                                      <m:sSub>
                                        <m:sSubPr>
                                          <m:ctrlPr>
                                            <a:rPr lang="pt-BR" altLang="pt-BR" sz="2400" b="0" i="1" smtClean="0">
                                              <a:latin typeface="Cambria Math" panose="02040503050406030204" pitchFamily="18" charset="0"/>
                                            </a:rPr>
                                          </m:ctrlPr>
                                        </m:sSubPr>
                                        <m:e>
                                          <m:r>
                                            <a:rPr lang="pt-BR" altLang="pt-BR" sz="2400" b="0" i="1" smtClean="0">
                                              <a:latin typeface="Cambria Math" panose="02040503050406030204" pitchFamily="18" charset="0"/>
                                            </a:rPr>
                                            <m:t>𝑟</m:t>
                                          </m:r>
                                        </m:e>
                                        <m:sub>
                                          <m:r>
                                            <a:rPr lang="pt-BR" altLang="pt-BR" sz="2400" b="0" i="1" smtClean="0">
                                              <a:latin typeface="Cambria Math" panose="02040503050406030204" pitchFamily="18" charset="0"/>
                                            </a:rPr>
                                            <m:t>𝑇</m:t>
                                          </m:r>
                                        </m:sub>
                                      </m:sSub>
                                    </m:e>
                                  </m:d>
                                </m:e>
                                <m:sup>
                                  <m:r>
                                    <a:rPr lang="pt-BR" altLang="pt-BR" sz="2400" b="0" i="1" smtClean="0">
                                      <a:latin typeface="Cambria Math" panose="02040503050406030204" pitchFamily="18" charset="0"/>
                                    </a:rPr>
                                    <m:t>2</m:t>
                                  </m:r>
                                </m:sup>
                              </m:sSup>
                            </m:den>
                          </m:f>
                        </m:den>
                      </m:f>
                    </m:oMath>
                  </m:oMathPara>
                </a14:m>
                <a:endParaRPr lang="pt-BR" altLang="pt-BR" sz="2400" u="sng" baseline="30000" dirty="0"/>
              </a:p>
            </p:txBody>
          </p:sp>
        </mc:Choice>
        <mc:Fallback xmlns="">
          <p:sp>
            <p:nvSpPr>
              <p:cNvPr id="22" name="CaixaDeTexto 1"/>
              <p:cNvSpPr txBox="1">
                <a:spLocks noRot="1" noChangeAspect="1" noMove="1" noResize="1" noEditPoints="1" noAdjustHandles="1" noChangeArrowheads="1" noChangeShapeType="1" noTextEdit="1"/>
              </p:cNvSpPr>
              <p:nvPr/>
            </p:nvSpPr>
            <p:spPr bwMode="auto">
              <a:xfrm>
                <a:off x="2267744" y="3933056"/>
                <a:ext cx="2050054" cy="1687000"/>
              </a:xfrm>
              <a:prstGeom prst="rect">
                <a:avLst/>
              </a:prstGeom>
              <a:blipFill rotWithShape="0">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3" name="CaixaDeTexto 1"/>
              <p:cNvSpPr txBox="1">
                <a:spLocks noChangeArrowheads="1"/>
              </p:cNvSpPr>
              <p:nvPr/>
            </p:nvSpPr>
            <p:spPr bwMode="auto">
              <a:xfrm>
                <a:off x="4283968" y="4560039"/>
                <a:ext cx="685703"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Group"/>
                    </m:oMathParaPr>
                    <m:oMath xmlns:m="http://schemas.openxmlformats.org/officeDocument/2006/math">
                      <m:r>
                        <a:rPr lang="pt-BR" altLang="pt-BR" sz="2400" b="0" i="1" smtClean="0">
                          <a:latin typeface="Cambria Math" panose="02040503050406030204" pitchFamily="18" charset="0"/>
                          <a:ea typeface="Cambria Math" panose="02040503050406030204" pitchFamily="18" charset="0"/>
                        </a:rPr>
                        <m:t>⇒</m:t>
                      </m:r>
                    </m:oMath>
                  </m:oMathPara>
                </a14:m>
                <a:endParaRPr lang="pt-BR" altLang="pt-BR" sz="2400" u="sng" baseline="30000" dirty="0"/>
              </a:p>
            </p:txBody>
          </p:sp>
        </mc:Choice>
        <mc:Fallback xmlns="">
          <p:sp>
            <p:nvSpPr>
              <p:cNvPr id="23" name="CaixaDeTexto 1"/>
              <p:cNvSpPr txBox="1">
                <a:spLocks noRot="1" noChangeAspect="1" noMove="1" noResize="1" noEditPoints="1" noAdjustHandles="1" noChangeArrowheads="1" noChangeShapeType="1" noTextEdit="1"/>
              </p:cNvSpPr>
              <p:nvPr/>
            </p:nvSpPr>
            <p:spPr bwMode="auto">
              <a:xfrm>
                <a:off x="4283968" y="4560039"/>
                <a:ext cx="685703" cy="453137"/>
              </a:xfrm>
              <a:prstGeom prst="rect">
                <a:avLst/>
              </a:prstGeom>
              <a:blipFill rotWithShape="0">
                <a:blip r:embed="rId15"/>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4" name="CaixaDeTexto 1"/>
              <p:cNvSpPr txBox="1">
                <a:spLocks noChangeArrowheads="1"/>
              </p:cNvSpPr>
              <p:nvPr/>
            </p:nvSpPr>
            <p:spPr bwMode="auto">
              <a:xfrm>
                <a:off x="4860032" y="4328117"/>
                <a:ext cx="1440160" cy="75706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Group"/>
                    </m:oMathParaPr>
                    <m:oMath xmlns:m="http://schemas.openxmlformats.org/officeDocument/2006/math">
                      <m:sSub>
                        <m:sSubPr>
                          <m:ctrlPr>
                            <a:rPr lang="pt-BR" altLang="pt-BR" sz="2400" b="0" i="1" smtClean="0">
                              <a:latin typeface="Cambria Math" panose="02040503050406030204" pitchFamily="18" charset="0"/>
                            </a:rPr>
                          </m:ctrlPr>
                        </m:sSubPr>
                        <m:e>
                          <m:r>
                            <a:rPr lang="pt-BR" altLang="pt-BR" sz="2400" b="0" i="1" smtClean="0">
                              <a:latin typeface="Cambria Math" panose="02040503050406030204" pitchFamily="18" charset="0"/>
                            </a:rPr>
                            <m:t>𝑡</m:t>
                          </m:r>
                        </m:e>
                        <m:sub>
                          <m:r>
                            <a:rPr lang="pt-BR" altLang="pt-BR" sz="2400" b="0" i="1" smtClean="0">
                              <a:latin typeface="Cambria Math" panose="02040503050406030204" pitchFamily="18" charset="0"/>
                            </a:rPr>
                            <m:t>𝑇</m:t>
                          </m:r>
                        </m:sub>
                      </m:sSub>
                      <m:r>
                        <a:rPr lang="pt-BR" altLang="pt-BR" sz="2400" b="0" i="1" smtClean="0">
                          <a:latin typeface="Cambria Math" panose="02040503050406030204" pitchFamily="18" charset="0"/>
                        </a:rPr>
                        <m:t>=</m:t>
                      </m:r>
                      <m:f>
                        <m:fPr>
                          <m:ctrlPr>
                            <a:rPr lang="pt-BR" altLang="pt-BR" sz="2400" b="0" i="1" smtClean="0">
                              <a:latin typeface="Cambria Math" panose="02040503050406030204" pitchFamily="18" charset="0"/>
                            </a:rPr>
                          </m:ctrlPr>
                        </m:fPr>
                        <m:num>
                          <m:sSub>
                            <m:sSubPr>
                              <m:ctrlPr>
                                <a:rPr lang="pt-BR" altLang="pt-BR" sz="2400" b="0" i="1" smtClean="0">
                                  <a:latin typeface="Cambria Math" panose="02040503050406030204" pitchFamily="18" charset="0"/>
                                </a:rPr>
                              </m:ctrlPr>
                            </m:sSubPr>
                            <m:e>
                              <m:r>
                                <a:rPr lang="pt-BR" altLang="pt-BR" sz="2400" b="0" i="1" smtClean="0">
                                  <a:latin typeface="Cambria Math" panose="02040503050406030204" pitchFamily="18" charset="0"/>
                                </a:rPr>
                                <m:t>𝑡</m:t>
                              </m:r>
                            </m:e>
                            <m:sub>
                              <m:r>
                                <a:rPr lang="pt-BR" altLang="pt-BR" sz="2400" b="0" i="1" smtClean="0">
                                  <a:latin typeface="Cambria Math" panose="02040503050406030204" pitchFamily="18" charset="0"/>
                                </a:rPr>
                                <m:t>𝐿</m:t>
                              </m:r>
                            </m:sub>
                          </m:sSub>
                        </m:num>
                        <m:den>
                          <m:r>
                            <a:rPr lang="pt-BR" altLang="pt-BR" sz="2400" b="0" i="1" smtClean="0">
                              <a:latin typeface="Cambria Math" panose="02040503050406030204" pitchFamily="18" charset="0"/>
                            </a:rPr>
                            <m:t>60</m:t>
                          </m:r>
                        </m:den>
                      </m:f>
                    </m:oMath>
                  </m:oMathPara>
                </a14:m>
                <a:endParaRPr lang="pt-BR" altLang="pt-BR" sz="2400" u="sng" baseline="30000" dirty="0"/>
              </a:p>
            </p:txBody>
          </p:sp>
        </mc:Choice>
        <mc:Fallback xmlns="">
          <p:sp>
            <p:nvSpPr>
              <p:cNvPr id="24" name="CaixaDeTexto 1"/>
              <p:cNvSpPr txBox="1">
                <a:spLocks noRot="1" noChangeAspect="1" noMove="1" noResize="1" noEditPoints="1" noAdjustHandles="1" noChangeArrowheads="1" noChangeShapeType="1" noTextEdit="1"/>
              </p:cNvSpPr>
              <p:nvPr/>
            </p:nvSpPr>
            <p:spPr bwMode="auto">
              <a:xfrm>
                <a:off x="4860032" y="4328117"/>
                <a:ext cx="1440160" cy="757067"/>
              </a:xfrm>
              <a:prstGeom prst="rect">
                <a:avLst/>
              </a:prstGeom>
              <a:blipFill rotWithShape="0">
                <a:blip r:embed="rId16"/>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5" name="CaixaDeTexto 1"/>
              <p:cNvSpPr txBox="1">
                <a:spLocks noChangeArrowheads="1"/>
              </p:cNvSpPr>
              <p:nvPr/>
            </p:nvSpPr>
            <p:spPr bwMode="auto">
              <a:xfrm>
                <a:off x="6804248" y="4371015"/>
                <a:ext cx="2195690" cy="78617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Group"/>
                    </m:oMathParaPr>
                    <m:oMath xmlns:m="http://schemas.openxmlformats.org/officeDocument/2006/math">
                      <m:sSub>
                        <m:sSubPr>
                          <m:ctrlPr>
                            <a:rPr lang="pt-BR" altLang="pt-BR" sz="2400" b="0" i="1" smtClean="0">
                              <a:latin typeface="Cambria Math" panose="02040503050406030204" pitchFamily="18" charset="0"/>
                            </a:rPr>
                          </m:ctrlPr>
                        </m:sSubPr>
                        <m:e>
                          <m:r>
                            <a:rPr lang="pt-BR" altLang="pt-BR" sz="2400" b="0" i="1" smtClean="0">
                              <a:latin typeface="Cambria Math" panose="02040503050406030204" pitchFamily="18" charset="0"/>
                            </a:rPr>
                            <m:t>𝑡</m:t>
                          </m:r>
                        </m:e>
                        <m:sub>
                          <m:r>
                            <a:rPr lang="pt-BR" altLang="pt-BR" sz="2400" b="0" i="1" smtClean="0">
                              <a:latin typeface="Cambria Math" panose="02040503050406030204" pitchFamily="18" charset="0"/>
                            </a:rPr>
                            <m:t>𝑇</m:t>
                          </m:r>
                        </m:sub>
                      </m:sSub>
                      <m:r>
                        <a:rPr lang="pt-BR" altLang="pt-BR" sz="2400" b="0" i="1" smtClean="0">
                          <a:latin typeface="Cambria Math" panose="02040503050406030204" pitchFamily="18" charset="0"/>
                        </a:rPr>
                        <m:t>=</m:t>
                      </m:r>
                      <m:f>
                        <m:fPr>
                          <m:ctrlPr>
                            <a:rPr lang="pt-BR" altLang="pt-BR" sz="2400" b="0" i="1" smtClean="0">
                              <a:latin typeface="Cambria Math" panose="02040503050406030204" pitchFamily="18" charset="0"/>
                            </a:rPr>
                          </m:ctrlPr>
                        </m:fPr>
                        <m:num>
                          <m:r>
                            <a:rPr lang="pt-BR" altLang="pt-BR" sz="2400" b="0" i="1" smtClean="0">
                              <a:latin typeface="Cambria Math" panose="02040503050406030204" pitchFamily="18" charset="0"/>
                            </a:rPr>
                            <m:t>60 </m:t>
                          </m:r>
                          <m:r>
                            <a:rPr lang="pt-BR" altLang="pt-BR" sz="2400" b="0" i="1" smtClean="0">
                              <a:latin typeface="Cambria Math" panose="02040503050406030204" pitchFamily="18" charset="0"/>
                            </a:rPr>
                            <m:t>𝑠</m:t>
                          </m:r>
                        </m:num>
                        <m:den>
                          <m:r>
                            <a:rPr lang="pt-BR" altLang="pt-BR" sz="2400" b="0" i="1" smtClean="0">
                              <a:latin typeface="Cambria Math" panose="02040503050406030204" pitchFamily="18" charset="0"/>
                            </a:rPr>
                            <m:t>60</m:t>
                          </m:r>
                        </m:den>
                      </m:f>
                      <m:r>
                        <a:rPr lang="pt-BR" altLang="pt-BR" sz="2400" b="0" i="1" smtClean="0">
                          <a:latin typeface="Cambria Math" panose="02040503050406030204" pitchFamily="18" charset="0"/>
                        </a:rPr>
                        <m:t>=1 </m:t>
                      </m:r>
                      <m:r>
                        <a:rPr lang="pt-BR" altLang="pt-BR" sz="2400" b="0" i="1" smtClean="0">
                          <a:latin typeface="Cambria Math" panose="02040503050406030204" pitchFamily="18" charset="0"/>
                        </a:rPr>
                        <m:t>𝑠</m:t>
                      </m:r>
                    </m:oMath>
                  </m:oMathPara>
                </a14:m>
                <a:endParaRPr lang="pt-BR" altLang="pt-BR" sz="2400" u="sng" baseline="30000" dirty="0"/>
              </a:p>
            </p:txBody>
          </p:sp>
        </mc:Choice>
        <mc:Fallback xmlns="">
          <p:sp>
            <p:nvSpPr>
              <p:cNvPr id="25" name="CaixaDeTexto 1"/>
              <p:cNvSpPr txBox="1">
                <a:spLocks noRot="1" noChangeAspect="1" noMove="1" noResize="1" noEditPoints="1" noAdjustHandles="1" noChangeArrowheads="1" noChangeShapeType="1" noTextEdit="1"/>
              </p:cNvSpPr>
              <p:nvPr/>
            </p:nvSpPr>
            <p:spPr bwMode="auto">
              <a:xfrm>
                <a:off x="6804248" y="4371015"/>
                <a:ext cx="2195690" cy="786177"/>
              </a:xfrm>
              <a:prstGeom prst="rect">
                <a:avLst/>
              </a:prstGeom>
              <a:blipFill rotWithShape="0">
                <a:blip r:embed="rId17"/>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xmlns:a14="http://schemas.microsoft.com/office/drawing/2010/main">
        <mc:Choice Requires="a14">
          <p:sp>
            <p:nvSpPr>
              <p:cNvPr id="26" name="CaixaDeTexto 1"/>
              <p:cNvSpPr txBox="1">
                <a:spLocks noChangeArrowheads="1"/>
              </p:cNvSpPr>
              <p:nvPr/>
            </p:nvSpPr>
            <p:spPr bwMode="auto">
              <a:xfrm>
                <a:off x="6156176" y="4560039"/>
                <a:ext cx="685703"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Group"/>
                    </m:oMathParaPr>
                    <m:oMath xmlns:m="http://schemas.openxmlformats.org/officeDocument/2006/math">
                      <m:r>
                        <a:rPr lang="pt-BR" altLang="pt-BR" sz="2400" b="0" i="1" smtClean="0">
                          <a:latin typeface="Cambria Math" panose="02040503050406030204" pitchFamily="18" charset="0"/>
                          <a:ea typeface="Cambria Math" panose="02040503050406030204" pitchFamily="18" charset="0"/>
                        </a:rPr>
                        <m:t>⇒</m:t>
                      </m:r>
                    </m:oMath>
                  </m:oMathPara>
                </a14:m>
                <a:endParaRPr lang="pt-BR" altLang="pt-BR" sz="2400" u="sng" baseline="30000" dirty="0"/>
              </a:p>
            </p:txBody>
          </p:sp>
        </mc:Choice>
        <mc:Fallback xmlns="">
          <p:sp>
            <p:nvSpPr>
              <p:cNvPr id="26" name="CaixaDeTexto 1"/>
              <p:cNvSpPr txBox="1">
                <a:spLocks noRot="1" noChangeAspect="1" noMove="1" noResize="1" noEditPoints="1" noAdjustHandles="1" noChangeArrowheads="1" noChangeShapeType="1" noTextEdit="1"/>
              </p:cNvSpPr>
              <p:nvPr/>
            </p:nvSpPr>
            <p:spPr bwMode="auto">
              <a:xfrm>
                <a:off x="6156176" y="4560039"/>
                <a:ext cx="685703" cy="453137"/>
              </a:xfrm>
              <a:prstGeom prst="rect">
                <a:avLst/>
              </a:prstGeom>
              <a:blipFill rotWithShape="0">
                <a:blip r:embed="rId1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5"/>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p:bldP spid="8" grpId="0"/>
      <p:bldP spid="9" grpId="0"/>
      <p:bldP spid="10" grpId="0"/>
      <p:bldP spid="11" grpId="0"/>
      <p:bldP spid="12" grpId="0"/>
      <p:bldP spid="13" grpId="0"/>
      <p:bldP spid="14" grpId="0"/>
      <p:bldP spid="15" grpId="0"/>
      <p:bldP spid="16" grpId="0"/>
      <p:bldP spid="17" grpId="0"/>
      <p:bldP spid="18" grpId="0"/>
      <p:bldP spid="20" grpId="0"/>
      <p:bldP spid="21" grpId="0"/>
      <p:bldP spid="22" grpId="0"/>
      <p:bldP spid="23" grpId="0"/>
      <p:bldP spid="24" grpId="0"/>
      <p:bldP spid="25" grpId="0"/>
      <p:bldP spid="2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34726EAC-8A6B-4FF8-A61A-B0C14C5232F6}" type="slidenum">
              <a:rPr lang="pt-BR" altLang="pt-BR" sz="1400" smtClean="0">
                <a:solidFill>
                  <a:schemeClr val="bg1"/>
                </a:solidFill>
              </a:rPr>
              <a:pPr>
                <a:spcBef>
                  <a:spcPct val="0"/>
                </a:spcBef>
                <a:buSzTx/>
                <a:buFontTx/>
                <a:buNone/>
              </a:pPr>
              <a:t>28</a:t>
            </a:fld>
            <a:endParaRPr lang="pt-BR" altLang="pt-BR" sz="1400" smtClean="0">
              <a:solidFill>
                <a:schemeClr val="bg1"/>
              </a:solidFill>
            </a:endParaRPr>
          </a:p>
        </p:txBody>
      </p:sp>
      <p:sp>
        <p:nvSpPr>
          <p:cNvPr id="48131" name="Rectangle 2" descr="Large confetti"/>
          <p:cNvSpPr>
            <a:spLocks noGrp="1" noChangeArrowheads="1"/>
          </p:cNvSpPr>
          <p:nvPr>
            <p:ph type="title"/>
          </p:nvPr>
        </p:nvSpPr>
        <p:spPr>
          <a:xfrm>
            <a:off x="1763713" y="476250"/>
            <a:ext cx="5976937" cy="519113"/>
          </a:xfrm>
        </p:spPr>
        <p:txBody>
          <a:bodyPr/>
          <a:lstStyle/>
          <a:p>
            <a:pPr algn="ctr" eaLnBrk="1" hangingPunct="1"/>
            <a:r>
              <a:rPr lang="pt-BR" altLang="pt-BR" sz="2400" b="1" smtClean="0"/>
              <a:t>O ARGUMENTO DA “QUEDA DA LUA”</a:t>
            </a:r>
          </a:p>
        </p:txBody>
      </p:sp>
      <p:sp>
        <p:nvSpPr>
          <p:cNvPr id="48132" name="CaixaDeTexto 1"/>
          <p:cNvSpPr txBox="1">
            <a:spLocks noChangeArrowheads="1"/>
          </p:cNvSpPr>
          <p:nvPr/>
        </p:nvSpPr>
        <p:spPr bwMode="auto">
          <a:xfrm>
            <a:off x="107950" y="1773238"/>
            <a:ext cx="8928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b="1" dirty="0"/>
              <a:t>3</a:t>
            </a:r>
            <a:r>
              <a:rPr lang="pt-BR" altLang="pt-BR" sz="2400" b="1" u="sng" baseline="30000" dirty="0"/>
              <a:t>o</a:t>
            </a:r>
            <a:r>
              <a:rPr lang="pt-BR" altLang="pt-BR" sz="2400" b="1" dirty="0"/>
              <a:t> Passo: </a:t>
            </a:r>
            <a:r>
              <a:rPr lang="pt-BR" altLang="pt-BR" sz="2400" dirty="0"/>
              <a:t>Utilização de um pêndulo para calcular a distância percorrida por uma pedra em queda próxima à superfície da Terra, durante 1 s</a:t>
            </a:r>
            <a:r>
              <a:rPr lang="pt-BR" altLang="pt-BR" sz="2400" dirty="0" smtClean="0"/>
              <a:t>.</a:t>
            </a:r>
            <a:endParaRPr lang="pt-BR" altLang="pt-BR" sz="2400" dirty="0"/>
          </a:p>
        </p:txBody>
      </p:sp>
      <p:sp>
        <p:nvSpPr>
          <p:cNvPr id="6" name="CaixaDeTexto 1"/>
          <p:cNvSpPr txBox="1">
            <a:spLocks noChangeArrowheads="1"/>
          </p:cNvSpPr>
          <p:nvPr/>
        </p:nvSpPr>
        <p:spPr bwMode="auto">
          <a:xfrm>
            <a:off x="107504" y="2492896"/>
            <a:ext cx="89281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Newton </a:t>
            </a:r>
            <a:r>
              <a:rPr lang="pt-BR" altLang="pt-BR" sz="2400" dirty="0"/>
              <a:t>refere-se ao resultado obtido por Huygens (</a:t>
            </a:r>
            <a:r>
              <a:rPr lang="pt-BR" altLang="pt-BR" sz="2400" i="1" dirty="0" err="1"/>
              <a:t>Horologium</a:t>
            </a:r>
            <a:r>
              <a:rPr lang="pt-BR" altLang="pt-BR" sz="2400" i="1" dirty="0"/>
              <a:t> </a:t>
            </a:r>
            <a:r>
              <a:rPr lang="pt-BR" altLang="pt-BR" sz="2400" i="1" dirty="0" err="1"/>
              <a:t>Oscillatorium</a:t>
            </a:r>
            <a:r>
              <a:rPr lang="pt-BR" altLang="pt-BR" sz="2400" dirty="0"/>
              <a:t> – 1673), afirmando que “</a:t>
            </a:r>
            <a:r>
              <a:rPr lang="pt-BR" altLang="pt-BR" sz="2400" i="1" dirty="0"/>
              <a:t>a altura </a:t>
            </a:r>
            <a:r>
              <a:rPr lang="pt-BR" altLang="pt-BR" sz="2400" i="1" dirty="0" smtClean="0"/>
              <a:t>[h] que </a:t>
            </a:r>
            <a:r>
              <a:rPr lang="pt-BR" altLang="pt-BR" sz="2400" i="1" dirty="0"/>
              <a:t>um corpo pesado atravessa, </a:t>
            </a:r>
            <a:r>
              <a:rPr lang="pt-BR" altLang="pt-BR" sz="2400" b="1" i="1" dirty="0"/>
              <a:t>ao cair durante o tempo de um segundo</a:t>
            </a:r>
            <a:r>
              <a:rPr lang="pt-BR" altLang="pt-BR" sz="2400" i="1" dirty="0"/>
              <a:t>, está para a metade do comprimento desse pêndulo, assim </a:t>
            </a:r>
            <a:r>
              <a:rPr lang="pt-BR" altLang="pt-BR" sz="2400" i="1" dirty="0" smtClean="0"/>
              <a:t>como a </a:t>
            </a:r>
            <a:r>
              <a:rPr lang="pt-BR" altLang="pt-BR" sz="2400" i="1" dirty="0"/>
              <a:t>circunferência do círculo está para seu </a:t>
            </a:r>
            <a:r>
              <a:rPr lang="pt-BR" altLang="pt-BR" sz="2400" i="1" dirty="0" smtClean="0"/>
              <a:t>diâmetro, na </a:t>
            </a:r>
            <a:r>
              <a:rPr lang="pt-BR" altLang="pt-BR" sz="2400" i="1" dirty="0"/>
              <a:t>razão </a:t>
            </a:r>
            <a:r>
              <a:rPr lang="pt-BR" altLang="pt-BR" sz="2400" i="1" dirty="0" smtClean="0"/>
              <a:t>dupla</a:t>
            </a:r>
            <a:r>
              <a:rPr lang="pt-BR" altLang="pt-BR" sz="2400" dirty="0" smtClean="0"/>
              <a:t>”:</a:t>
            </a:r>
            <a:endParaRPr lang="pt-BR" altLang="pt-BR" sz="2400" u="sng" baseline="30000" dirty="0"/>
          </a:p>
        </p:txBody>
      </p:sp>
      <mc:AlternateContent xmlns:mc="http://schemas.openxmlformats.org/markup-compatibility/2006">
        <mc:Choice xmlns:a14="http://schemas.microsoft.com/office/drawing/2010/main" Requires="a14">
          <p:sp>
            <p:nvSpPr>
              <p:cNvPr id="7" name="CaixaDeTexto 1"/>
              <p:cNvSpPr txBox="1">
                <a:spLocks noChangeArrowheads="1"/>
              </p:cNvSpPr>
              <p:nvPr/>
            </p:nvSpPr>
            <p:spPr bwMode="auto">
              <a:xfrm>
                <a:off x="827584" y="4489387"/>
                <a:ext cx="2304256" cy="102784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
                    </m:oMathParaPr>
                    <m:oMath xmlns:m="http://schemas.openxmlformats.org/officeDocument/2006/math">
                      <m:f>
                        <m:fPr>
                          <m:ctrlPr>
                            <a:rPr lang="pt-BR" altLang="pt-BR" sz="2400" i="1" smtClean="0">
                              <a:latin typeface="Cambria Math" panose="02040503050406030204" pitchFamily="18" charset="0"/>
                            </a:rPr>
                          </m:ctrlPr>
                        </m:fPr>
                        <m:num>
                          <m:r>
                            <a:rPr lang="pt-BR" altLang="pt-BR" sz="2400" b="0" i="1" smtClean="0">
                              <a:latin typeface="Cambria Math" panose="02040503050406030204" pitchFamily="18" charset="0"/>
                            </a:rPr>
                            <m:t>h</m:t>
                          </m:r>
                        </m:num>
                        <m:den>
                          <m:r>
                            <a:rPr lang="pt-BR" altLang="pt-BR" sz="2400" b="0" i="1" smtClean="0">
                              <a:latin typeface="Cambria Math" panose="02040503050406030204" pitchFamily="18" charset="0"/>
                            </a:rPr>
                            <m:t>𝐿</m:t>
                          </m:r>
                          <m:r>
                            <a:rPr lang="pt-BR" altLang="pt-BR" sz="2400" b="0" i="1" smtClean="0">
                              <a:latin typeface="Cambria Math" panose="02040503050406030204" pitchFamily="18" charset="0"/>
                            </a:rPr>
                            <m:t>/2</m:t>
                          </m:r>
                        </m:den>
                      </m:f>
                      <m:r>
                        <a:rPr lang="pt-BR" altLang="pt-BR" sz="2400" b="0" i="1" smtClean="0">
                          <a:latin typeface="Cambria Math" panose="02040503050406030204" pitchFamily="18" charset="0"/>
                        </a:rPr>
                        <m:t>=</m:t>
                      </m:r>
                      <m:sSup>
                        <m:sSupPr>
                          <m:ctrlPr>
                            <a:rPr lang="pt-BR" altLang="pt-BR" sz="2400" b="0" i="1" smtClean="0">
                              <a:latin typeface="Cambria Math" panose="02040503050406030204" pitchFamily="18" charset="0"/>
                            </a:rPr>
                          </m:ctrlPr>
                        </m:sSupPr>
                        <m:e>
                          <m:d>
                            <m:dPr>
                              <m:ctrlPr>
                                <a:rPr lang="pt-BR" altLang="pt-BR" sz="2400" b="0" i="1" smtClean="0">
                                  <a:latin typeface="Cambria Math" panose="02040503050406030204" pitchFamily="18" charset="0"/>
                                </a:rPr>
                              </m:ctrlPr>
                            </m:dPr>
                            <m:e>
                              <m:f>
                                <m:fPr>
                                  <m:ctrlPr>
                                    <a:rPr lang="pt-BR" altLang="pt-BR" sz="2400" b="0" i="1" smtClean="0">
                                      <a:latin typeface="Cambria Math" panose="02040503050406030204" pitchFamily="18" charset="0"/>
                                    </a:rPr>
                                  </m:ctrlPr>
                                </m:fPr>
                                <m:num>
                                  <m:r>
                                    <a:rPr lang="pt-BR" altLang="pt-BR" sz="2400" b="0" i="1" smtClean="0">
                                      <a:latin typeface="Cambria Math" panose="02040503050406030204" pitchFamily="18" charset="0"/>
                                    </a:rPr>
                                    <m:t>2</m:t>
                                  </m:r>
                                  <m:r>
                                    <a:rPr lang="pt-BR" altLang="pt-BR" sz="2400" b="0" i="1" smtClean="0">
                                      <a:latin typeface="Cambria Math" panose="02040503050406030204" pitchFamily="18" charset="0"/>
                                      <a:ea typeface="Cambria Math" panose="02040503050406030204" pitchFamily="18" charset="0"/>
                                    </a:rPr>
                                    <m:t>𝜋</m:t>
                                  </m:r>
                                  <m:r>
                                    <a:rPr lang="pt-BR" altLang="pt-BR" sz="2400" b="0" i="1" smtClean="0">
                                      <a:latin typeface="Cambria Math" panose="02040503050406030204" pitchFamily="18" charset="0"/>
                                      <a:ea typeface="Cambria Math" panose="02040503050406030204" pitchFamily="18" charset="0"/>
                                    </a:rPr>
                                    <m:t>𝑟</m:t>
                                  </m:r>
                                </m:num>
                                <m:den>
                                  <m:r>
                                    <a:rPr lang="pt-BR" altLang="pt-BR" sz="2400" b="0" i="1" smtClean="0">
                                      <a:latin typeface="Cambria Math" panose="02040503050406030204" pitchFamily="18" charset="0"/>
                                    </a:rPr>
                                    <m:t>2</m:t>
                                  </m:r>
                                  <m:r>
                                    <a:rPr lang="pt-BR" altLang="pt-BR" sz="2400" b="0" i="1" smtClean="0">
                                      <a:latin typeface="Cambria Math" panose="02040503050406030204" pitchFamily="18" charset="0"/>
                                    </a:rPr>
                                    <m:t>𝑟</m:t>
                                  </m:r>
                                </m:den>
                              </m:f>
                            </m:e>
                          </m:d>
                        </m:e>
                        <m:sup>
                          <m:r>
                            <a:rPr lang="pt-BR" altLang="pt-BR" sz="2400" b="0" i="1" smtClean="0">
                              <a:latin typeface="Cambria Math" panose="02040503050406030204" pitchFamily="18" charset="0"/>
                            </a:rPr>
                            <m:t>2</m:t>
                          </m:r>
                        </m:sup>
                      </m:sSup>
                    </m:oMath>
                  </m:oMathPara>
                </a14:m>
                <a:endParaRPr lang="pt-BR" altLang="pt-BR" sz="2400" u="sng" baseline="30000" dirty="0"/>
              </a:p>
            </p:txBody>
          </p:sp>
        </mc:Choice>
        <mc:Fallback>
          <p:sp>
            <p:nvSpPr>
              <p:cNvPr id="7" name="CaixaDeTexto 1"/>
              <p:cNvSpPr txBox="1">
                <a:spLocks noRot="1" noChangeAspect="1" noMove="1" noResize="1" noEditPoints="1" noAdjustHandles="1" noChangeArrowheads="1" noChangeShapeType="1" noTextEdit="1"/>
              </p:cNvSpPr>
              <p:nvPr/>
            </p:nvSpPr>
            <p:spPr bwMode="auto">
              <a:xfrm>
                <a:off x="827584" y="4489387"/>
                <a:ext cx="2304256" cy="1027845"/>
              </a:xfrm>
              <a:prstGeom prst="rect">
                <a:avLst/>
              </a:prstGeom>
              <a:blipFill rotWithShape="0">
                <a:blip r:embed="rId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8" name="CaixaDeTexto 1"/>
              <p:cNvSpPr txBox="1">
                <a:spLocks noChangeArrowheads="1"/>
              </p:cNvSpPr>
              <p:nvPr/>
            </p:nvSpPr>
            <p:spPr bwMode="auto">
              <a:xfrm>
                <a:off x="3491880" y="4591848"/>
                <a:ext cx="1584176" cy="781368"/>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
                    </m:oMathParaPr>
                    <m:oMath xmlns:m="http://schemas.openxmlformats.org/officeDocument/2006/math">
                      <m:r>
                        <a:rPr lang="pt-BR" altLang="pt-BR" sz="2400" i="1" smtClean="0">
                          <a:latin typeface="Cambria Math" panose="02040503050406030204" pitchFamily="18" charset="0"/>
                        </a:rPr>
                        <m:t>h</m:t>
                      </m:r>
                      <m:r>
                        <a:rPr lang="pt-BR" altLang="pt-BR" sz="2400" b="0" i="1" smtClean="0">
                          <a:latin typeface="Cambria Math" panose="02040503050406030204" pitchFamily="18" charset="0"/>
                        </a:rPr>
                        <m:t>=</m:t>
                      </m:r>
                      <m:sSup>
                        <m:sSupPr>
                          <m:ctrlPr>
                            <a:rPr lang="pt-BR" altLang="pt-BR" sz="2400" b="0" i="1" smtClean="0">
                              <a:latin typeface="Cambria Math" panose="02040503050406030204" pitchFamily="18" charset="0"/>
                            </a:rPr>
                          </m:ctrlPr>
                        </m:sSupPr>
                        <m:e>
                          <m:f>
                            <m:fPr>
                              <m:ctrlPr>
                                <a:rPr lang="pt-BR" altLang="pt-BR" sz="2400" b="0" i="1" smtClean="0">
                                  <a:latin typeface="Cambria Math" panose="02040503050406030204" pitchFamily="18" charset="0"/>
                                </a:rPr>
                              </m:ctrlPr>
                            </m:fPr>
                            <m:num>
                              <m:r>
                                <a:rPr lang="pt-BR" altLang="pt-BR" sz="2400" b="0" i="1" smtClean="0">
                                  <a:latin typeface="Cambria Math" panose="02040503050406030204" pitchFamily="18" charset="0"/>
                                </a:rPr>
                                <m:t>𝐿</m:t>
                              </m:r>
                            </m:num>
                            <m:den>
                              <m:r>
                                <a:rPr lang="pt-BR" altLang="pt-BR" sz="2400" b="0" i="1" smtClean="0">
                                  <a:latin typeface="Cambria Math" panose="02040503050406030204" pitchFamily="18" charset="0"/>
                                </a:rPr>
                                <m:t>2</m:t>
                              </m:r>
                            </m:den>
                          </m:f>
                          <m:r>
                            <a:rPr lang="pt-BR" altLang="pt-BR" sz="2400" b="0" i="1" smtClean="0">
                              <a:latin typeface="Cambria Math" panose="02040503050406030204" pitchFamily="18" charset="0"/>
                              <a:ea typeface="Cambria Math" panose="02040503050406030204" pitchFamily="18" charset="0"/>
                            </a:rPr>
                            <m:t>𝜋</m:t>
                          </m:r>
                        </m:e>
                        <m:sup>
                          <m:r>
                            <a:rPr lang="pt-BR" altLang="pt-BR" sz="2400" b="0" i="1" smtClean="0">
                              <a:latin typeface="Cambria Math" panose="02040503050406030204" pitchFamily="18" charset="0"/>
                            </a:rPr>
                            <m:t>2</m:t>
                          </m:r>
                        </m:sup>
                      </m:sSup>
                    </m:oMath>
                  </m:oMathPara>
                </a14:m>
                <a:endParaRPr lang="pt-BR" altLang="pt-BR" sz="2400" u="sng" baseline="30000" dirty="0"/>
              </a:p>
            </p:txBody>
          </p:sp>
        </mc:Choice>
        <mc:Fallback>
          <p:sp>
            <p:nvSpPr>
              <p:cNvPr id="8" name="CaixaDeTexto 1"/>
              <p:cNvSpPr txBox="1">
                <a:spLocks noRot="1" noChangeAspect="1" noMove="1" noResize="1" noEditPoints="1" noAdjustHandles="1" noChangeArrowheads="1" noChangeShapeType="1" noTextEdit="1"/>
              </p:cNvSpPr>
              <p:nvPr/>
            </p:nvSpPr>
            <p:spPr bwMode="auto">
              <a:xfrm>
                <a:off x="3491880" y="4591848"/>
                <a:ext cx="1584176" cy="781368"/>
              </a:xfrm>
              <a:prstGeom prst="rect">
                <a:avLst/>
              </a:prstGeom>
              <a:blipFill rotWithShape="0">
                <a:blip r:embed="rId5"/>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9" name="CaixaDeTexto 8"/>
              <p:cNvSpPr txBox="1"/>
              <p:nvPr/>
            </p:nvSpPr>
            <p:spPr>
              <a:xfrm>
                <a:off x="3059832" y="4797152"/>
                <a:ext cx="504056"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m:t>
                      </m:r>
                    </m:oMath>
                  </m:oMathPara>
                </a14:m>
                <a:endParaRPr lang="pt-BR" dirty="0"/>
              </a:p>
            </p:txBody>
          </p:sp>
        </mc:Choice>
        <mc:Fallback>
          <p:sp>
            <p:nvSpPr>
              <p:cNvPr id="9" name="CaixaDeTexto 8"/>
              <p:cNvSpPr txBox="1">
                <a:spLocks noRot="1" noChangeAspect="1" noMove="1" noResize="1" noEditPoints="1" noAdjustHandles="1" noChangeArrowheads="1" noChangeShapeType="1" noTextEdit="1"/>
              </p:cNvSpPr>
              <p:nvPr/>
            </p:nvSpPr>
            <p:spPr>
              <a:xfrm>
                <a:off x="3059832" y="4797152"/>
                <a:ext cx="504056" cy="461665"/>
              </a:xfrm>
              <a:prstGeom prst="rect">
                <a:avLst/>
              </a:prstGeom>
              <a:blipFill rotWithShape="0">
                <a:blip r:embed="rId6"/>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0" name="CaixaDeTexto 9"/>
              <p:cNvSpPr txBox="1"/>
              <p:nvPr/>
            </p:nvSpPr>
            <p:spPr>
              <a:xfrm>
                <a:off x="5292080" y="5703639"/>
                <a:ext cx="504056"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m:t>
                      </m:r>
                    </m:oMath>
                  </m:oMathPara>
                </a14:m>
                <a:endParaRPr lang="pt-BR" dirty="0"/>
              </a:p>
            </p:txBody>
          </p:sp>
        </mc:Choice>
        <mc:Fallback>
          <p:sp>
            <p:nvSpPr>
              <p:cNvPr id="10" name="CaixaDeTexto 9"/>
              <p:cNvSpPr txBox="1">
                <a:spLocks noRot="1" noChangeAspect="1" noMove="1" noResize="1" noEditPoints="1" noAdjustHandles="1" noChangeArrowheads="1" noChangeShapeType="1" noTextEdit="1"/>
              </p:cNvSpPr>
              <p:nvPr/>
            </p:nvSpPr>
            <p:spPr>
              <a:xfrm>
                <a:off x="5292080" y="5703639"/>
                <a:ext cx="504056" cy="461665"/>
              </a:xfrm>
              <a:prstGeom prst="rect">
                <a:avLst/>
              </a:prstGeom>
              <a:blipFill rotWithShape="0">
                <a:blip r:embed="rId7"/>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1" name="CaixaDeTexto 1"/>
              <p:cNvSpPr txBox="1">
                <a:spLocks noChangeArrowheads="1"/>
              </p:cNvSpPr>
              <p:nvPr/>
            </p:nvSpPr>
            <p:spPr bwMode="auto">
              <a:xfrm>
                <a:off x="5729104" y="5712167"/>
                <a:ext cx="2011248" cy="4531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
                    </m:oMathParaPr>
                    <m:oMath xmlns:m="http://schemas.openxmlformats.org/officeDocument/2006/math">
                      <m:r>
                        <a:rPr lang="pt-BR" altLang="pt-BR" sz="2400" i="1" smtClean="0">
                          <a:latin typeface="Cambria Math" panose="02040503050406030204" pitchFamily="18" charset="0"/>
                        </a:rPr>
                        <m:t>h</m:t>
                      </m:r>
                      <m:r>
                        <a:rPr lang="pt-BR" altLang="pt-BR" sz="2400" b="0" i="1" smtClean="0">
                          <a:latin typeface="Cambria Math" panose="02040503050406030204" pitchFamily="18" charset="0"/>
                          <a:ea typeface="Cambria Math" panose="02040503050406030204" pitchFamily="18" charset="0"/>
                        </a:rPr>
                        <m:t>≈4,93 </m:t>
                      </m:r>
                      <m:r>
                        <a:rPr lang="pt-BR" altLang="pt-BR" sz="2400" b="0" i="1" smtClean="0">
                          <a:latin typeface="Cambria Math" panose="02040503050406030204" pitchFamily="18" charset="0"/>
                          <a:ea typeface="Cambria Math" panose="02040503050406030204" pitchFamily="18" charset="0"/>
                        </a:rPr>
                        <m:t>𝑚</m:t>
                      </m:r>
                    </m:oMath>
                  </m:oMathPara>
                </a14:m>
                <a:endParaRPr lang="pt-BR" altLang="pt-BR" sz="2400" u="sng" baseline="30000" dirty="0"/>
              </a:p>
            </p:txBody>
          </p:sp>
        </mc:Choice>
        <mc:Fallback>
          <p:sp>
            <p:nvSpPr>
              <p:cNvPr id="11" name="CaixaDeTexto 1"/>
              <p:cNvSpPr txBox="1">
                <a:spLocks noRot="1" noChangeAspect="1" noMove="1" noResize="1" noEditPoints="1" noAdjustHandles="1" noChangeArrowheads="1" noChangeShapeType="1" noTextEdit="1"/>
              </p:cNvSpPr>
              <p:nvPr/>
            </p:nvSpPr>
            <p:spPr bwMode="auto">
              <a:xfrm>
                <a:off x="5729104" y="5712167"/>
                <a:ext cx="2011248" cy="453137"/>
              </a:xfrm>
              <a:prstGeom prst="rect">
                <a:avLst/>
              </a:prstGeom>
              <a:blipFill rotWithShape="0">
                <a:blip r:embed="rId8"/>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3" name="CaixaDeTexto 1"/>
              <p:cNvSpPr txBox="1">
                <a:spLocks noChangeArrowheads="1"/>
              </p:cNvSpPr>
              <p:nvPr/>
            </p:nvSpPr>
            <p:spPr bwMode="auto">
              <a:xfrm>
                <a:off x="1115616" y="5703639"/>
                <a:ext cx="2376264"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 xmlns:m="http://schemas.openxmlformats.org/officeDocument/2006/math">
                    <m:r>
                      <a:rPr lang="pt-BR" altLang="pt-BR" sz="2400" i="1" smtClean="0">
                        <a:latin typeface="Cambria Math" panose="02040503050406030204" pitchFamily="18" charset="0"/>
                        <a:ea typeface="Cambria Math" panose="02040503050406030204" pitchFamily="18" charset="0"/>
                      </a:rPr>
                      <m:t>∴</m:t>
                    </m:r>
                  </m:oMath>
                </a14:m>
                <a:r>
                  <a:rPr lang="pt-BR" altLang="pt-BR" sz="2400" dirty="0" smtClean="0"/>
                  <a:t>   Para  </a:t>
                </a:r>
                <a14:m>
                  <m:oMath xmlns:m="http://schemas.openxmlformats.org/officeDocument/2006/math">
                    <m:r>
                      <a:rPr lang="pt-BR" altLang="pt-BR" sz="2400" b="0" i="1" smtClean="0">
                        <a:latin typeface="Cambria Math" panose="02040503050406030204" pitchFamily="18" charset="0"/>
                      </a:rPr>
                      <m:t>𝑡</m:t>
                    </m:r>
                    <m:r>
                      <a:rPr lang="pt-BR" altLang="pt-BR" sz="2400" b="0" i="1" smtClean="0">
                        <a:latin typeface="Cambria Math" panose="02040503050406030204" pitchFamily="18" charset="0"/>
                      </a:rPr>
                      <m:t>=1 </m:t>
                    </m:r>
                    <m:r>
                      <a:rPr lang="pt-BR" altLang="pt-BR" sz="2400" b="0" i="1" smtClean="0">
                        <a:latin typeface="Cambria Math" panose="02040503050406030204" pitchFamily="18" charset="0"/>
                      </a:rPr>
                      <m:t>𝑠</m:t>
                    </m:r>
                  </m:oMath>
                </a14:m>
                <a:endParaRPr lang="pt-BR" altLang="pt-BR" sz="2400" u="sng" baseline="30000" dirty="0"/>
              </a:p>
            </p:txBody>
          </p:sp>
        </mc:Choice>
        <mc:Fallback>
          <p:sp>
            <p:nvSpPr>
              <p:cNvPr id="13" name="CaixaDeTexto 1"/>
              <p:cNvSpPr txBox="1">
                <a:spLocks noRot="1" noChangeAspect="1" noMove="1" noResize="1" noEditPoints="1" noAdjustHandles="1" noChangeArrowheads="1" noChangeShapeType="1" noTextEdit="1"/>
              </p:cNvSpPr>
              <p:nvPr/>
            </p:nvSpPr>
            <p:spPr bwMode="auto">
              <a:xfrm>
                <a:off x="1115616" y="5703639"/>
                <a:ext cx="2376264" cy="461665"/>
              </a:xfrm>
              <a:prstGeom prst="rect">
                <a:avLst/>
              </a:prstGeom>
              <a:blipFill rotWithShape="0">
                <a:blip r:embed="rId9"/>
                <a:stretch>
                  <a:fillRect t="-10667" b="-3066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2" name="CaixaDeTexto 1"/>
              <p:cNvSpPr txBox="1">
                <a:spLocks noChangeArrowheads="1"/>
              </p:cNvSpPr>
              <p:nvPr/>
            </p:nvSpPr>
            <p:spPr bwMode="auto">
              <a:xfrm>
                <a:off x="4788024" y="4581128"/>
                <a:ext cx="1224136" cy="781368"/>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
                    </m:oMathParaPr>
                    <m:oMath xmlns:m="http://schemas.openxmlformats.org/officeDocument/2006/math">
                      <m:r>
                        <a:rPr lang="pt-BR" altLang="pt-BR" sz="2400" b="0" i="1" smtClean="0">
                          <a:latin typeface="Cambria Math" panose="02040503050406030204" pitchFamily="18" charset="0"/>
                        </a:rPr>
                        <m:t>=</m:t>
                      </m:r>
                      <m:sSup>
                        <m:sSupPr>
                          <m:ctrlPr>
                            <a:rPr lang="pt-BR" altLang="pt-BR" sz="2400" b="0" i="1" smtClean="0">
                              <a:latin typeface="Cambria Math" panose="02040503050406030204" pitchFamily="18" charset="0"/>
                            </a:rPr>
                          </m:ctrlPr>
                        </m:sSupPr>
                        <m:e>
                          <m:f>
                            <m:fPr>
                              <m:ctrlPr>
                                <a:rPr lang="pt-BR" altLang="pt-BR" sz="2400" b="0" i="1" smtClean="0">
                                  <a:latin typeface="Cambria Math" panose="02040503050406030204" pitchFamily="18" charset="0"/>
                                </a:rPr>
                              </m:ctrlPr>
                            </m:fPr>
                            <m:num>
                              <m:r>
                                <a:rPr lang="pt-BR" altLang="pt-BR" sz="2400" b="0" i="1" smtClean="0">
                                  <a:latin typeface="Cambria Math" panose="02040503050406030204" pitchFamily="18" charset="0"/>
                                </a:rPr>
                                <m:t>1</m:t>
                              </m:r>
                            </m:num>
                            <m:den>
                              <m:r>
                                <a:rPr lang="pt-BR" altLang="pt-BR" sz="2400" b="0" i="1" smtClean="0">
                                  <a:latin typeface="Cambria Math" panose="02040503050406030204" pitchFamily="18" charset="0"/>
                                </a:rPr>
                                <m:t>2</m:t>
                              </m:r>
                            </m:den>
                          </m:f>
                          <m:r>
                            <a:rPr lang="pt-BR" altLang="pt-BR" sz="2400" b="0" i="1" smtClean="0">
                              <a:latin typeface="Cambria Math" panose="02040503050406030204" pitchFamily="18" charset="0"/>
                            </a:rPr>
                            <m:t>𝑔</m:t>
                          </m:r>
                          <m:r>
                            <a:rPr lang="pt-BR" altLang="pt-BR" sz="2400" b="0" i="1" smtClean="0">
                              <a:latin typeface="Cambria Math" panose="02040503050406030204" pitchFamily="18" charset="0"/>
                              <a:ea typeface="Cambria Math" panose="02040503050406030204" pitchFamily="18" charset="0"/>
                            </a:rPr>
                            <m:t>𝑡</m:t>
                          </m:r>
                        </m:e>
                        <m:sup>
                          <m:r>
                            <a:rPr lang="pt-BR" altLang="pt-BR" sz="2400" b="0" i="1" smtClean="0">
                              <a:latin typeface="Cambria Math" panose="02040503050406030204" pitchFamily="18" charset="0"/>
                            </a:rPr>
                            <m:t>2</m:t>
                          </m:r>
                        </m:sup>
                      </m:sSup>
                    </m:oMath>
                  </m:oMathPara>
                </a14:m>
                <a:endParaRPr lang="pt-BR" altLang="pt-BR" sz="2400" u="sng" baseline="30000" dirty="0"/>
              </a:p>
            </p:txBody>
          </p:sp>
        </mc:Choice>
        <mc:Fallback>
          <p:sp>
            <p:nvSpPr>
              <p:cNvPr id="12" name="CaixaDeTexto 1"/>
              <p:cNvSpPr txBox="1">
                <a:spLocks noRot="1" noChangeAspect="1" noMove="1" noResize="1" noEditPoints="1" noAdjustHandles="1" noChangeArrowheads="1" noChangeShapeType="1" noTextEdit="1"/>
              </p:cNvSpPr>
              <p:nvPr/>
            </p:nvSpPr>
            <p:spPr bwMode="auto">
              <a:xfrm>
                <a:off x="4788024" y="4581128"/>
                <a:ext cx="1224136" cy="781368"/>
              </a:xfrm>
              <a:prstGeom prst="rect">
                <a:avLst/>
              </a:prstGeom>
              <a:blipFill rotWithShape="0">
                <a:blip r:embed="rId10"/>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4" name="CaixaDeTexto 13"/>
              <p:cNvSpPr txBox="1"/>
              <p:nvPr/>
            </p:nvSpPr>
            <p:spPr>
              <a:xfrm>
                <a:off x="6084168" y="4797152"/>
                <a:ext cx="504056"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m:t>
                      </m:r>
                    </m:oMath>
                  </m:oMathPara>
                </a14:m>
                <a:endParaRPr lang="pt-BR" dirty="0"/>
              </a:p>
            </p:txBody>
          </p:sp>
        </mc:Choice>
        <mc:Fallback>
          <p:sp>
            <p:nvSpPr>
              <p:cNvPr id="14" name="CaixaDeTexto 13"/>
              <p:cNvSpPr txBox="1">
                <a:spLocks noRot="1" noChangeAspect="1" noMove="1" noResize="1" noEditPoints="1" noAdjustHandles="1" noChangeArrowheads="1" noChangeShapeType="1" noTextEdit="1"/>
              </p:cNvSpPr>
              <p:nvPr/>
            </p:nvSpPr>
            <p:spPr>
              <a:xfrm>
                <a:off x="6084168" y="4797152"/>
                <a:ext cx="504056" cy="461665"/>
              </a:xfrm>
              <a:prstGeom prst="rect">
                <a:avLst/>
              </a:prstGeom>
              <a:blipFill rotWithShape="0">
                <a:blip r:embed="rId11"/>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5" name="CaixaDeTexto 1"/>
              <p:cNvSpPr txBox="1">
                <a:spLocks noChangeArrowheads="1"/>
              </p:cNvSpPr>
              <p:nvPr/>
            </p:nvSpPr>
            <p:spPr bwMode="auto">
              <a:xfrm>
                <a:off x="6732240" y="4648402"/>
                <a:ext cx="1440160" cy="724814"/>
              </a:xfrm>
              <a:prstGeom prst="rect">
                <a:avLst/>
              </a:prstGeom>
              <a:noFill/>
              <a:ln w="9525">
                <a:noFill/>
                <a:miter lim="800000"/>
                <a:headEnd/>
                <a:tailEnd/>
              </a:ln>
              <a:extLst>
                <a:ext uri="{909E8E84-426E-40DD-AFC4-6F175D3DCCD1}">
                  <a14:hiddenFill>
                    <a:solidFill>
                      <a:srgbClr val="FFFFFF"/>
                    </a:solidFill>
                  </a14:hiddenFill>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
                    </m:oMathParaPr>
                    <m:oMath xmlns:m="http://schemas.openxmlformats.org/officeDocument/2006/math">
                      <m:r>
                        <a:rPr lang="pt-BR" altLang="pt-BR" sz="2400" b="0" i="1" smtClean="0">
                          <a:latin typeface="Cambria Math" panose="02040503050406030204" pitchFamily="18" charset="0"/>
                        </a:rPr>
                        <m:t>𝐿</m:t>
                      </m:r>
                      <m:r>
                        <a:rPr lang="pt-BR" altLang="pt-BR" sz="2400" b="0" i="1" smtClean="0">
                          <a:latin typeface="Cambria Math" panose="02040503050406030204" pitchFamily="18" charset="0"/>
                        </a:rPr>
                        <m:t>=</m:t>
                      </m:r>
                      <m:sSup>
                        <m:sSupPr>
                          <m:ctrlPr>
                            <a:rPr lang="pt-BR" altLang="pt-BR" sz="2400" b="0" i="1" smtClean="0">
                              <a:latin typeface="Cambria Math" panose="02040503050406030204" pitchFamily="18" charset="0"/>
                            </a:rPr>
                          </m:ctrlPr>
                        </m:sSupPr>
                        <m:e>
                          <m:f>
                            <m:fPr>
                              <m:ctrlPr>
                                <a:rPr lang="pt-BR" altLang="pt-BR" sz="2400" b="0" i="1" smtClean="0">
                                  <a:latin typeface="Cambria Math" panose="02040503050406030204" pitchFamily="18" charset="0"/>
                                </a:rPr>
                              </m:ctrlPr>
                            </m:fPr>
                            <m:num>
                              <m:r>
                                <a:rPr lang="pt-BR" altLang="pt-BR" sz="2400" b="0" i="1" smtClean="0">
                                  <a:latin typeface="Cambria Math" panose="02040503050406030204" pitchFamily="18" charset="0"/>
                                </a:rPr>
                                <m:t>𝑔</m:t>
                              </m:r>
                            </m:num>
                            <m:den>
                              <m:sSup>
                                <m:sSupPr>
                                  <m:ctrlPr>
                                    <a:rPr lang="pt-BR" altLang="pt-BR" sz="2400" b="0" i="1" smtClean="0">
                                      <a:latin typeface="Cambria Math" panose="02040503050406030204" pitchFamily="18" charset="0"/>
                                    </a:rPr>
                                  </m:ctrlPr>
                                </m:sSupPr>
                                <m:e>
                                  <m:r>
                                    <a:rPr lang="pt-BR" altLang="pt-BR" sz="2400" b="0" i="1" smtClean="0">
                                      <a:latin typeface="Cambria Math" panose="02040503050406030204" pitchFamily="18" charset="0"/>
                                      <a:ea typeface="Cambria Math" panose="02040503050406030204" pitchFamily="18" charset="0"/>
                                    </a:rPr>
                                    <m:t>𝜋</m:t>
                                  </m:r>
                                </m:e>
                                <m:sup>
                                  <m:r>
                                    <a:rPr lang="pt-BR" altLang="pt-BR" sz="2400" b="0" i="1" smtClean="0">
                                      <a:latin typeface="Cambria Math" panose="02040503050406030204" pitchFamily="18" charset="0"/>
                                    </a:rPr>
                                    <m:t>2</m:t>
                                  </m:r>
                                </m:sup>
                              </m:sSup>
                            </m:den>
                          </m:f>
                          <m:r>
                            <a:rPr lang="pt-BR" altLang="pt-BR" sz="2400" b="0" i="1" smtClean="0">
                              <a:latin typeface="Cambria Math" panose="02040503050406030204" pitchFamily="18" charset="0"/>
                              <a:ea typeface="Cambria Math" panose="02040503050406030204" pitchFamily="18" charset="0"/>
                            </a:rPr>
                            <m:t>𝑡</m:t>
                          </m:r>
                        </m:e>
                        <m:sup>
                          <m:r>
                            <a:rPr lang="pt-BR" altLang="pt-BR" sz="2400" b="0" i="1" smtClean="0">
                              <a:latin typeface="Cambria Math" panose="02040503050406030204" pitchFamily="18" charset="0"/>
                            </a:rPr>
                            <m:t>2</m:t>
                          </m:r>
                        </m:sup>
                      </m:sSup>
                    </m:oMath>
                  </m:oMathPara>
                </a14:m>
                <a:endParaRPr lang="pt-BR" altLang="pt-BR" sz="2400" u="sng" baseline="30000" dirty="0"/>
              </a:p>
            </p:txBody>
          </p:sp>
        </mc:Choice>
        <mc:Fallback>
          <p:sp>
            <p:nvSpPr>
              <p:cNvPr id="15" name="CaixaDeTexto 1"/>
              <p:cNvSpPr txBox="1">
                <a:spLocks noRot="1" noChangeAspect="1" noMove="1" noResize="1" noEditPoints="1" noAdjustHandles="1" noChangeArrowheads="1" noChangeShapeType="1" noTextEdit="1"/>
              </p:cNvSpPr>
              <p:nvPr/>
            </p:nvSpPr>
            <p:spPr bwMode="auto">
              <a:xfrm>
                <a:off x="6732240" y="4648402"/>
                <a:ext cx="1440160" cy="724814"/>
              </a:xfrm>
              <a:prstGeom prst="rect">
                <a:avLst/>
              </a:prstGeom>
              <a:blipFill rotWithShape="0">
                <a:blip r:embed="rId12"/>
                <a:stretch>
                  <a:fillRect/>
                </a:stretch>
              </a:blipFill>
              <a:ln w="9525">
                <a:noFill/>
                <a:miter lim="800000"/>
                <a:headEnd/>
                <a:tailEnd/>
              </a:ln>
              <a:extLst>
                <a:ext uri="{909E8E84-426E-40DD-AFC4-6F175D3DCCD1}">
                  <a14:hiddenFill xmlns:a14="http://schemas.microsoft.com/office/drawing/2010/main">
                    <a:solidFill>
                      <a:srgbClr val="FFFFFF"/>
                    </a:solidFill>
                  </a14:hiddenFill>
                </a:ext>
              </a:extLst>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7" name="CaixaDeTexto 16"/>
              <p:cNvSpPr txBox="1"/>
              <p:nvPr/>
            </p:nvSpPr>
            <p:spPr>
              <a:xfrm>
                <a:off x="3347864" y="5703639"/>
                <a:ext cx="504056" cy="461665"/>
              </a:xfrm>
              <a:prstGeom prst="rect">
                <a:avLst/>
              </a:prstGeom>
              <a:noFill/>
            </p:spPr>
            <p:txBody>
              <a:bodyPr wrap="square" rtlCol="0">
                <a:spAutoFit/>
              </a:bodyPr>
              <a:lstStyle/>
              <a:p>
                <a:pPr algn="just"/>
                <a14:m>
                  <m:oMathPara xmlns:m="http://schemas.openxmlformats.org/officeDocument/2006/math">
                    <m:oMathParaPr>
                      <m:jc m:val="centerGroup"/>
                    </m:oMathParaPr>
                    <m:oMath xmlns:m="http://schemas.openxmlformats.org/officeDocument/2006/math">
                      <m:r>
                        <a:rPr lang="pt-BR" b="0" i="1" smtClean="0">
                          <a:latin typeface="Cambria Math" panose="02040503050406030204" pitchFamily="18" charset="0"/>
                          <a:ea typeface="Cambria Math" panose="02040503050406030204" pitchFamily="18" charset="0"/>
                        </a:rPr>
                        <m:t>⇒</m:t>
                      </m:r>
                    </m:oMath>
                  </m:oMathPara>
                </a14:m>
                <a:endParaRPr lang="pt-BR" dirty="0"/>
              </a:p>
            </p:txBody>
          </p:sp>
        </mc:Choice>
        <mc:Fallback>
          <p:sp>
            <p:nvSpPr>
              <p:cNvPr id="17" name="CaixaDeTexto 16"/>
              <p:cNvSpPr txBox="1">
                <a:spLocks noRot="1" noChangeAspect="1" noMove="1" noResize="1" noEditPoints="1" noAdjustHandles="1" noChangeArrowheads="1" noChangeShapeType="1" noTextEdit="1"/>
              </p:cNvSpPr>
              <p:nvPr/>
            </p:nvSpPr>
            <p:spPr>
              <a:xfrm>
                <a:off x="3347864" y="5703639"/>
                <a:ext cx="504056" cy="461665"/>
              </a:xfrm>
              <a:prstGeom prst="rect">
                <a:avLst/>
              </a:prstGeom>
              <a:blipFill rotWithShape="0">
                <a:blip r:embed="rId13"/>
                <a:stretch>
                  <a:fillRect/>
                </a:stretch>
              </a:blipFill>
            </p:spPr>
            <p:txBody>
              <a:bodyPr/>
              <a:lstStyle/>
              <a:p>
                <a:r>
                  <a:rPr lang="pt-BR">
                    <a:noFill/>
                  </a:rPr>
                  <a:t> </a:t>
                </a:r>
              </a:p>
            </p:txBody>
          </p:sp>
        </mc:Fallback>
      </mc:AlternateContent>
      <mc:AlternateContent xmlns:mc="http://schemas.openxmlformats.org/markup-compatibility/2006">
        <mc:Choice xmlns:a14="http://schemas.microsoft.com/office/drawing/2010/main" Requires="a14">
          <p:sp>
            <p:nvSpPr>
              <p:cNvPr id="18" name="CaixaDeTexto 1"/>
              <p:cNvSpPr txBox="1">
                <a:spLocks noChangeArrowheads="1"/>
              </p:cNvSpPr>
              <p:nvPr/>
            </p:nvSpPr>
            <p:spPr bwMode="auto">
              <a:xfrm>
                <a:off x="3923928" y="5703639"/>
                <a:ext cx="1296144" cy="461665"/>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14:m>
                  <m:oMathPara xmlns:m="http://schemas.openxmlformats.org/officeDocument/2006/math">
                    <m:oMathParaPr>
                      <m:jc m:val="centerGroup"/>
                    </m:oMathParaPr>
                    <m:oMath xmlns:m="http://schemas.openxmlformats.org/officeDocument/2006/math">
                      <m:r>
                        <a:rPr lang="pt-BR" altLang="pt-BR" sz="2400" b="0" i="1" smtClean="0">
                          <a:latin typeface="Cambria Math" panose="02040503050406030204" pitchFamily="18" charset="0"/>
                        </a:rPr>
                        <m:t>𝐿</m:t>
                      </m:r>
                      <m:r>
                        <a:rPr lang="pt-BR" altLang="pt-BR" sz="2400" b="0" i="1" smtClean="0">
                          <a:latin typeface="Cambria Math" panose="02040503050406030204" pitchFamily="18" charset="0"/>
                        </a:rPr>
                        <m:t>=1 </m:t>
                      </m:r>
                      <m:r>
                        <a:rPr lang="pt-BR" altLang="pt-BR" sz="2400" b="0" i="1" smtClean="0">
                          <a:latin typeface="Cambria Math" panose="02040503050406030204" pitchFamily="18" charset="0"/>
                        </a:rPr>
                        <m:t>𝑚</m:t>
                      </m:r>
                    </m:oMath>
                  </m:oMathPara>
                </a14:m>
                <a:endParaRPr lang="pt-BR" altLang="pt-BR" sz="2400" u="sng" baseline="30000" dirty="0"/>
              </a:p>
            </p:txBody>
          </p:sp>
        </mc:Choice>
        <mc:Fallback>
          <p:sp>
            <p:nvSpPr>
              <p:cNvPr id="18" name="CaixaDeTexto 1"/>
              <p:cNvSpPr txBox="1">
                <a:spLocks noRot="1" noChangeAspect="1" noMove="1" noResize="1" noEditPoints="1" noAdjustHandles="1" noChangeArrowheads="1" noChangeShapeType="1" noTextEdit="1"/>
              </p:cNvSpPr>
              <p:nvPr/>
            </p:nvSpPr>
            <p:spPr bwMode="auto">
              <a:xfrm>
                <a:off x="3923928" y="5703639"/>
                <a:ext cx="1296144" cy="461665"/>
              </a:xfrm>
              <a:prstGeom prst="rect">
                <a:avLst/>
              </a:prstGeom>
              <a:blipFill rotWithShape="0">
                <a:blip r:embed="rId14"/>
                <a:stretch>
                  <a:fillRect/>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pt-BR">
                    <a:noFill/>
                  </a:rPr>
                  <a:t> </a:t>
                </a:r>
              </a:p>
            </p:txBody>
          </p:sp>
        </mc:Fallback>
      </mc:AlternateContent>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p:bldP spid="6" grpId="0"/>
      <p:bldP spid="7" grpId="0"/>
      <p:bldP spid="8" grpId="0"/>
      <p:bldP spid="9" grpId="0"/>
      <p:bldP spid="10" grpId="0"/>
      <p:bldP spid="11" grpId="0"/>
      <p:bldP spid="13" grpId="0"/>
      <p:bldP spid="12" grpId="0"/>
      <p:bldP spid="14" grpId="0"/>
      <p:bldP spid="15" grpId="0"/>
      <p:bldP spid="17" grpId="0"/>
      <p:bldP spid="1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C0427076-7449-4998-AABF-349615C07127}" type="slidenum">
              <a:rPr lang="pt-BR" altLang="pt-BR" sz="1400" smtClean="0">
                <a:solidFill>
                  <a:schemeClr val="bg1"/>
                </a:solidFill>
              </a:rPr>
              <a:pPr>
                <a:spcBef>
                  <a:spcPct val="0"/>
                </a:spcBef>
                <a:buSzTx/>
                <a:buFontTx/>
                <a:buNone/>
              </a:pPr>
              <a:t>29</a:t>
            </a:fld>
            <a:endParaRPr lang="pt-BR" altLang="pt-BR" sz="1400" smtClean="0">
              <a:solidFill>
                <a:schemeClr val="bg1"/>
              </a:solidFill>
            </a:endParaRPr>
          </a:p>
        </p:txBody>
      </p:sp>
      <p:sp>
        <p:nvSpPr>
          <p:cNvPr id="52227" name="Rectangle 2" descr="Large confetti"/>
          <p:cNvSpPr>
            <a:spLocks noGrp="1" noChangeArrowheads="1"/>
          </p:cNvSpPr>
          <p:nvPr>
            <p:ph type="title"/>
          </p:nvPr>
        </p:nvSpPr>
        <p:spPr>
          <a:xfrm>
            <a:off x="1885950" y="404813"/>
            <a:ext cx="5278438" cy="519112"/>
          </a:xfrm>
        </p:spPr>
        <p:txBody>
          <a:bodyPr/>
          <a:lstStyle/>
          <a:p>
            <a:pPr algn="ctr" eaLnBrk="1" hangingPunct="1"/>
            <a:r>
              <a:rPr lang="pt-BR" altLang="pt-BR" sz="2400" b="1" smtClean="0"/>
              <a:t>A SÍNTESE NEWTONIANA</a:t>
            </a:r>
          </a:p>
        </p:txBody>
      </p:sp>
      <p:sp>
        <p:nvSpPr>
          <p:cNvPr id="52228" name="CaixaDeTexto 1"/>
          <p:cNvSpPr txBox="1">
            <a:spLocks noChangeArrowheads="1"/>
          </p:cNvSpPr>
          <p:nvPr/>
        </p:nvSpPr>
        <p:spPr bwMode="auto">
          <a:xfrm>
            <a:off x="107950" y="1844824"/>
            <a:ext cx="89281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a:t>     </a:t>
            </a:r>
            <a:r>
              <a:rPr lang="pt-BR" altLang="pt-BR" sz="2600" dirty="0"/>
              <a:t>Newton comparou dois resultados experimentais bem estabelecidos à época: deslocamentos sofridos próximo à superfície terrestre devido ao peso dos corpos e deslocamentos sofridos pela Lua devido à força centrípeta</a:t>
            </a:r>
            <a:r>
              <a:rPr lang="pt-BR" altLang="pt-BR" sz="2600" dirty="0" smtClean="0"/>
              <a:t>.</a:t>
            </a:r>
            <a:endParaRPr lang="pt-BR" altLang="pt-BR" sz="2600" b="1" dirty="0"/>
          </a:p>
        </p:txBody>
      </p:sp>
      <p:sp>
        <p:nvSpPr>
          <p:cNvPr id="5" name="CaixaDeTexto 1"/>
          <p:cNvSpPr txBox="1">
            <a:spLocks noChangeArrowheads="1"/>
          </p:cNvSpPr>
          <p:nvPr/>
        </p:nvSpPr>
        <p:spPr bwMode="auto">
          <a:xfrm>
            <a:off x="107504" y="3432482"/>
            <a:ext cx="89281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Esta </a:t>
            </a:r>
            <a:r>
              <a:rPr lang="pt-BR" altLang="pt-BR" sz="2600" dirty="0"/>
              <a:t>identidade de efeitos (valores iguais para o deslocamento) deve levar a uma identidade de causas, conforme </a:t>
            </a:r>
            <a:r>
              <a:rPr lang="pt-BR" altLang="pt-BR" sz="2600" dirty="0" smtClean="0"/>
              <a:t>a Regra </a:t>
            </a:r>
            <a:r>
              <a:rPr lang="pt-BR" altLang="pt-BR" sz="2600" dirty="0"/>
              <a:t>II de Raciocínio em Filosofia</a:t>
            </a:r>
            <a:r>
              <a:rPr lang="pt-BR" altLang="pt-BR" sz="2600" dirty="0" smtClean="0"/>
              <a:t>.</a:t>
            </a:r>
            <a:endParaRPr lang="pt-BR" altLang="pt-BR" sz="2600" dirty="0"/>
          </a:p>
        </p:txBody>
      </p:sp>
      <p:sp>
        <p:nvSpPr>
          <p:cNvPr id="6" name="CaixaDeTexto 1"/>
          <p:cNvSpPr txBox="1">
            <a:spLocks noChangeArrowheads="1"/>
          </p:cNvSpPr>
          <p:nvPr/>
        </p:nvSpPr>
        <p:spPr bwMode="auto">
          <a:xfrm>
            <a:off x="107504" y="4581128"/>
            <a:ext cx="89281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Logo</a:t>
            </a:r>
            <a:r>
              <a:rPr lang="pt-BR" altLang="pt-BR" sz="2600" dirty="0"/>
              <a:t>, </a:t>
            </a:r>
            <a:r>
              <a:rPr lang="pt-BR" altLang="pt-BR" sz="2600" b="1" dirty="0"/>
              <a:t>a força que acelera uma pedra próximo à superfície da Terra deve ser de mesma natureza da força que mantém a Lua em sua órbita, ambas de origem </a:t>
            </a:r>
            <a:r>
              <a:rPr lang="pt-BR" altLang="pt-BR" sz="2600" b="1" dirty="0" smtClean="0"/>
              <a:t>gravitacional!</a:t>
            </a:r>
            <a:endParaRPr lang="pt-BR" altLang="pt-BR" sz="2600" b="1"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8"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41A3BCF3-0D05-4A13-8BF8-6C53F2E1D71B}" type="slidenum">
              <a:rPr lang="pt-BR" altLang="pt-BR" sz="1400" smtClean="0">
                <a:solidFill>
                  <a:schemeClr val="bg1"/>
                </a:solidFill>
              </a:rPr>
              <a:pPr>
                <a:spcBef>
                  <a:spcPct val="0"/>
                </a:spcBef>
                <a:buSzTx/>
                <a:buFontTx/>
                <a:buNone/>
              </a:pPr>
              <a:t>3</a:t>
            </a:fld>
            <a:endParaRPr lang="pt-BR" altLang="pt-BR" sz="1400" smtClean="0">
              <a:solidFill>
                <a:schemeClr val="bg1"/>
              </a:solidFill>
            </a:endParaRPr>
          </a:p>
        </p:txBody>
      </p:sp>
      <p:sp>
        <p:nvSpPr>
          <p:cNvPr id="6147" name="Rectangle 2" descr="Large confetti"/>
          <p:cNvSpPr>
            <a:spLocks noGrp="1" noChangeArrowheads="1"/>
          </p:cNvSpPr>
          <p:nvPr>
            <p:ph type="title"/>
          </p:nvPr>
        </p:nvSpPr>
        <p:spPr>
          <a:xfrm>
            <a:off x="1403350" y="260350"/>
            <a:ext cx="6400800" cy="893763"/>
          </a:xfrm>
        </p:spPr>
        <p:txBody>
          <a:bodyPr/>
          <a:lstStyle/>
          <a:p>
            <a:pPr algn="ctr"/>
            <a:r>
              <a:rPr lang="pt-BR" altLang="pt-BR" sz="2400" b="1" smtClean="0"/>
              <a:t>AS PRIMEIRAS IDEIAS</a:t>
            </a:r>
            <a:br>
              <a:rPr lang="pt-BR" altLang="pt-BR" sz="2400" b="1" smtClean="0"/>
            </a:br>
            <a:r>
              <a:rPr lang="pt-BR" altLang="pt-BR" sz="2400" b="1" smtClean="0"/>
              <a:t>SOBRE GRAVIDADE</a:t>
            </a:r>
            <a:endParaRPr lang="pt-BR" altLang="pt-BR" sz="2400" b="1" i="1" smtClean="0"/>
          </a:p>
        </p:txBody>
      </p:sp>
      <p:sp>
        <p:nvSpPr>
          <p:cNvPr id="44035" name="Rectangle 3"/>
          <p:cNvSpPr>
            <a:spLocks noGrp="1" noChangeArrowheads="1"/>
          </p:cNvSpPr>
          <p:nvPr>
            <p:ph type="body" idx="1"/>
          </p:nvPr>
        </p:nvSpPr>
        <p:spPr>
          <a:xfrm>
            <a:off x="133350" y="1772816"/>
            <a:ext cx="8831263" cy="1368425"/>
          </a:xfrm>
        </p:spPr>
        <p:txBody>
          <a:bodyPr/>
          <a:lstStyle/>
          <a:p>
            <a:pPr marL="0" indent="0" algn="just">
              <a:spcBef>
                <a:spcPct val="0"/>
              </a:spcBef>
              <a:buFontTx/>
              <a:buNone/>
            </a:pPr>
            <a:r>
              <a:rPr lang="pt-BR" altLang="pt-BR" sz="2800" dirty="0" smtClean="0"/>
              <a:t>    No caderno de anotações de Newton</a:t>
            </a:r>
            <a:r>
              <a:rPr lang="pt-BR" altLang="pt-BR" sz="2800" i="1" dirty="0" smtClean="0"/>
              <a:t>, </a:t>
            </a:r>
            <a:r>
              <a:rPr lang="pt-BR" altLang="pt-BR" sz="2800" dirty="0" smtClean="0"/>
              <a:t>encontram-se várias ideias a respeito de suas primeiras especulações sobre os fenômenos naturais.</a:t>
            </a:r>
            <a:endParaRPr lang="pt-BR" altLang="pt-BR" sz="2400" dirty="0" smtClean="0"/>
          </a:p>
        </p:txBody>
      </p:sp>
      <p:sp>
        <p:nvSpPr>
          <p:cNvPr id="5" name="Rectangle 3"/>
          <p:cNvSpPr txBox="1">
            <a:spLocks noChangeArrowheads="1"/>
          </p:cNvSpPr>
          <p:nvPr/>
        </p:nvSpPr>
        <p:spPr bwMode="auto">
          <a:xfrm>
            <a:off x="133350" y="2996952"/>
            <a:ext cx="8831263"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t>    Na seção </a:t>
            </a:r>
            <a:r>
              <a:rPr lang="pt-BR" altLang="pt-BR" sz="2800" i="1" kern="0" dirty="0" smtClean="0"/>
              <a:t>Da Gravidade e da Leveza</a:t>
            </a:r>
            <a:r>
              <a:rPr lang="pt-BR" altLang="pt-BR" sz="2800" kern="0" dirty="0" smtClean="0"/>
              <a:t>, ele conjectura </a:t>
            </a:r>
            <a:r>
              <a:rPr lang="pt-BR" altLang="pt-BR" sz="2800" kern="0" dirty="0" smtClean="0">
                <a:cs typeface="Times New Roman" panose="02020603050405020304" pitchFamily="18" charset="0"/>
              </a:rPr>
              <a:t>que a gravidade poderia estar sendo produzida por um tipo de corrente de éter que viria do espaço em direção à Terra, com grande velocidade, impulsionando os corpos para baixo:</a:t>
            </a:r>
            <a:endParaRPr lang="pt-BR" altLang="pt-BR" sz="2400" kern="0" dirty="0"/>
          </a:p>
        </p:txBody>
      </p:sp>
      <p:sp>
        <p:nvSpPr>
          <p:cNvPr id="8" name="CaixaDeTexto 1"/>
          <p:cNvSpPr txBox="1">
            <a:spLocks noChangeArrowheads="1"/>
          </p:cNvSpPr>
          <p:nvPr/>
        </p:nvSpPr>
        <p:spPr bwMode="auto">
          <a:xfrm>
            <a:off x="539552" y="4725144"/>
            <a:ext cx="84837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400" dirty="0" smtClean="0"/>
              <a:t>     “A </a:t>
            </a:r>
            <a:r>
              <a:rPr lang="pt-BR" altLang="pt-BR" sz="2400" dirty="0"/>
              <a:t>matéria que causa a gravidade deve passar por todos os poros de um corpo. [...] ela deve descer muito rápida e prontamente, como se evidencia pela queda dos corpos e pela grande pressão em direção à Terra</a:t>
            </a:r>
            <a:r>
              <a:rPr lang="pt-BR" altLang="pt-BR" sz="2400" dirty="0" smtClean="0"/>
              <a:t>.” </a:t>
            </a:r>
            <a:r>
              <a:rPr lang="en-US" altLang="pt-BR" sz="2400" dirty="0"/>
              <a:t>(NEWTON, </a:t>
            </a:r>
            <a:r>
              <a:rPr lang="en-US" altLang="pt-BR" sz="2400" i="1" dirty="0" err="1"/>
              <a:t>Quaestiones</a:t>
            </a:r>
            <a:r>
              <a:rPr lang="en-US" altLang="pt-BR" sz="2400" i="1" dirty="0"/>
              <a:t> </a:t>
            </a:r>
            <a:r>
              <a:rPr lang="en-US" altLang="pt-BR" sz="2400" i="1" dirty="0" err="1"/>
              <a:t>quaedam</a:t>
            </a:r>
            <a:r>
              <a:rPr lang="en-US" altLang="pt-BR" sz="2400" i="1" dirty="0"/>
              <a:t> </a:t>
            </a:r>
            <a:r>
              <a:rPr lang="en-US" altLang="pt-BR" sz="2400" i="1" dirty="0" err="1"/>
              <a:t>philosophicae</a:t>
            </a:r>
            <a:r>
              <a:rPr lang="en-US" altLang="pt-BR" sz="2400" dirty="0"/>
              <a:t>. </a:t>
            </a:r>
            <a:r>
              <a:rPr lang="en-US" altLang="pt-BR" sz="2400" dirty="0" err="1"/>
              <a:t>Em</a:t>
            </a:r>
            <a:r>
              <a:rPr lang="en-US" altLang="pt-BR" sz="2400" dirty="0"/>
              <a:t>: COHEN &amp; WESTFALL, 2002, p. 24-5).</a:t>
            </a:r>
            <a:endParaRPr lang="pt-BR" altLang="pt-BR" sz="24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ço Reservado para Número de Slide 1"/>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8D651F67-EB02-43B5-953C-D387E027239A}" type="slidenum">
              <a:rPr lang="pt-BR" altLang="pt-BR" sz="1400" smtClean="0">
                <a:solidFill>
                  <a:schemeClr val="bg1"/>
                </a:solidFill>
              </a:rPr>
              <a:pPr>
                <a:spcBef>
                  <a:spcPct val="0"/>
                </a:spcBef>
                <a:buSzTx/>
                <a:buFontTx/>
                <a:buNone/>
              </a:pPr>
              <a:t>30</a:t>
            </a:fld>
            <a:endParaRPr lang="pt-BR" altLang="pt-BR" sz="1400" smtClean="0">
              <a:solidFill>
                <a:schemeClr val="bg1"/>
              </a:solidFill>
            </a:endParaRPr>
          </a:p>
        </p:txBody>
      </p:sp>
      <p:sp>
        <p:nvSpPr>
          <p:cNvPr id="2" name="CaixaDeTexto 1"/>
          <p:cNvSpPr txBox="1">
            <a:spLocks noChangeArrowheads="1"/>
          </p:cNvSpPr>
          <p:nvPr/>
        </p:nvSpPr>
        <p:spPr bwMode="auto">
          <a:xfrm>
            <a:off x="1187450" y="3213100"/>
            <a:ext cx="65532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SzTx/>
              <a:buFontTx/>
              <a:buNone/>
            </a:pPr>
            <a:r>
              <a:rPr lang="pt-BR" altLang="pt-BR" sz="6000"/>
              <a:t>ATÉ A PRÓXIMA!</a:t>
            </a:r>
          </a:p>
        </p:txBody>
      </p:sp>
    </p:spTree>
    <p:extLst>
      <p:ext uri="{BB962C8B-B14F-4D97-AF65-F5344CB8AC3E}">
        <p14:creationId xmlns:p14="http://schemas.microsoft.com/office/powerpoint/2010/main" val="22945305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5B0F7084-E445-4CBD-9406-9E96B97AD729}" type="slidenum">
              <a:rPr lang="pt-BR" altLang="pt-BR" sz="1400" smtClean="0">
                <a:solidFill>
                  <a:schemeClr val="bg1"/>
                </a:solidFill>
              </a:rPr>
              <a:pPr>
                <a:spcBef>
                  <a:spcPct val="0"/>
                </a:spcBef>
                <a:buSzTx/>
                <a:buFontTx/>
                <a:buNone/>
              </a:pPr>
              <a:t>4</a:t>
            </a:fld>
            <a:endParaRPr lang="pt-BR" altLang="pt-BR" sz="1400" smtClean="0">
              <a:solidFill>
                <a:schemeClr val="bg1"/>
              </a:solidFill>
            </a:endParaRPr>
          </a:p>
        </p:txBody>
      </p:sp>
      <p:sp>
        <p:nvSpPr>
          <p:cNvPr id="125955" name="Rectangle 2" descr="Large confetti"/>
          <p:cNvSpPr>
            <a:spLocks noGrp="1" noChangeArrowheads="1"/>
          </p:cNvSpPr>
          <p:nvPr>
            <p:ph type="title"/>
          </p:nvPr>
        </p:nvSpPr>
        <p:spPr>
          <a:xfrm>
            <a:off x="1431180" y="404813"/>
            <a:ext cx="6453188" cy="519112"/>
          </a:xfrm>
        </p:spPr>
        <p:txBody>
          <a:bodyPr/>
          <a:lstStyle/>
          <a:p>
            <a:pPr algn="ctr" eaLnBrk="1" hangingPunct="1"/>
            <a:r>
              <a:rPr lang="pt-BR" altLang="pt-BR" sz="2400" b="1" dirty="0" smtClean="0"/>
              <a:t>TENTATIVAS DE EXPLICAÇÃO</a:t>
            </a:r>
          </a:p>
        </p:txBody>
      </p:sp>
      <p:sp>
        <p:nvSpPr>
          <p:cNvPr id="125958" name="CaixaDeTexto 2"/>
          <p:cNvSpPr txBox="1">
            <a:spLocks noChangeArrowheads="1"/>
          </p:cNvSpPr>
          <p:nvPr/>
        </p:nvSpPr>
        <p:spPr bwMode="auto">
          <a:xfrm>
            <a:off x="107950" y="2978949"/>
            <a:ext cx="8915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200" dirty="0"/>
              <a:t>     </a:t>
            </a:r>
            <a:r>
              <a:rPr lang="pt-BR" altLang="pt-BR" sz="2800" dirty="0"/>
              <a:t>Supondo que a gravidade fosse produzida pelo éter, podia-se imaginar diversos efeitos novos</a:t>
            </a:r>
            <a:r>
              <a:rPr lang="pt-BR" altLang="pt-BR" sz="2800" dirty="0" smtClean="0"/>
              <a:t>.</a:t>
            </a:r>
            <a:endParaRPr lang="pt-BR" altLang="pt-BR" sz="2800" dirty="0"/>
          </a:p>
        </p:txBody>
      </p:sp>
      <p:sp>
        <p:nvSpPr>
          <p:cNvPr id="8" name="CaixaDeTexto 2"/>
          <p:cNvSpPr txBox="1">
            <a:spLocks noChangeArrowheads="1"/>
          </p:cNvSpPr>
          <p:nvPr/>
        </p:nvSpPr>
        <p:spPr bwMode="auto">
          <a:xfrm>
            <a:off x="107504" y="3773358"/>
            <a:ext cx="8915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a:t>
            </a:r>
            <a:r>
              <a:rPr lang="pt-BR" altLang="pt-BR" sz="2800" dirty="0" smtClean="0"/>
              <a:t>Se </a:t>
            </a:r>
            <a:r>
              <a:rPr lang="pt-BR" altLang="pt-BR" sz="2800" dirty="0"/>
              <a:t>a velocidade da corrente de éter fosse constante, sua densidade aumentaria à medida que ela se aproximasse da Terra (por estar confinada em um espaço menor), e a pressão produzida por essa corrente deveria aumentar</a:t>
            </a:r>
            <a:r>
              <a:rPr lang="pt-BR" altLang="pt-BR" sz="2800" dirty="0" smtClean="0"/>
              <a:t>.</a:t>
            </a:r>
            <a:endParaRPr lang="pt-BR" altLang="pt-BR" sz="2800" dirty="0"/>
          </a:p>
        </p:txBody>
      </p:sp>
      <p:sp>
        <p:nvSpPr>
          <p:cNvPr id="9" name="CaixaDeTexto 2"/>
          <p:cNvSpPr txBox="1">
            <a:spLocks noChangeArrowheads="1"/>
          </p:cNvSpPr>
          <p:nvPr/>
        </p:nvSpPr>
        <p:spPr bwMode="auto">
          <a:xfrm>
            <a:off x="107504" y="5373216"/>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smtClean="0"/>
              <a:t>     </a:t>
            </a:r>
            <a:r>
              <a:rPr lang="pt-BR" altLang="pt-BR" sz="2800" dirty="0" smtClean="0"/>
              <a:t>Assim</a:t>
            </a:r>
            <a:r>
              <a:rPr lang="pt-BR" altLang="pt-BR" sz="2800" dirty="0"/>
              <a:t>, o peso de um corpo próximo à superfície da Terra deveria ser maior do que o </a:t>
            </a:r>
            <a:r>
              <a:rPr lang="pt-BR" altLang="pt-BR" sz="2800" dirty="0" smtClean="0"/>
              <a:t>peso do </a:t>
            </a:r>
            <a:r>
              <a:rPr lang="pt-BR" altLang="pt-BR" sz="2800" dirty="0"/>
              <a:t>mesmo corpo longe da superfície.</a:t>
            </a:r>
          </a:p>
        </p:txBody>
      </p:sp>
      <p:sp>
        <p:nvSpPr>
          <p:cNvPr id="10" name="CaixaDeTexto 2"/>
          <p:cNvSpPr txBox="1">
            <a:spLocks noChangeArrowheads="1"/>
          </p:cNvSpPr>
          <p:nvPr/>
        </p:nvSpPr>
        <p:spPr bwMode="auto">
          <a:xfrm>
            <a:off x="539552" y="1700808"/>
            <a:ext cx="8568952"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just">
              <a:spcBef>
                <a:spcPct val="0"/>
              </a:spcBef>
              <a:buSzTx/>
              <a:buFontTx/>
              <a:buNone/>
            </a:pPr>
            <a:r>
              <a:rPr lang="pt-BR" altLang="pt-BR" sz="2600" dirty="0"/>
              <a:t>     </a:t>
            </a:r>
            <a:r>
              <a:rPr lang="pt-BR" altLang="pt-BR" sz="2600" dirty="0" smtClean="0"/>
              <a:t>“A corrente que desce se tornará mais grossa à medida que se aproxima da Terra.” (NEWTON, </a:t>
            </a:r>
            <a:r>
              <a:rPr lang="pt-BR" altLang="pt-BR" sz="2600" i="1" dirty="0" err="1" smtClean="0"/>
              <a:t>Certain</a:t>
            </a:r>
            <a:r>
              <a:rPr lang="pt-BR" altLang="pt-BR" sz="2600" i="1" dirty="0" smtClean="0"/>
              <a:t> </a:t>
            </a:r>
            <a:r>
              <a:rPr lang="pt-BR" altLang="pt-BR" sz="2600" i="1" dirty="0" err="1" smtClean="0"/>
              <a:t>philosophical</a:t>
            </a:r>
            <a:r>
              <a:rPr lang="pt-BR" altLang="pt-BR" sz="2600" i="1" dirty="0" smtClean="0"/>
              <a:t> </a:t>
            </a:r>
            <a:r>
              <a:rPr lang="pt-BR" altLang="pt-BR" sz="2600" i="1" dirty="0" err="1" smtClean="0"/>
              <a:t>questions</a:t>
            </a:r>
            <a:r>
              <a:rPr lang="pt-BR" altLang="pt-BR" sz="2600" dirty="0" smtClean="0"/>
              <a:t>).</a:t>
            </a:r>
            <a:endParaRPr lang="pt-BR" altLang="pt-BR" sz="260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8" grpId="0"/>
      <p:bldP spid="8"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5B0F7084-E445-4CBD-9406-9E96B97AD729}" type="slidenum">
              <a:rPr lang="pt-BR" altLang="pt-BR" sz="1400" smtClean="0">
                <a:solidFill>
                  <a:schemeClr val="bg1"/>
                </a:solidFill>
              </a:rPr>
              <a:pPr>
                <a:spcBef>
                  <a:spcPct val="0"/>
                </a:spcBef>
                <a:buSzTx/>
                <a:buFontTx/>
                <a:buNone/>
              </a:pPr>
              <a:t>5</a:t>
            </a:fld>
            <a:endParaRPr lang="pt-BR" altLang="pt-BR" sz="1400" smtClean="0">
              <a:solidFill>
                <a:schemeClr val="bg1"/>
              </a:solidFill>
            </a:endParaRPr>
          </a:p>
        </p:txBody>
      </p:sp>
      <p:sp>
        <p:nvSpPr>
          <p:cNvPr id="125955" name="Rectangle 2" descr="Large confetti"/>
          <p:cNvSpPr>
            <a:spLocks noGrp="1" noChangeArrowheads="1"/>
          </p:cNvSpPr>
          <p:nvPr>
            <p:ph type="title"/>
          </p:nvPr>
        </p:nvSpPr>
        <p:spPr>
          <a:xfrm>
            <a:off x="1431180" y="404813"/>
            <a:ext cx="6453188" cy="519112"/>
          </a:xfrm>
        </p:spPr>
        <p:txBody>
          <a:bodyPr/>
          <a:lstStyle/>
          <a:p>
            <a:pPr algn="ctr" eaLnBrk="1" hangingPunct="1"/>
            <a:r>
              <a:rPr lang="pt-BR" altLang="pt-BR" sz="2400" b="1" dirty="0" smtClean="0"/>
              <a:t>TENTATIVAS DE EXPLICAÇÃO</a:t>
            </a:r>
          </a:p>
        </p:txBody>
      </p:sp>
      <p:sp>
        <p:nvSpPr>
          <p:cNvPr id="7" name="Rectangle 3"/>
          <p:cNvSpPr txBox="1">
            <a:spLocks noChangeArrowheads="1"/>
          </p:cNvSpPr>
          <p:nvPr/>
        </p:nvSpPr>
        <p:spPr bwMode="auto">
          <a:xfrm>
            <a:off x="61913" y="1772816"/>
            <a:ext cx="89027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E para que não houvesse um crescente acúmulo de éter no interior da Terra, seria necessário supor que esse éter estivesse saindo de dentro dela de alguma outra forma, de tal modo que o efeito resultante seria um impulso dos corpos para baixo:</a:t>
            </a:r>
            <a:endParaRPr lang="pt-BR" altLang="pt-BR" sz="2800" kern="0" dirty="0"/>
          </a:p>
        </p:txBody>
      </p:sp>
      <p:sp>
        <p:nvSpPr>
          <p:cNvPr id="10" name="Rectangle 3"/>
          <p:cNvSpPr txBox="1">
            <a:spLocks noChangeArrowheads="1"/>
          </p:cNvSpPr>
          <p:nvPr/>
        </p:nvSpPr>
        <p:spPr bwMode="auto">
          <a:xfrm>
            <a:off x="467544" y="3933056"/>
            <a:ext cx="8496944" cy="176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a:t>
            </a:r>
            <a:r>
              <a:rPr lang="pt-BR" altLang="pt-BR" sz="2600" kern="0" dirty="0" smtClean="0">
                <a:cs typeface="Times New Roman" panose="02020603050405020304" pitchFamily="18" charset="0"/>
              </a:rPr>
              <a:t>“Ele deve subir sob uma forma diferente daquela em que desceu, ou então teria uma força para transportar os corpos para cima, semelhante à que tem de pressioná-los para baixo, e assim, não haveria gravidade. </a:t>
            </a:r>
          </a:p>
          <a:p>
            <a:pPr marL="0" indent="0" algn="just">
              <a:spcBef>
                <a:spcPts val="0"/>
              </a:spcBef>
              <a:buFontTx/>
              <a:buNone/>
              <a:defRPr/>
            </a:pPr>
            <a:r>
              <a:rPr lang="pt-BR" altLang="pt-BR" sz="2800" kern="0" dirty="0" smtClean="0">
                <a:cs typeface="Times New Roman" panose="02020603050405020304" pitchFamily="18" charset="0"/>
              </a:rPr>
              <a:t> </a:t>
            </a:r>
            <a:endParaRPr lang="pt-BR" altLang="pt-BR" sz="2800" kern="0" dirty="0"/>
          </a:p>
        </p:txBody>
      </p:sp>
      <p:sp>
        <p:nvSpPr>
          <p:cNvPr id="11" name="Rectangle 3"/>
          <p:cNvSpPr txBox="1">
            <a:spLocks noChangeArrowheads="1"/>
          </p:cNvSpPr>
          <p:nvPr/>
        </p:nvSpPr>
        <p:spPr bwMode="auto">
          <a:xfrm>
            <a:off x="467544" y="5517232"/>
            <a:ext cx="8496944" cy="936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a:t>
            </a:r>
            <a:r>
              <a:rPr lang="pt-BR" altLang="pt-BR" sz="2600" kern="0" dirty="0" smtClean="0">
                <a:cs typeface="Times New Roman" panose="02020603050405020304" pitchFamily="18" charset="0"/>
              </a:rPr>
              <a:t>Deve subir sob uma consistência mais grosseira do que desce...” (NEWTON, </a:t>
            </a:r>
            <a:r>
              <a:rPr lang="pt-BR" altLang="pt-BR" sz="2600" i="1" kern="0" dirty="0" err="1" smtClean="0">
                <a:cs typeface="Times New Roman" panose="02020603050405020304" pitchFamily="18" charset="0"/>
              </a:rPr>
              <a:t>Quaestiones</a:t>
            </a:r>
            <a:r>
              <a:rPr lang="pt-BR" altLang="pt-BR" sz="2600" i="1" kern="0" dirty="0" smtClean="0">
                <a:cs typeface="Times New Roman" panose="02020603050405020304" pitchFamily="18" charset="0"/>
              </a:rPr>
              <a:t> </a:t>
            </a:r>
            <a:r>
              <a:rPr lang="pt-BR" altLang="pt-BR" sz="2600" i="1" kern="0" dirty="0" err="1" smtClean="0">
                <a:cs typeface="Times New Roman" panose="02020603050405020304" pitchFamily="18" charset="0"/>
              </a:rPr>
              <a:t>quaedam</a:t>
            </a:r>
            <a:r>
              <a:rPr lang="pt-BR" altLang="pt-BR" sz="2600" i="1" kern="0" dirty="0" smtClean="0">
                <a:cs typeface="Times New Roman" panose="02020603050405020304" pitchFamily="18" charset="0"/>
              </a:rPr>
              <a:t> </a:t>
            </a:r>
            <a:r>
              <a:rPr lang="pt-BR" altLang="pt-BR" sz="2600" i="1" kern="0" dirty="0" err="1" smtClean="0">
                <a:cs typeface="Times New Roman" panose="02020603050405020304" pitchFamily="18" charset="0"/>
              </a:rPr>
              <a:t>philosophicae</a:t>
            </a:r>
            <a:r>
              <a:rPr lang="pt-BR" altLang="pt-BR" sz="2600" kern="0" dirty="0" smtClean="0">
                <a:cs typeface="Times New Roman" panose="02020603050405020304" pitchFamily="18" charset="0"/>
              </a:rPr>
              <a:t>).</a:t>
            </a:r>
          </a:p>
        </p:txBody>
      </p:sp>
    </p:spTree>
    <p:extLst>
      <p:ext uri="{BB962C8B-B14F-4D97-AF65-F5344CB8AC3E}">
        <p14:creationId xmlns:p14="http://schemas.microsoft.com/office/powerpoint/2010/main" val="427441922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40DA8375-F0DB-4A87-9733-A726110405EF}" type="slidenum">
              <a:rPr lang="pt-BR" altLang="pt-BR" sz="1400" smtClean="0">
                <a:solidFill>
                  <a:schemeClr val="bg1"/>
                </a:solidFill>
              </a:rPr>
              <a:pPr>
                <a:spcBef>
                  <a:spcPct val="0"/>
                </a:spcBef>
                <a:buSzTx/>
                <a:buFontTx/>
                <a:buNone/>
              </a:pPr>
              <a:t>6</a:t>
            </a:fld>
            <a:endParaRPr lang="pt-BR" altLang="pt-BR" sz="1400" smtClean="0">
              <a:solidFill>
                <a:schemeClr val="bg1"/>
              </a:solidFill>
            </a:endParaRPr>
          </a:p>
        </p:txBody>
      </p:sp>
      <p:sp>
        <p:nvSpPr>
          <p:cNvPr id="7171" name="Rectangle 2" descr="Large confetti"/>
          <p:cNvSpPr>
            <a:spLocks noGrp="1" noChangeArrowheads="1"/>
          </p:cNvSpPr>
          <p:nvPr>
            <p:ph type="title"/>
          </p:nvPr>
        </p:nvSpPr>
        <p:spPr>
          <a:xfrm>
            <a:off x="1457325" y="549275"/>
            <a:ext cx="6570663" cy="446088"/>
          </a:xfrm>
        </p:spPr>
        <p:txBody>
          <a:bodyPr/>
          <a:lstStyle/>
          <a:p>
            <a:pPr algn="ctr"/>
            <a:r>
              <a:rPr lang="pt-BR" altLang="pt-BR" sz="2400" b="1" smtClean="0"/>
              <a:t>A INTERAÇÃO DO ÉTER COM A TERRA</a:t>
            </a:r>
          </a:p>
        </p:txBody>
      </p:sp>
      <p:sp>
        <p:nvSpPr>
          <p:cNvPr id="45059" name="Rectangle 3"/>
          <p:cNvSpPr>
            <a:spLocks noGrp="1" noChangeArrowheads="1"/>
          </p:cNvSpPr>
          <p:nvPr>
            <p:ph type="body" idx="1"/>
          </p:nvPr>
        </p:nvSpPr>
        <p:spPr>
          <a:xfrm>
            <a:off x="179388" y="1844675"/>
            <a:ext cx="8785225" cy="1439863"/>
          </a:xfrm>
        </p:spPr>
        <p:txBody>
          <a:bodyPr/>
          <a:lstStyle/>
          <a:p>
            <a:pPr marL="0" indent="0" algn="just">
              <a:spcBef>
                <a:spcPct val="0"/>
              </a:spcBef>
              <a:buFontTx/>
              <a:buNone/>
            </a:pPr>
            <a:r>
              <a:rPr lang="pt-BR" altLang="pt-BR" sz="2800" smtClean="0"/>
              <a:t>     Após um estudo aprofundado que Newton faz da Alquimia por volta de 1670, ele registra em seu tratado </a:t>
            </a:r>
            <a:r>
              <a:rPr lang="pt-BR" altLang="pt-BR" sz="2800" i="1" smtClean="0"/>
              <a:t>Das leis e processos óbvios da natureza na vegetação</a:t>
            </a:r>
            <a:r>
              <a:rPr lang="pt-BR" altLang="pt-BR" sz="2800" smtClean="0"/>
              <a:t>:</a:t>
            </a:r>
            <a:endParaRPr lang="pt-BR" altLang="pt-BR" sz="2800" smtClean="0">
              <a:cs typeface="Times New Roman" panose="02020603050405020304" pitchFamily="18" charset="0"/>
            </a:endParaRPr>
          </a:p>
        </p:txBody>
      </p:sp>
      <p:sp>
        <p:nvSpPr>
          <p:cNvPr id="5" name="Rectangle 3"/>
          <p:cNvSpPr txBox="1">
            <a:spLocks noChangeArrowheads="1"/>
          </p:cNvSpPr>
          <p:nvPr/>
        </p:nvSpPr>
        <p:spPr bwMode="auto">
          <a:xfrm>
            <a:off x="1258888" y="3284538"/>
            <a:ext cx="7705725"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t>     “A </a:t>
            </a:r>
            <a:r>
              <a:rPr lang="pt-BR" altLang="pt-BR" sz="2800" kern="0" dirty="0" smtClean="0">
                <a:cs typeface="Times New Roman" panose="02020603050405020304" pitchFamily="18" charset="0"/>
              </a:rPr>
              <a:t>Terra assemelha-se a um grande animal, ou melhor, a um vegetal animado, que suga o sopro etéreo para seu revigoramento diário e seu fermento vital, e torna a transpirá-lo com grandes exalações.”</a:t>
            </a:r>
            <a:endParaRPr lang="pt-BR" altLang="pt-BR" sz="2800" kern="0" dirty="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04A2D377-3FDC-44DA-BF42-3212F7876144}" type="slidenum">
              <a:rPr lang="pt-BR" altLang="pt-BR" sz="1400" smtClean="0">
                <a:solidFill>
                  <a:schemeClr val="bg1"/>
                </a:solidFill>
              </a:rPr>
              <a:pPr>
                <a:spcBef>
                  <a:spcPct val="0"/>
                </a:spcBef>
                <a:buSzTx/>
                <a:buFontTx/>
                <a:buNone/>
              </a:pPr>
              <a:t>7</a:t>
            </a:fld>
            <a:endParaRPr lang="pt-BR" altLang="pt-BR" sz="1400" smtClean="0">
              <a:solidFill>
                <a:schemeClr val="bg1"/>
              </a:solidFill>
            </a:endParaRPr>
          </a:p>
        </p:txBody>
      </p:sp>
      <p:sp>
        <p:nvSpPr>
          <p:cNvPr id="8195" name="Rectangle 2" descr="Large confetti"/>
          <p:cNvSpPr>
            <a:spLocks noGrp="1" noChangeArrowheads="1"/>
          </p:cNvSpPr>
          <p:nvPr>
            <p:ph type="title"/>
          </p:nvPr>
        </p:nvSpPr>
        <p:spPr>
          <a:xfrm>
            <a:off x="2699792" y="476672"/>
            <a:ext cx="3816350" cy="504279"/>
          </a:xfrm>
        </p:spPr>
        <p:txBody>
          <a:bodyPr/>
          <a:lstStyle/>
          <a:p>
            <a:pPr algn="ctr"/>
            <a:r>
              <a:rPr lang="pt-BR" altLang="pt-BR" sz="2400" b="1" dirty="0" smtClean="0"/>
              <a:t>O ÉTER DE 1672</a:t>
            </a:r>
          </a:p>
        </p:txBody>
      </p:sp>
      <p:sp>
        <p:nvSpPr>
          <p:cNvPr id="47107" name="Rectangle 3"/>
          <p:cNvSpPr>
            <a:spLocks noGrp="1" noChangeArrowheads="1"/>
          </p:cNvSpPr>
          <p:nvPr>
            <p:ph type="body" idx="1"/>
          </p:nvPr>
        </p:nvSpPr>
        <p:spPr>
          <a:xfrm>
            <a:off x="71760" y="1700808"/>
            <a:ext cx="8964736" cy="1296293"/>
          </a:xfrm>
        </p:spPr>
        <p:txBody>
          <a:bodyPr/>
          <a:lstStyle/>
          <a:p>
            <a:pPr marL="0" indent="0" algn="just">
              <a:spcBef>
                <a:spcPct val="0"/>
              </a:spcBef>
              <a:buFontTx/>
              <a:buNone/>
            </a:pPr>
            <a:r>
              <a:rPr lang="pt-BR" altLang="pt-BR" sz="2800" dirty="0" smtClean="0">
                <a:cs typeface="Times New Roman" panose="02020603050405020304" pitchFamily="18" charset="0"/>
              </a:rPr>
              <a:t>     </a:t>
            </a:r>
            <a:r>
              <a:rPr lang="pt-BR" altLang="pt-BR" sz="2600" dirty="0" smtClean="0">
                <a:cs typeface="Times New Roman" panose="02020603050405020304" pitchFamily="18" charset="0"/>
              </a:rPr>
              <a:t>Em 1672, Newton escreveu um ensaio denominado “</a:t>
            </a:r>
            <a:r>
              <a:rPr lang="pt-BR" altLang="pt-BR" sz="2600" i="1" dirty="0" smtClean="0">
                <a:cs typeface="Times New Roman" panose="02020603050405020304" pitchFamily="18" charset="0"/>
              </a:rPr>
              <a:t>Uma hipótese explicando as propriedades da luz</a:t>
            </a:r>
            <a:r>
              <a:rPr lang="pt-BR" altLang="pt-BR" sz="2600" dirty="0" smtClean="0">
                <a:cs typeface="Times New Roman" panose="02020603050405020304" pitchFamily="18" charset="0"/>
              </a:rPr>
              <a:t>”, no qual apresenta algumas ideias sobre a causa da gravidade.  </a:t>
            </a:r>
            <a:endParaRPr lang="pt-BR" altLang="pt-BR" sz="2600" dirty="0" smtClean="0"/>
          </a:p>
        </p:txBody>
      </p:sp>
      <p:sp>
        <p:nvSpPr>
          <p:cNvPr id="5" name="Rectangle 3"/>
          <p:cNvSpPr txBox="1">
            <a:spLocks noChangeArrowheads="1"/>
          </p:cNvSpPr>
          <p:nvPr/>
        </p:nvSpPr>
        <p:spPr bwMode="auto">
          <a:xfrm>
            <a:off x="71760" y="2924944"/>
            <a:ext cx="8964736" cy="935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a:t>
            </a:r>
            <a:r>
              <a:rPr lang="pt-BR" altLang="pt-BR" sz="2600" kern="0" dirty="0" smtClean="0">
                <a:cs typeface="Times New Roman" panose="02020603050405020304" pitchFamily="18" charset="0"/>
              </a:rPr>
              <a:t>De acordo com a nova especulação, a Terra estaria cercada e imersa em um certo tipo de éter, e teria o poder de condensá-lo.</a:t>
            </a:r>
            <a:endParaRPr lang="pt-BR" altLang="pt-BR" sz="2600" kern="0" dirty="0"/>
          </a:p>
        </p:txBody>
      </p:sp>
      <p:sp>
        <p:nvSpPr>
          <p:cNvPr id="6" name="Rectangle 3"/>
          <p:cNvSpPr txBox="1">
            <a:spLocks noChangeArrowheads="1"/>
          </p:cNvSpPr>
          <p:nvPr/>
        </p:nvSpPr>
        <p:spPr bwMode="auto">
          <a:xfrm>
            <a:off x="71760" y="3717032"/>
            <a:ext cx="8964736" cy="1367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a:t>
            </a:r>
            <a:r>
              <a:rPr lang="pt-BR" altLang="pt-BR" sz="2600" kern="0" dirty="0" smtClean="0">
                <a:cs typeface="Times New Roman" panose="02020603050405020304" pitchFamily="18" charset="0"/>
              </a:rPr>
              <a:t>Por esse motivo, o éter que supostamente estaria circundando a Terra, desceria, para depois subir em seguida [formando uma espécie de corrente de convecção].</a:t>
            </a:r>
            <a:endParaRPr lang="pt-BR" altLang="pt-BR" sz="2600" kern="0" dirty="0"/>
          </a:p>
        </p:txBody>
      </p:sp>
      <p:sp>
        <p:nvSpPr>
          <p:cNvPr id="7" name="Rectangle 3"/>
          <p:cNvSpPr txBox="1">
            <a:spLocks noChangeArrowheads="1"/>
          </p:cNvSpPr>
          <p:nvPr/>
        </p:nvSpPr>
        <p:spPr bwMode="auto">
          <a:xfrm>
            <a:off x="71760" y="4941612"/>
            <a:ext cx="8964736" cy="86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Assim, o</a:t>
            </a:r>
            <a:r>
              <a:rPr lang="pt-BR" altLang="pt-BR" sz="2600" kern="0" dirty="0" smtClean="0">
                <a:cs typeface="Times New Roman" panose="02020603050405020304" pitchFamily="18" charset="0"/>
              </a:rPr>
              <a:t> fluxo de éter em direção à Terra seria capaz de arrastar os corpos, produzindo, desta forma, a gravidade.</a:t>
            </a:r>
            <a:endParaRPr lang="pt-BR" altLang="pt-BR" sz="2600" kern="0" dirty="0"/>
          </a:p>
        </p:txBody>
      </p:sp>
      <p:sp>
        <p:nvSpPr>
          <p:cNvPr id="8" name="Rectangle 3"/>
          <p:cNvSpPr txBox="1">
            <a:spLocks noChangeArrowheads="1"/>
          </p:cNvSpPr>
          <p:nvPr/>
        </p:nvSpPr>
        <p:spPr bwMode="auto">
          <a:xfrm>
            <a:off x="71759" y="5733256"/>
            <a:ext cx="8964737" cy="86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a:t>
            </a:r>
            <a:r>
              <a:rPr lang="pt-BR" altLang="pt-BR" sz="2600" kern="0" dirty="0" smtClean="0">
                <a:cs typeface="Times New Roman" panose="02020603050405020304" pitchFamily="18" charset="0"/>
              </a:rPr>
              <a:t>O Sol, por sua vez também absorveria grande quantidade de éter, produzindo assim, uma atração indireta sobre os planetas.</a:t>
            </a:r>
            <a:endParaRPr lang="pt-BR" altLang="pt-BR" sz="2600" kern="0" dirty="0"/>
          </a:p>
        </p:txBody>
      </p:sp>
    </p:spTree>
    <p:extLst>
      <p:ext uri="{BB962C8B-B14F-4D97-AF65-F5344CB8AC3E}">
        <p14:creationId xmlns:p14="http://schemas.microsoft.com/office/powerpoint/2010/main" val="23351432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5" grpId="0"/>
      <p:bldP spid="6" grpId="0"/>
      <p:bldP spid="7"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3"/>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04A2D377-3FDC-44DA-BF42-3212F7876144}" type="slidenum">
              <a:rPr lang="pt-BR" altLang="pt-BR" sz="1400" smtClean="0">
                <a:solidFill>
                  <a:schemeClr val="bg1"/>
                </a:solidFill>
              </a:rPr>
              <a:pPr>
                <a:spcBef>
                  <a:spcPct val="0"/>
                </a:spcBef>
                <a:buSzTx/>
                <a:buFontTx/>
                <a:buNone/>
              </a:pPr>
              <a:t>8</a:t>
            </a:fld>
            <a:endParaRPr lang="pt-BR" altLang="pt-BR" sz="1400" smtClean="0">
              <a:solidFill>
                <a:schemeClr val="bg1"/>
              </a:solidFill>
            </a:endParaRPr>
          </a:p>
        </p:txBody>
      </p:sp>
      <p:sp>
        <p:nvSpPr>
          <p:cNvPr id="8195" name="Rectangle 2" descr="Large confetti"/>
          <p:cNvSpPr>
            <a:spLocks noGrp="1" noChangeArrowheads="1"/>
          </p:cNvSpPr>
          <p:nvPr>
            <p:ph type="title"/>
          </p:nvPr>
        </p:nvSpPr>
        <p:spPr>
          <a:xfrm>
            <a:off x="2699792" y="476672"/>
            <a:ext cx="3816350" cy="504279"/>
          </a:xfrm>
        </p:spPr>
        <p:txBody>
          <a:bodyPr/>
          <a:lstStyle/>
          <a:p>
            <a:pPr algn="ctr"/>
            <a:r>
              <a:rPr lang="pt-BR" altLang="pt-BR" sz="2400" b="1" dirty="0" smtClean="0"/>
              <a:t>O ÉTER DE 1675</a:t>
            </a:r>
          </a:p>
        </p:txBody>
      </p:sp>
      <p:sp>
        <p:nvSpPr>
          <p:cNvPr id="47107" name="Rectangle 3"/>
          <p:cNvSpPr>
            <a:spLocks noGrp="1" noChangeArrowheads="1"/>
          </p:cNvSpPr>
          <p:nvPr>
            <p:ph type="body" idx="1"/>
          </p:nvPr>
        </p:nvSpPr>
        <p:spPr>
          <a:xfrm>
            <a:off x="179388" y="2852936"/>
            <a:ext cx="8785225" cy="2747963"/>
          </a:xfrm>
        </p:spPr>
        <p:txBody>
          <a:bodyPr/>
          <a:lstStyle/>
          <a:p>
            <a:pPr marL="0" indent="0" algn="just">
              <a:spcBef>
                <a:spcPct val="0"/>
              </a:spcBef>
              <a:buFontTx/>
              <a:buNone/>
            </a:pPr>
            <a:r>
              <a:rPr lang="pt-BR" altLang="pt-BR" sz="2800" dirty="0" smtClean="0">
                <a:cs typeface="Times New Roman" panose="02020603050405020304" pitchFamily="18" charset="0"/>
              </a:rPr>
              <a:t>     “[...] Pois, se um tal espírito etéreo pode ser condensado nos corpos em fermentação ou em combustão, ou coagulado de alguma outra maneira nos poros da terra e da água,</a:t>
            </a:r>
            <a:r>
              <a:rPr lang="pt-BR" altLang="pt-BR" sz="2800" dirty="0" smtClean="0"/>
              <a:t> [...] </a:t>
            </a:r>
            <a:r>
              <a:rPr lang="pt-BR" altLang="pt-BR" sz="2800" dirty="0" smtClean="0">
                <a:cs typeface="Times New Roman" panose="02020603050405020304" pitchFamily="18" charset="0"/>
              </a:rPr>
              <a:t>o vasto corpo da Terra</a:t>
            </a:r>
            <a:r>
              <a:rPr lang="pt-BR" altLang="pt-BR" sz="2800" dirty="0" smtClean="0"/>
              <a:t> [...] </a:t>
            </a:r>
            <a:r>
              <a:rPr lang="pt-BR" altLang="pt-BR" sz="2800" dirty="0" smtClean="0">
                <a:cs typeface="Times New Roman" panose="02020603050405020304" pitchFamily="18" charset="0"/>
              </a:rPr>
              <a:t>pode condensar continuamente uma quantidade tão grande desse espírito, [de modo] que o faça descer do alto com grande celeridade para abastecê-la.</a:t>
            </a:r>
            <a:endParaRPr lang="pt-BR" altLang="pt-BR" sz="2800" dirty="0" smtClean="0"/>
          </a:p>
        </p:txBody>
      </p:sp>
      <p:sp>
        <p:nvSpPr>
          <p:cNvPr id="5" name="Rectangle 3"/>
          <p:cNvSpPr txBox="1">
            <a:spLocks noChangeArrowheads="1"/>
          </p:cNvSpPr>
          <p:nvPr/>
        </p:nvSpPr>
        <p:spPr bwMode="auto">
          <a:xfrm>
            <a:off x="179388" y="5373216"/>
            <a:ext cx="87852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Nessa descida, é possível que ele traga consigo para baixo os corpos que perpassa.</a:t>
            </a:r>
            <a:r>
              <a:rPr lang="pt-BR" altLang="pt-BR" sz="2800" kern="0" dirty="0" smtClean="0"/>
              <a:t>”</a:t>
            </a:r>
            <a:endParaRPr lang="pt-BR" altLang="pt-BR" sz="2800" kern="0" dirty="0"/>
          </a:p>
        </p:txBody>
      </p:sp>
      <p:sp>
        <p:nvSpPr>
          <p:cNvPr id="6" name="Rectangle 3"/>
          <p:cNvSpPr txBox="1">
            <a:spLocks noChangeArrowheads="1"/>
          </p:cNvSpPr>
          <p:nvPr/>
        </p:nvSpPr>
        <p:spPr bwMode="auto">
          <a:xfrm>
            <a:off x="179512" y="1844824"/>
            <a:ext cx="8785225"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3"/>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Newton reforça sua ideia sobre o éter de 1672 em uma carta endereçada a Henry Oldenburg (1618-1677), em 1675:</a:t>
            </a:r>
            <a:endParaRPr lang="pt-BR" altLang="pt-BR" sz="2800" kern="0" dirty="0"/>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ço Reservado para Número de Slide 5"/>
          <p:cNvSpPr>
            <a:spLocks noGrp="1"/>
          </p:cNvSpPr>
          <p:nvPr>
            <p:ph type="sldNum" sz="quarter" idx="12"/>
          </p:nvPr>
        </p:nvSpPr>
        <p:spPr>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SzPct val="85000"/>
              <a:buBlip>
                <a:blip r:embed="rId2"/>
              </a:buBlip>
              <a:defRPr sz="3200">
                <a:solidFill>
                  <a:schemeClr val="tx1"/>
                </a:solidFill>
                <a:latin typeface="Times New Roman" panose="02020603050405020304" pitchFamily="18" charset="0"/>
              </a:defRPr>
            </a:lvl1pPr>
            <a:lvl2pPr marL="742950" indent="-285750">
              <a:spcBef>
                <a:spcPct val="20000"/>
              </a:spcBef>
              <a:buClr>
                <a:schemeClr val="bg2"/>
              </a:buClr>
              <a:buSzPct val="70000"/>
              <a:buFont typeface="Wingdings" panose="05000000000000000000" pitchFamily="2" charset="2"/>
              <a:buChar char="n"/>
              <a:defRPr sz="2800">
                <a:solidFill>
                  <a:schemeClr val="tx1"/>
                </a:solidFill>
                <a:latin typeface="Times New Roman" panose="02020603050405020304" pitchFamily="18" charset="0"/>
              </a:defRPr>
            </a:lvl2pPr>
            <a:lvl3pPr marL="1143000" indent="-228600">
              <a:spcBef>
                <a:spcPct val="20000"/>
              </a:spcBef>
              <a:buSzPct val="70000"/>
              <a:buFont typeface="Wingdings" panose="05000000000000000000" pitchFamily="2" charset="2"/>
              <a:buChar char="n"/>
              <a:defRPr sz="2400">
                <a:solidFill>
                  <a:schemeClr val="tx1"/>
                </a:solidFill>
                <a:latin typeface="Times New Roman" panose="02020603050405020304" pitchFamily="18" charset="0"/>
              </a:defRPr>
            </a:lvl3pPr>
            <a:lvl4pPr marL="1600200" indent="-228600">
              <a:spcBef>
                <a:spcPct val="20000"/>
              </a:spcBef>
              <a:buSzPct val="70000"/>
              <a:buFont typeface="Wingdings" panose="05000000000000000000" pitchFamily="2" charset="2"/>
              <a:buChar char="n"/>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SzTx/>
              <a:buFontTx/>
              <a:buNone/>
            </a:pPr>
            <a:fld id="{D6D0740D-1F40-4149-BCE3-37632667E89C}" type="slidenum">
              <a:rPr lang="pt-BR" altLang="pt-BR" sz="1400" smtClean="0">
                <a:solidFill>
                  <a:schemeClr val="bg1"/>
                </a:solidFill>
              </a:rPr>
              <a:pPr>
                <a:spcBef>
                  <a:spcPct val="0"/>
                </a:spcBef>
                <a:buSzTx/>
                <a:buFontTx/>
                <a:buNone/>
              </a:pPr>
              <a:t>9</a:t>
            </a:fld>
            <a:endParaRPr lang="pt-BR" altLang="pt-BR" sz="1400" smtClean="0">
              <a:solidFill>
                <a:schemeClr val="bg1"/>
              </a:solidFill>
            </a:endParaRPr>
          </a:p>
        </p:txBody>
      </p:sp>
      <p:sp>
        <p:nvSpPr>
          <p:cNvPr id="10243" name="Rectangle 2" descr="Large confetti"/>
          <p:cNvSpPr>
            <a:spLocks noGrp="1" noChangeArrowheads="1"/>
          </p:cNvSpPr>
          <p:nvPr>
            <p:ph type="title"/>
          </p:nvPr>
        </p:nvSpPr>
        <p:spPr>
          <a:xfrm>
            <a:off x="1619250" y="303213"/>
            <a:ext cx="6019800" cy="893762"/>
          </a:xfrm>
        </p:spPr>
        <p:txBody>
          <a:bodyPr/>
          <a:lstStyle/>
          <a:p>
            <a:pPr algn="ctr"/>
            <a:r>
              <a:rPr lang="pt-BR" altLang="pt-BR" sz="2400" b="1" smtClean="0"/>
              <a:t>O ÉTER DE 1679</a:t>
            </a:r>
            <a:br>
              <a:rPr lang="pt-BR" altLang="pt-BR" sz="2400" b="1" smtClean="0"/>
            </a:br>
            <a:r>
              <a:rPr lang="pt-BR" altLang="pt-BR" sz="2400" b="1" smtClean="0"/>
              <a:t>(carta a Robert Boyle)</a:t>
            </a:r>
          </a:p>
        </p:txBody>
      </p:sp>
      <p:sp>
        <p:nvSpPr>
          <p:cNvPr id="46083" name="Rectangle 3"/>
          <p:cNvSpPr>
            <a:spLocks noGrp="1" noChangeArrowheads="1"/>
          </p:cNvSpPr>
          <p:nvPr>
            <p:ph type="body" idx="1"/>
          </p:nvPr>
        </p:nvSpPr>
        <p:spPr>
          <a:xfrm>
            <a:off x="179388" y="1844675"/>
            <a:ext cx="8785225" cy="1668463"/>
          </a:xfrm>
        </p:spPr>
        <p:txBody>
          <a:bodyPr/>
          <a:lstStyle/>
          <a:p>
            <a:pPr marL="0" indent="0" algn="just">
              <a:spcBef>
                <a:spcPct val="0"/>
              </a:spcBef>
              <a:buFontTx/>
              <a:buNone/>
            </a:pPr>
            <a:r>
              <a:rPr lang="pt-BR" altLang="pt-BR" sz="2800" smtClean="0">
                <a:cs typeface="Times New Roman" panose="02020603050405020304" pitchFamily="18" charset="0"/>
              </a:rPr>
              <a:t>     “Imagine agora qualquer corpo suspenso no ar ou jazendo sobre a Terra, e o éter sendo por hipótese mais grosso nos poros que estão nas partes superiores do corpo do que naqueles [poros] que estão em suas partes inferiores.</a:t>
            </a:r>
          </a:p>
        </p:txBody>
      </p:sp>
      <p:sp>
        <p:nvSpPr>
          <p:cNvPr id="5" name="Rectangle 3"/>
          <p:cNvSpPr txBox="1">
            <a:spLocks noChangeArrowheads="1"/>
          </p:cNvSpPr>
          <p:nvPr/>
        </p:nvSpPr>
        <p:spPr bwMode="auto">
          <a:xfrm>
            <a:off x="179388" y="3562350"/>
            <a:ext cx="8785225" cy="2674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SzPct val="85000"/>
              <a:buBlip>
                <a:blip r:embed="rId2"/>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bg2"/>
              </a:buClr>
              <a:buSzPct val="70000"/>
              <a:buFont typeface="Wingdings" panose="05000000000000000000" pitchFamily="2" charset="2"/>
              <a:buChar char="n"/>
              <a:defRPr sz="2800">
                <a:solidFill>
                  <a:schemeClr val="tx1"/>
                </a:solidFill>
                <a:latin typeface="+mn-lt"/>
              </a:defRPr>
            </a:lvl2pPr>
            <a:lvl3pPr marL="1143000" indent="-228600" algn="l" rtl="0" eaLnBrk="0" fontAlgn="base" hangingPunct="0">
              <a:spcBef>
                <a:spcPct val="20000"/>
              </a:spcBef>
              <a:spcAft>
                <a:spcPct val="0"/>
              </a:spcAft>
              <a:buSzPct val="70000"/>
              <a:buFont typeface="Wingdings" panose="05000000000000000000" pitchFamily="2" charset="2"/>
              <a:buChar char="n"/>
              <a:defRPr sz="2400">
                <a:solidFill>
                  <a:schemeClr val="tx1"/>
                </a:solidFill>
                <a:latin typeface="+mn-lt"/>
              </a:defRPr>
            </a:lvl3pPr>
            <a:lvl4pPr marL="1600200" indent="-228600" algn="l" rtl="0" eaLnBrk="0" fontAlgn="base" hangingPunct="0">
              <a:spcBef>
                <a:spcPct val="20000"/>
              </a:spcBef>
              <a:spcAft>
                <a:spcPct val="0"/>
              </a:spcAft>
              <a:buSzPct val="70000"/>
              <a:buFont typeface="Wingdings" panose="05000000000000000000" pitchFamily="2" charset="2"/>
              <a:buChar char="n"/>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just">
              <a:spcBef>
                <a:spcPts val="0"/>
              </a:spcBef>
              <a:buFontTx/>
              <a:buNone/>
              <a:defRPr/>
            </a:pPr>
            <a:r>
              <a:rPr lang="pt-BR" altLang="pt-BR" sz="2800" kern="0" dirty="0" smtClean="0">
                <a:cs typeface="Times New Roman" panose="02020603050405020304" pitchFamily="18" charset="0"/>
              </a:rPr>
              <a:t>     [Considerando] esse éter mais grosseiro [como] sendo menos apto a se alojar naqueles poros do que o éter inferior mais fino, ele tentará sair e dar lugar ao éter mais fino de baixo, o que não pode ocorrer sem que os corpos desçam, para dar lugar acima deles para que ele [o éter mais grosseiro] saia.”</a:t>
            </a:r>
            <a:endParaRPr lang="pt-BR" altLang="pt-BR" sz="2800" kern="0" dirty="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5" grpId="0"/>
    </p:bldLst>
  </p:timing>
</p:sld>
</file>

<file path=ppt/theme/theme1.xml><?xml version="1.0" encoding="utf-8"?>
<a:theme xmlns:a="http://schemas.openxmlformats.org/drawingml/2006/main" name="Papel de arroz">
  <a:themeElements>
    <a:clrScheme name="Papel de arroz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fontScheme name="Papel de arroz">
      <a:majorFont>
        <a:latin typeface="Times New Roman"/>
        <a:ea typeface=""/>
        <a:cs typeface=""/>
      </a:majorFont>
      <a:minorFont>
        <a:latin typeface="Times New Roman"/>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t-BR"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apel de arroz 1">
        <a:dk1>
          <a:srgbClr val="9D9475"/>
        </a:dk1>
        <a:lt1>
          <a:srgbClr val="333333"/>
        </a:lt1>
        <a:dk2>
          <a:srgbClr val="333300"/>
        </a:dk2>
        <a:lt2>
          <a:srgbClr val="333333"/>
        </a:lt2>
        <a:accent1>
          <a:srgbClr val="B3C39F"/>
        </a:accent1>
        <a:accent2>
          <a:srgbClr val="DCD9CE"/>
        </a:accent2>
        <a:accent3>
          <a:srgbClr val="ADADAA"/>
        </a:accent3>
        <a:accent4>
          <a:srgbClr val="2A2A2A"/>
        </a:accent4>
        <a:accent5>
          <a:srgbClr val="D6DECD"/>
        </a:accent5>
        <a:accent6>
          <a:srgbClr val="C7C4BA"/>
        </a:accent6>
        <a:hlink>
          <a:srgbClr val="CC9900"/>
        </a:hlink>
        <a:folHlink>
          <a:srgbClr val="ADA68B"/>
        </a:folHlink>
      </a:clrScheme>
      <a:clrMap bg1="dk2" tx1="lt1" bg2="dk1" tx2="lt2" accent1="accent1" accent2="accent2" accent3="accent3" accent4="accent4" accent5="accent5" accent6="accent6" hlink="hlink" folHlink="folHlink"/>
    </a:extraClrScheme>
    <a:extraClrScheme>
      <a:clrScheme name="Papel de arroz 2">
        <a:dk1>
          <a:srgbClr val="00264C"/>
        </a:dk1>
        <a:lt1>
          <a:srgbClr val="FFFFE9"/>
        </a:lt1>
        <a:dk2>
          <a:srgbClr val="333333"/>
        </a:dk2>
        <a:lt2>
          <a:srgbClr val="333333"/>
        </a:lt2>
        <a:accent1>
          <a:srgbClr val="78C0B2"/>
        </a:accent1>
        <a:accent2>
          <a:srgbClr val="262D4C"/>
        </a:accent2>
        <a:accent3>
          <a:srgbClr val="FFFFF2"/>
        </a:accent3>
        <a:accent4>
          <a:srgbClr val="001F40"/>
        </a:accent4>
        <a:accent5>
          <a:srgbClr val="BEDCD5"/>
        </a:accent5>
        <a:accent6>
          <a:srgbClr val="212844"/>
        </a:accent6>
        <a:hlink>
          <a:srgbClr val="598BBD"/>
        </a:hlink>
        <a:folHlink>
          <a:srgbClr val="4D4D4D"/>
        </a:folHlink>
      </a:clrScheme>
      <a:clrMap bg1="lt1" tx1="dk1" bg2="lt2" tx2="dk2" accent1="accent1" accent2="accent2" accent3="accent3" accent4="accent4" accent5="accent5" accent6="accent6" hlink="hlink" folHlink="folHlink"/>
    </a:extraClrScheme>
    <a:extraClrScheme>
      <a:clrScheme name="Papel de arroz 3">
        <a:dk1>
          <a:srgbClr val="000000"/>
        </a:dk1>
        <a:lt1>
          <a:srgbClr val="F8F8F8"/>
        </a:lt1>
        <a:dk2>
          <a:srgbClr val="333333"/>
        </a:dk2>
        <a:lt2>
          <a:srgbClr val="5F5F5F"/>
        </a:lt2>
        <a:accent1>
          <a:srgbClr val="DDDDDD"/>
        </a:accent1>
        <a:accent2>
          <a:srgbClr val="808080"/>
        </a:accent2>
        <a:accent3>
          <a:srgbClr val="FBFBFB"/>
        </a:accent3>
        <a:accent4>
          <a:srgbClr val="000000"/>
        </a:accent4>
        <a:accent5>
          <a:srgbClr val="EBEBEB"/>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Papel de arroz 4">
        <a:dk1>
          <a:srgbClr val="00264C"/>
        </a:dk1>
        <a:lt1>
          <a:srgbClr val="FFFFFF"/>
        </a:lt1>
        <a:dk2>
          <a:srgbClr val="333333"/>
        </a:dk2>
        <a:lt2>
          <a:srgbClr val="2E697E"/>
        </a:lt2>
        <a:accent1>
          <a:srgbClr val="BAC8AA"/>
        </a:accent1>
        <a:accent2>
          <a:srgbClr val="6E9883"/>
        </a:accent2>
        <a:accent3>
          <a:srgbClr val="FFFFFF"/>
        </a:accent3>
        <a:accent4>
          <a:srgbClr val="001F40"/>
        </a:accent4>
        <a:accent5>
          <a:srgbClr val="D9E0D2"/>
        </a:accent5>
        <a:accent6>
          <a:srgbClr val="638976"/>
        </a:accent6>
        <a:hlink>
          <a:srgbClr val="CC9900"/>
        </a:hlink>
        <a:folHlink>
          <a:srgbClr val="7DAECF"/>
        </a:folHlink>
      </a:clrScheme>
      <a:clrMap bg1="lt1" tx1="dk1" bg2="lt2" tx2="dk2" accent1="accent1" accent2="accent2" accent3="accent3" accent4="accent4" accent5="accent5" accent6="accent6" hlink="hlink" folHlink="folHlink"/>
    </a:extraClrScheme>
    <a:extraClrScheme>
      <a:clrScheme name="Papel de arroz 5">
        <a:dk1>
          <a:srgbClr val="20374E"/>
        </a:dk1>
        <a:lt1>
          <a:srgbClr val="DCE4D2"/>
        </a:lt1>
        <a:dk2>
          <a:srgbClr val="333333"/>
        </a:dk2>
        <a:lt2>
          <a:srgbClr val="524C46"/>
        </a:lt2>
        <a:accent1>
          <a:srgbClr val="C9C491"/>
        </a:accent1>
        <a:accent2>
          <a:srgbClr val="8A776A"/>
        </a:accent2>
        <a:accent3>
          <a:srgbClr val="EBEFE5"/>
        </a:accent3>
        <a:accent4>
          <a:srgbClr val="1A2D41"/>
        </a:accent4>
        <a:accent5>
          <a:srgbClr val="E1DEC7"/>
        </a:accent5>
        <a:accent6>
          <a:srgbClr val="7D6B5F"/>
        </a:accent6>
        <a:hlink>
          <a:srgbClr val="67895F"/>
        </a:hlink>
        <a:folHlink>
          <a:srgbClr val="4D4D4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C:\Arquivos de programas\Microsoft Office\Templates\Estruturas de apresentação\Papel de arroz.pot</Template>
  <TotalTime>71897</TotalTime>
  <Words>3049</Words>
  <Application>Microsoft Office PowerPoint</Application>
  <PresentationFormat>Apresentação na tela (4:3)</PresentationFormat>
  <Paragraphs>216</Paragraphs>
  <Slides>30</Slides>
  <Notes>18</Notes>
  <HiddenSlides>0</HiddenSlides>
  <MMClips>0</MMClips>
  <ScaleCrop>false</ScaleCrop>
  <HeadingPairs>
    <vt:vector size="8" baseType="variant">
      <vt:variant>
        <vt:lpstr>Fontes usadas</vt:lpstr>
      </vt:variant>
      <vt:variant>
        <vt:i4>4</vt:i4>
      </vt:variant>
      <vt:variant>
        <vt:lpstr>Tema</vt:lpstr>
      </vt:variant>
      <vt:variant>
        <vt:i4>1</vt:i4>
      </vt:variant>
      <vt:variant>
        <vt:lpstr>Servidores OLE inseridos</vt:lpstr>
      </vt:variant>
      <vt:variant>
        <vt:i4>1</vt:i4>
      </vt:variant>
      <vt:variant>
        <vt:lpstr>Títulos de slides</vt:lpstr>
      </vt:variant>
      <vt:variant>
        <vt:i4>30</vt:i4>
      </vt:variant>
    </vt:vector>
  </HeadingPairs>
  <TitlesOfParts>
    <vt:vector size="36" baseType="lpstr">
      <vt:lpstr>Arial</vt:lpstr>
      <vt:lpstr>Cambria Math</vt:lpstr>
      <vt:lpstr>Times New Roman</vt:lpstr>
      <vt:lpstr>Wingdings</vt:lpstr>
      <vt:lpstr>Papel de arroz</vt:lpstr>
      <vt:lpstr>CDraw5</vt:lpstr>
      <vt:lpstr>Apresentação do PowerPoint</vt:lpstr>
      <vt:lpstr>O CADERNO DE ANOTAÇÕES DE ISAAC NEWTON</vt:lpstr>
      <vt:lpstr>AS PRIMEIRAS IDEIAS SOBRE GRAVIDADE</vt:lpstr>
      <vt:lpstr>TENTATIVAS DE EXPLICAÇÃO</vt:lpstr>
      <vt:lpstr>TENTATIVAS DE EXPLICAÇÃO</vt:lpstr>
      <vt:lpstr>A INTERAÇÃO DO ÉTER COM A TERRA</vt:lpstr>
      <vt:lpstr>O ÉTER DE 1672</vt:lpstr>
      <vt:lpstr>O ÉTER DE 1675</vt:lpstr>
      <vt:lpstr>O ÉTER DE 1679 (carta a Robert Boyle)</vt:lpstr>
      <vt:lpstr>O ABANDONO PROVISÓRIO DOS MODELOS DE ÉTER</vt:lpstr>
      <vt:lpstr>PRINCÍPIOS MATEMÁTICOS DE FILOSOFIA NATURAL 1687</vt:lpstr>
      <vt:lpstr>PREFÁCIO À PRIMEIRA EDIÇÃO - O MÉTODO NEWTONIANO</vt:lpstr>
      <vt:lpstr>PREFÁCIO À PRIMEIRA EDIÇÃO - O MÉTODO NEWTONIANO</vt:lpstr>
      <vt:lpstr>PREFÁCIO À PRIMEIRA EDIÇÃO - O MÉTODO NEWTONIANO</vt:lpstr>
      <vt:lpstr>REGRAS DE RACIOCÍNIO EM FILOSOFIA</vt:lpstr>
      <vt:lpstr>REGRAS DE RACIOCÍNIO EM FILOSOFIA</vt:lpstr>
      <vt:lpstr>REGRAS DE RACIOCÍNIO EM FILOSOFIA</vt:lpstr>
      <vt:lpstr>REGRAS DE RACIOCÍNIO EM FILOSOFIA</vt:lpstr>
      <vt:lpstr>UMA INESPERADA RELAÇÃO ENTRE MOVIMENTO INERCIAL E LEI DAS ÁREAS</vt:lpstr>
      <vt:lpstr>UMA INESPERADA RELAÇÃO ENTRE MOVIMENTO INERCIAL E LEI DAS ÁREAS</vt:lpstr>
      <vt:lpstr>UMA INESPERADA RELAÇÃO ENTRE MOVIMENTO INERCIAL E LEI DAS ÁREAS</vt:lpstr>
      <vt:lpstr>O CASO LIMITE</vt:lpstr>
      <vt:lpstr>FORÇAS CENTRAIS E A 3ª LEI DE KEPLER</vt:lpstr>
      <vt:lpstr>O ARGUMENTO DA “QUEDA DA LUA”</vt:lpstr>
      <vt:lpstr>A INTERPRETAÇÃO DO RESULTADO</vt:lpstr>
      <vt:lpstr>O CÁLCULO DA “QUEDA DA LUA”</vt:lpstr>
      <vt:lpstr>O ARGUMENTO DA “QUEDA DA LUA”</vt:lpstr>
      <vt:lpstr>O ARGUMENTO DA “QUEDA DA LUA”</vt:lpstr>
      <vt:lpstr>A SÍNTESE NEWTONIANA</vt:lpstr>
      <vt:lpstr>Apresentação do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uso pessoal</dc:creator>
  <cp:lastModifiedBy>Daniel</cp:lastModifiedBy>
  <cp:revision>700</cp:revision>
  <dcterms:created xsi:type="dcterms:W3CDTF">2004-05-20T16:07:03Z</dcterms:created>
  <dcterms:modified xsi:type="dcterms:W3CDTF">2017-07-14T00:00:51Z</dcterms:modified>
</cp:coreProperties>
</file>