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video/unknown"/>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27"/>
  </p:notesMasterIdLst>
  <p:sldIdLst>
    <p:sldId id="441" r:id="rId2"/>
    <p:sldId id="390" r:id="rId3"/>
    <p:sldId id="419" r:id="rId4"/>
    <p:sldId id="398" r:id="rId5"/>
    <p:sldId id="519" r:id="rId6"/>
    <p:sldId id="382" r:id="rId7"/>
    <p:sldId id="407" r:id="rId8"/>
    <p:sldId id="479" r:id="rId9"/>
    <p:sldId id="417" r:id="rId10"/>
    <p:sldId id="383" r:id="rId11"/>
    <p:sldId id="452" r:id="rId12"/>
    <p:sldId id="420" r:id="rId13"/>
    <p:sldId id="380" r:id="rId14"/>
    <p:sldId id="453" r:id="rId15"/>
    <p:sldId id="409" r:id="rId16"/>
    <p:sldId id="486" r:id="rId17"/>
    <p:sldId id="393" r:id="rId18"/>
    <p:sldId id="454" r:id="rId19"/>
    <p:sldId id="517" r:id="rId20"/>
    <p:sldId id="392" r:id="rId21"/>
    <p:sldId id="455" r:id="rId22"/>
    <p:sldId id="460" r:id="rId23"/>
    <p:sldId id="461" r:id="rId24"/>
    <p:sldId id="518" r:id="rId25"/>
    <p:sldId id="516" r:id="rId26"/>
  </p:sldIdLst>
  <p:sldSz cx="9144000" cy="6858000" type="screen4x3"/>
  <p:notesSz cx="6858000" cy="9144000"/>
  <p:defaultTextStyle>
    <a:defPPr>
      <a:defRPr lang="pt-BR"/>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D2611"/>
    <a:srgbClr val="4B0801"/>
    <a:srgbClr val="3F6AD7"/>
    <a:srgbClr val="32D3E4"/>
    <a:srgbClr val="470B0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44" autoAdjust="0"/>
    <p:restoredTop sz="72598" autoAdjust="0"/>
  </p:normalViewPr>
  <p:slideViewPr>
    <p:cSldViewPr>
      <p:cViewPr varScale="1">
        <p:scale>
          <a:sx n="52" d="100"/>
          <a:sy n="52" d="100"/>
        </p:scale>
        <p:origin x="-1884" y="-102"/>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pt-BR"/>
          </a:p>
        </p:txBody>
      </p:sp>
      <p:sp>
        <p:nvSpPr>
          <p:cNvPr id="6147"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pt-BR"/>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pt-BR" noProof="0" smtClean="0"/>
              <a:t>Clique para editar os estilos do texto mestre</a:t>
            </a:r>
          </a:p>
          <a:p>
            <a:pPr lvl="1"/>
            <a:r>
              <a:rPr lang="pt-BR" noProof="0" smtClean="0"/>
              <a:t>Segundo nível</a:t>
            </a:r>
          </a:p>
          <a:p>
            <a:pPr lvl="2"/>
            <a:r>
              <a:rPr lang="pt-BR" noProof="0" smtClean="0"/>
              <a:t>Terceiro nível</a:t>
            </a:r>
          </a:p>
          <a:p>
            <a:pPr lvl="3"/>
            <a:r>
              <a:rPr lang="pt-BR" noProof="0" smtClean="0"/>
              <a:t>Quarto nível</a:t>
            </a:r>
          </a:p>
          <a:p>
            <a:pPr lvl="4"/>
            <a:r>
              <a:rPr lang="pt-BR" noProof="0" smtClean="0"/>
              <a:t>Quinto nível</a:t>
            </a:r>
          </a:p>
        </p:txBody>
      </p:sp>
      <p:sp>
        <p:nvSpPr>
          <p:cNvPr id="615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pt-BR"/>
          </a:p>
        </p:txBody>
      </p:sp>
      <p:sp>
        <p:nvSpPr>
          <p:cNvPr id="615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E3FCAA2E-A78B-4C81-BEB2-128E378B9D35}" type="slidenum">
              <a:rPr lang="pt-BR" altLang="pt-BR"/>
              <a:pPr>
                <a:defRPr/>
              </a:pPr>
              <a:t>‹nº›</a:t>
            </a:fld>
            <a:endParaRPr lang="pt-BR" altLang="pt-BR"/>
          </a:p>
        </p:txBody>
      </p:sp>
    </p:spTree>
    <p:extLst>
      <p:ext uri="{BB962C8B-B14F-4D97-AF65-F5344CB8AC3E}">
        <p14:creationId xmlns:p14="http://schemas.microsoft.com/office/powerpoint/2010/main" val="53749129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Espaço Reservado para Imagem de Slide 1"/>
          <p:cNvSpPr>
            <a:spLocks noGrp="1" noRot="1" noChangeAspect="1" noTextEdit="1"/>
          </p:cNvSpPr>
          <p:nvPr>
            <p:ph type="sldImg"/>
          </p:nvPr>
        </p:nvSpPr>
        <p:spPr>
          <a:ln/>
        </p:spPr>
      </p:sp>
      <p:sp>
        <p:nvSpPr>
          <p:cNvPr id="74755" name="Espaço Reservado para Anotaçõ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t-BR" altLang="pt-BR" b="1" smtClean="0"/>
              <a:t>Referência:</a:t>
            </a:r>
            <a:r>
              <a:rPr lang="pt-BR" altLang="pt-BR" smtClean="0"/>
              <a:t> SILVA, Cibelle Celestino. A natureza dos cometas e o escorregão de Galileu. </a:t>
            </a:r>
            <a:r>
              <a:rPr lang="pt-BR" altLang="pt-BR" i="1" smtClean="0"/>
              <a:t>Revista Scientific American Brasil - Especial História</a:t>
            </a:r>
            <a:r>
              <a:rPr lang="pt-BR" altLang="pt-BR" smtClean="0"/>
              <a:t>, n. 6, p. 20-25, 2006.</a:t>
            </a:r>
          </a:p>
          <a:p>
            <a:endParaRPr lang="pt-BR" altLang="pt-BR" smtClean="0"/>
          </a:p>
        </p:txBody>
      </p:sp>
      <p:sp>
        <p:nvSpPr>
          <p:cNvPr id="74756" name="Espaço Reservado para Número de Slid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E1A93341-3E10-4922-B1D0-5B5C2AA8D445}" type="slidenum">
              <a:rPr lang="pt-BR" altLang="pt-BR" sz="1200" smtClean="0"/>
              <a:pPr/>
              <a:t>4</a:t>
            </a:fld>
            <a:endParaRPr lang="pt-BR" altLang="pt-BR" sz="1200" smtClean="0"/>
          </a:p>
        </p:txBody>
      </p:sp>
    </p:spTree>
    <p:extLst>
      <p:ext uri="{BB962C8B-B14F-4D97-AF65-F5344CB8AC3E}">
        <p14:creationId xmlns:p14="http://schemas.microsoft.com/office/powerpoint/2010/main" val="29710359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indent="0">
              <a:spcBef>
                <a:spcPts val="0"/>
              </a:spcBef>
              <a:buFont typeface="Arial" panose="020B0604020202020204" pitchFamily="34" charset="0"/>
              <a:buChar char="•"/>
            </a:pPr>
            <a:r>
              <a:rPr lang="pt-BR" dirty="0" smtClean="0"/>
              <a:t> abjurar: renunciar; abdicar; renegar.</a:t>
            </a:r>
          </a:p>
          <a:p>
            <a:pPr marL="0" marR="0" lvl="0" indent="0" algn="l" defTabSz="914400" rtl="0" eaLnBrk="0" fontAlgn="base" latinLnBrk="0" hangingPunct="0">
              <a:lnSpc>
                <a:spcPct val="100000"/>
              </a:lnSpc>
              <a:spcBef>
                <a:spcPts val="0"/>
              </a:spcBef>
              <a:spcAft>
                <a:spcPct val="0"/>
              </a:spcAft>
              <a:buClrTx/>
              <a:buSzTx/>
              <a:buFont typeface="Arial" panose="020B0604020202020204" pitchFamily="34" charset="0"/>
              <a:buChar char="•"/>
              <a:tabLst/>
              <a:defRPr/>
            </a:pPr>
            <a:r>
              <a:rPr lang="pt-BR" dirty="0" smtClean="0"/>
              <a:t> </a:t>
            </a:r>
            <a:r>
              <a:rPr lang="pt-BR" altLang="pt-BR" dirty="0" smtClean="0"/>
              <a:t>Obs.: Em 1992, o papa João Paulo II mandou reabrir o processo e a acusação de heresia foi retirada, após 350 anos de sua morte.</a:t>
            </a:r>
          </a:p>
        </p:txBody>
      </p:sp>
      <p:sp>
        <p:nvSpPr>
          <p:cNvPr id="4" name="Espaço Reservado para Número de Slide 3"/>
          <p:cNvSpPr>
            <a:spLocks noGrp="1"/>
          </p:cNvSpPr>
          <p:nvPr>
            <p:ph type="sldNum" sz="quarter" idx="10"/>
          </p:nvPr>
        </p:nvSpPr>
        <p:spPr/>
        <p:txBody>
          <a:bodyPr/>
          <a:lstStyle/>
          <a:p>
            <a:pPr>
              <a:defRPr/>
            </a:pPr>
            <a:fld id="{E3FCAA2E-A78B-4C81-BEB2-128E378B9D35}" type="slidenum">
              <a:rPr lang="pt-BR" altLang="pt-BR" smtClean="0"/>
              <a:pPr>
                <a:defRPr/>
              </a:pPr>
              <a:t>17</a:t>
            </a:fld>
            <a:endParaRPr lang="pt-BR" altLang="pt-BR"/>
          </a:p>
        </p:txBody>
      </p:sp>
    </p:spTree>
    <p:extLst>
      <p:ext uri="{BB962C8B-B14F-4D97-AF65-F5344CB8AC3E}">
        <p14:creationId xmlns:p14="http://schemas.microsoft.com/office/powerpoint/2010/main" val="23511084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Espaço Reservado para Imagem de Slide 1"/>
          <p:cNvSpPr>
            <a:spLocks noGrp="1" noRot="1" noChangeAspect="1" noTextEdit="1"/>
          </p:cNvSpPr>
          <p:nvPr>
            <p:ph type="sldImg"/>
          </p:nvPr>
        </p:nvSpPr>
        <p:spPr>
          <a:ln/>
        </p:spPr>
      </p:sp>
      <p:sp>
        <p:nvSpPr>
          <p:cNvPr id="89091" name="Espaço Reservado para Anotaçõ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t-BR" altLang="pt-BR" dirty="0" smtClean="0"/>
          </a:p>
        </p:txBody>
      </p:sp>
      <p:sp>
        <p:nvSpPr>
          <p:cNvPr id="89092" name="Espaço Reservado para Número de Slid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846DC8CD-BA1B-481F-AA2F-104999484852}" type="slidenum">
              <a:rPr lang="pt-BR" altLang="pt-BR" sz="1200" smtClean="0"/>
              <a:pPr/>
              <a:t>18</a:t>
            </a:fld>
            <a:endParaRPr lang="pt-BR" altLang="pt-BR" sz="1200" smtClean="0"/>
          </a:p>
        </p:txBody>
      </p:sp>
    </p:spTree>
    <p:extLst>
      <p:ext uri="{BB962C8B-B14F-4D97-AF65-F5344CB8AC3E}">
        <p14:creationId xmlns:p14="http://schemas.microsoft.com/office/powerpoint/2010/main" val="24905546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Espaço Reservado para Imagem de Slide 1"/>
          <p:cNvSpPr>
            <a:spLocks noGrp="1" noRot="1" noChangeAspect="1" noTextEdit="1"/>
          </p:cNvSpPr>
          <p:nvPr>
            <p:ph type="sldImg"/>
          </p:nvPr>
        </p:nvSpPr>
        <p:spPr>
          <a:ln/>
        </p:spPr>
      </p:sp>
      <p:sp>
        <p:nvSpPr>
          <p:cNvPr id="89091" name="Espaço Reservado para Anotaçõ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t-BR" altLang="pt-BR" dirty="0" smtClean="0"/>
          </a:p>
        </p:txBody>
      </p:sp>
      <p:sp>
        <p:nvSpPr>
          <p:cNvPr id="89092" name="Espaço Reservado para Número de Slid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846DC8CD-BA1B-481F-AA2F-104999484852}" type="slidenum">
              <a:rPr lang="pt-BR" altLang="pt-BR" sz="1200" smtClean="0"/>
              <a:pPr/>
              <a:t>19</a:t>
            </a:fld>
            <a:endParaRPr lang="pt-BR" altLang="pt-BR" sz="1200" smtClean="0"/>
          </a:p>
        </p:txBody>
      </p:sp>
    </p:spTree>
    <p:extLst>
      <p:ext uri="{BB962C8B-B14F-4D97-AF65-F5344CB8AC3E}">
        <p14:creationId xmlns:p14="http://schemas.microsoft.com/office/powerpoint/2010/main" val="32507234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Espaço Reservado para Imagem de Slide 1"/>
          <p:cNvSpPr>
            <a:spLocks noGrp="1" noRot="1" noChangeAspect="1" noTextEdit="1"/>
          </p:cNvSpPr>
          <p:nvPr>
            <p:ph type="sldImg"/>
          </p:nvPr>
        </p:nvSpPr>
        <p:spPr>
          <a:ln/>
        </p:spPr>
      </p:sp>
      <p:sp>
        <p:nvSpPr>
          <p:cNvPr id="89091" name="Espaço Reservado para Anotaçõ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t-BR" altLang="pt-BR" dirty="0" smtClean="0"/>
          </a:p>
        </p:txBody>
      </p:sp>
      <p:sp>
        <p:nvSpPr>
          <p:cNvPr id="89092" name="Espaço Reservado para Número de Slid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846DC8CD-BA1B-481F-AA2F-104999484852}" type="slidenum">
              <a:rPr lang="pt-BR" altLang="pt-BR" sz="1200" smtClean="0"/>
              <a:pPr/>
              <a:t>20</a:t>
            </a:fld>
            <a:endParaRPr lang="pt-BR" altLang="pt-BR" sz="1200" smtClean="0"/>
          </a:p>
        </p:txBody>
      </p:sp>
    </p:spTree>
    <p:extLst>
      <p:ext uri="{BB962C8B-B14F-4D97-AF65-F5344CB8AC3E}">
        <p14:creationId xmlns:p14="http://schemas.microsoft.com/office/powerpoint/2010/main" val="33978449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Espaço Reservado para Imagem de Slide 1"/>
          <p:cNvSpPr>
            <a:spLocks noGrp="1" noRot="1" noChangeAspect="1" noTextEdit="1"/>
          </p:cNvSpPr>
          <p:nvPr>
            <p:ph type="sldImg"/>
          </p:nvPr>
        </p:nvSpPr>
        <p:spPr>
          <a:ln/>
        </p:spPr>
      </p:sp>
      <p:sp>
        <p:nvSpPr>
          <p:cNvPr id="89091" name="Espaço Reservado para Anotaçõ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t-BR" altLang="pt-BR" dirty="0" smtClean="0"/>
          </a:p>
        </p:txBody>
      </p:sp>
      <p:sp>
        <p:nvSpPr>
          <p:cNvPr id="89092" name="Espaço Reservado para Número de Slid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846DC8CD-BA1B-481F-AA2F-104999484852}" type="slidenum">
              <a:rPr lang="pt-BR" altLang="pt-BR" sz="1200" smtClean="0"/>
              <a:pPr/>
              <a:t>21</a:t>
            </a:fld>
            <a:endParaRPr lang="pt-BR" altLang="pt-BR" sz="1200" smtClean="0"/>
          </a:p>
        </p:txBody>
      </p:sp>
    </p:spTree>
    <p:extLst>
      <p:ext uri="{BB962C8B-B14F-4D97-AF65-F5344CB8AC3E}">
        <p14:creationId xmlns:p14="http://schemas.microsoft.com/office/powerpoint/2010/main" val="31046336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Espaço Reservado para Imagem de Slide 1"/>
          <p:cNvSpPr>
            <a:spLocks noGrp="1" noRot="1" noChangeAspect="1" noTextEdit="1"/>
          </p:cNvSpPr>
          <p:nvPr>
            <p:ph type="sldImg"/>
          </p:nvPr>
        </p:nvSpPr>
        <p:spPr>
          <a:ln/>
        </p:spPr>
      </p:sp>
      <p:sp>
        <p:nvSpPr>
          <p:cNvPr id="89091" name="Espaço Reservado para Anotaçõ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t-BR" altLang="pt-BR" dirty="0" smtClean="0"/>
          </a:p>
        </p:txBody>
      </p:sp>
      <p:sp>
        <p:nvSpPr>
          <p:cNvPr id="89092" name="Espaço Reservado para Número de Slid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846DC8CD-BA1B-481F-AA2F-104999484852}" type="slidenum">
              <a:rPr lang="pt-BR" altLang="pt-BR" sz="1200" smtClean="0"/>
              <a:pPr/>
              <a:t>22</a:t>
            </a:fld>
            <a:endParaRPr lang="pt-BR" altLang="pt-BR" sz="1200" smtClean="0"/>
          </a:p>
        </p:txBody>
      </p:sp>
    </p:spTree>
    <p:extLst>
      <p:ext uri="{BB962C8B-B14F-4D97-AF65-F5344CB8AC3E}">
        <p14:creationId xmlns:p14="http://schemas.microsoft.com/office/powerpoint/2010/main" val="16327707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Espaço Reservado para Imagem de Slide 1"/>
          <p:cNvSpPr>
            <a:spLocks noGrp="1" noRot="1" noChangeAspect="1" noTextEdit="1"/>
          </p:cNvSpPr>
          <p:nvPr>
            <p:ph type="sldImg"/>
          </p:nvPr>
        </p:nvSpPr>
        <p:spPr>
          <a:ln/>
        </p:spPr>
      </p:sp>
      <p:sp>
        <p:nvSpPr>
          <p:cNvPr id="89091" name="Espaço Reservado para Anotaçõ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t-BR" altLang="pt-BR" dirty="0" smtClean="0"/>
          </a:p>
        </p:txBody>
      </p:sp>
      <p:sp>
        <p:nvSpPr>
          <p:cNvPr id="89092" name="Espaço Reservado para Número de Slid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846DC8CD-BA1B-481F-AA2F-104999484852}" type="slidenum">
              <a:rPr lang="pt-BR" altLang="pt-BR" sz="1200" smtClean="0"/>
              <a:pPr/>
              <a:t>23</a:t>
            </a:fld>
            <a:endParaRPr lang="pt-BR" altLang="pt-BR" sz="1200" smtClean="0"/>
          </a:p>
        </p:txBody>
      </p:sp>
    </p:spTree>
    <p:extLst>
      <p:ext uri="{BB962C8B-B14F-4D97-AF65-F5344CB8AC3E}">
        <p14:creationId xmlns:p14="http://schemas.microsoft.com/office/powerpoint/2010/main" val="32922310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Espaço Reservado para Imagem de Slide 1"/>
          <p:cNvSpPr>
            <a:spLocks noGrp="1" noRot="1" noChangeAspect="1" noTextEdit="1"/>
          </p:cNvSpPr>
          <p:nvPr>
            <p:ph type="sldImg"/>
          </p:nvPr>
        </p:nvSpPr>
        <p:spPr>
          <a:ln/>
        </p:spPr>
      </p:sp>
      <p:sp>
        <p:nvSpPr>
          <p:cNvPr id="89091" name="Espaço Reservado para Anotaçõ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t-BR" altLang="pt-BR" dirty="0" smtClean="0"/>
          </a:p>
        </p:txBody>
      </p:sp>
      <p:sp>
        <p:nvSpPr>
          <p:cNvPr id="89092" name="Espaço Reservado para Número de Slid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846DC8CD-BA1B-481F-AA2F-104999484852}" type="slidenum">
              <a:rPr lang="pt-BR" altLang="pt-BR" sz="1200" smtClean="0"/>
              <a:pPr/>
              <a:t>24</a:t>
            </a:fld>
            <a:endParaRPr lang="pt-BR" altLang="pt-BR" sz="1200" smtClean="0"/>
          </a:p>
        </p:txBody>
      </p:sp>
    </p:spTree>
    <p:extLst>
      <p:ext uri="{BB962C8B-B14F-4D97-AF65-F5344CB8AC3E}">
        <p14:creationId xmlns:p14="http://schemas.microsoft.com/office/powerpoint/2010/main" val="31590982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Espaço Reservado para Imagem de Slide 1"/>
          <p:cNvSpPr>
            <a:spLocks noGrp="1" noRot="1" noChangeAspect="1" noTextEdit="1"/>
          </p:cNvSpPr>
          <p:nvPr>
            <p:ph type="sldImg"/>
          </p:nvPr>
        </p:nvSpPr>
        <p:spPr>
          <a:ln/>
        </p:spPr>
      </p:sp>
      <p:sp>
        <p:nvSpPr>
          <p:cNvPr id="74755" name="Espaço Reservado para Anotaçõ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t-BR" altLang="pt-BR" b="1" smtClean="0"/>
              <a:t>Referência:</a:t>
            </a:r>
            <a:r>
              <a:rPr lang="pt-BR" altLang="pt-BR" smtClean="0"/>
              <a:t> SILVA, Cibelle Celestino. A natureza dos cometas e o escorregão de Galileu. </a:t>
            </a:r>
            <a:r>
              <a:rPr lang="pt-BR" altLang="pt-BR" i="1" smtClean="0"/>
              <a:t>Revista Scientific American Brasil - Especial História</a:t>
            </a:r>
            <a:r>
              <a:rPr lang="pt-BR" altLang="pt-BR" smtClean="0"/>
              <a:t>, n. 6, p. 20-25, 2006.</a:t>
            </a:r>
          </a:p>
          <a:p>
            <a:endParaRPr lang="pt-BR" altLang="pt-BR" smtClean="0"/>
          </a:p>
        </p:txBody>
      </p:sp>
      <p:sp>
        <p:nvSpPr>
          <p:cNvPr id="74756" name="Espaço Reservado para Número de Slid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E1A93341-3E10-4922-B1D0-5B5C2AA8D445}" type="slidenum">
              <a:rPr lang="pt-BR" altLang="pt-BR" sz="1200" smtClean="0"/>
              <a:pPr/>
              <a:t>5</a:t>
            </a:fld>
            <a:endParaRPr lang="pt-BR" altLang="pt-BR" sz="1200" smtClean="0"/>
          </a:p>
        </p:txBody>
      </p:sp>
    </p:spTree>
    <p:extLst>
      <p:ext uri="{BB962C8B-B14F-4D97-AF65-F5344CB8AC3E}">
        <p14:creationId xmlns:p14="http://schemas.microsoft.com/office/powerpoint/2010/main" val="14239467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Espaço Reservado para Imagem de Slide 1"/>
          <p:cNvSpPr>
            <a:spLocks noGrp="1" noRot="1" noChangeAspect="1" noTextEdit="1"/>
          </p:cNvSpPr>
          <p:nvPr>
            <p:ph type="sldImg"/>
          </p:nvPr>
        </p:nvSpPr>
        <p:spPr>
          <a:ln/>
        </p:spPr>
      </p:sp>
      <p:sp>
        <p:nvSpPr>
          <p:cNvPr id="77827" name="Espaço Reservado para Anotaçõ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t-BR" altLang="pt-BR" smtClean="0"/>
              <a:t>Referência: (Em: MARICONDA, P. Introdução ao </a:t>
            </a:r>
            <a:r>
              <a:rPr lang="pt-BR" altLang="pt-BR" i="1" smtClean="0"/>
              <a:t>Duas Novas Ciências</a:t>
            </a:r>
            <a:r>
              <a:rPr lang="pt-BR" altLang="pt-BR" smtClean="0"/>
              <a:t>, 1988, p. XXVIII-XXIX).</a:t>
            </a:r>
          </a:p>
          <a:p>
            <a:endParaRPr lang="pt-BR" altLang="pt-BR" smtClean="0"/>
          </a:p>
        </p:txBody>
      </p:sp>
      <p:sp>
        <p:nvSpPr>
          <p:cNvPr id="77828" name="Espaço Reservado para Número de Slid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113E06A3-88D3-49C7-A500-E25A68FC6FDF}" type="slidenum">
              <a:rPr lang="pt-BR" altLang="pt-BR" sz="1200" smtClean="0"/>
              <a:pPr/>
              <a:t>7</a:t>
            </a:fld>
            <a:endParaRPr lang="pt-BR" altLang="pt-BR" sz="1200" smtClean="0"/>
          </a:p>
        </p:txBody>
      </p:sp>
    </p:spTree>
    <p:extLst>
      <p:ext uri="{BB962C8B-B14F-4D97-AF65-F5344CB8AC3E}">
        <p14:creationId xmlns:p14="http://schemas.microsoft.com/office/powerpoint/2010/main" val="38143794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Espaço Reservado para Imagem de Slide 1"/>
          <p:cNvSpPr>
            <a:spLocks noGrp="1" noRot="1" noChangeAspect="1" noTextEdit="1"/>
          </p:cNvSpPr>
          <p:nvPr>
            <p:ph type="sldImg"/>
          </p:nvPr>
        </p:nvSpPr>
        <p:spPr>
          <a:ln/>
        </p:spPr>
      </p:sp>
      <p:sp>
        <p:nvSpPr>
          <p:cNvPr id="77827" name="Espaço Reservado para Anotaçõ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t-BR" altLang="pt-BR" smtClean="0"/>
              <a:t>Referência: (Em: MARICONDA, P. Introdução ao </a:t>
            </a:r>
            <a:r>
              <a:rPr lang="pt-BR" altLang="pt-BR" i="1" smtClean="0"/>
              <a:t>Duas Novas Ciências</a:t>
            </a:r>
            <a:r>
              <a:rPr lang="pt-BR" altLang="pt-BR" smtClean="0"/>
              <a:t>, 1988, p. XXVIII-XXIX).</a:t>
            </a:r>
          </a:p>
          <a:p>
            <a:endParaRPr lang="pt-BR" altLang="pt-BR" smtClean="0"/>
          </a:p>
        </p:txBody>
      </p:sp>
      <p:sp>
        <p:nvSpPr>
          <p:cNvPr id="77828" name="Espaço Reservado para Número de Slid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113E06A3-88D3-49C7-A500-E25A68FC6FDF}" type="slidenum">
              <a:rPr lang="pt-BR" altLang="pt-BR" sz="1200" smtClean="0"/>
              <a:pPr/>
              <a:t>8</a:t>
            </a:fld>
            <a:endParaRPr lang="pt-BR" altLang="pt-BR" sz="1200" smtClean="0"/>
          </a:p>
        </p:txBody>
      </p:sp>
    </p:spTree>
    <p:extLst>
      <p:ext uri="{BB962C8B-B14F-4D97-AF65-F5344CB8AC3E}">
        <p14:creationId xmlns:p14="http://schemas.microsoft.com/office/powerpoint/2010/main" val="1014443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Espaço Reservado para Imagem de Slide 1"/>
          <p:cNvSpPr>
            <a:spLocks noGrp="1" noRot="1" noChangeAspect="1" noTextEdit="1"/>
          </p:cNvSpPr>
          <p:nvPr>
            <p:ph type="sldImg"/>
          </p:nvPr>
        </p:nvSpPr>
        <p:spPr>
          <a:ln/>
        </p:spPr>
      </p:sp>
      <p:sp>
        <p:nvSpPr>
          <p:cNvPr id="79875" name="Espaço Reservado para Anotaçõ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lgn="just">
              <a:spcBef>
                <a:spcPts val="0"/>
              </a:spcBef>
              <a:buFont typeface="Arial" panose="020B0604020202020204" pitchFamily="34" charset="0"/>
              <a:buChar char="•"/>
            </a:pPr>
            <a:r>
              <a:rPr lang="pt-BR" altLang="pt-BR" dirty="0" smtClean="0"/>
              <a:t> Os aristotélicos e outros racionalistas, até a época de Newton, criticavam a astrologia por um motivo errado – a asserção, hoje aceita,</a:t>
            </a:r>
            <a:r>
              <a:rPr lang="pt-BR" altLang="pt-BR" baseline="0" dirty="0" smtClean="0"/>
              <a:t> de que os planetas influenciam os acontecimentos terrestres (“sublunares”). De fato, a teoria da gravitação de Newton, e especialmente a teoria lunar das marés, são, historicamente, derivações do conhecimento astrológico. Newton, ao que parece, relutava em aceitar uma teoria da mesma família da que afirmava, por exemplo, que as epidemias de gripe eram causadas por uma “influência” astral. Galileu, por sua vez, chegou a rejeitar a teoria lunar das marés, sem dúvida pela mesma razão. Além disso, o receio que tinha de Kepler pode ser facilmente explicado pelo seu receio em relação à astrologia. (POPPER, Karl </a:t>
            </a:r>
            <a:r>
              <a:rPr lang="pt-BR" altLang="pt-BR" baseline="0" dirty="0" err="1" smtClean="0"/>
              <a:t>Raimund</a:t>
            </a:r>
            <a:r>
              <a:rPr lang="pt-BR" altLang="pt-BR" baseline="0" smtClean="0"/>
              <a:t>. </a:t>
            </a:r>
            <a:r>
              <a:rPr lang="pt-BR" altLang="pt-BR" i="1" baseline="0" smtClean="0"/>
              <a:t>Conjecturas </a:t>
            </a:r>
            <a:r>
              <a:rPr lang="pt-BR" altLang="pt-BR" i="1" baseline="0" dirty="0" smtClean="0"/>
              <a:t>e Refutações</a:t>
            </a:r>
            <a:r>
              <a:rPr lang="pt-BR" altLang="pt-BR" baseline="0" dirty="0" smtClean="0"/>
              <a:t>. 2ª edição. Brasília: Editora Universidade de Brasília, 1982, p. 68, nota de rodapé 4).</a:t>
            </a:r>
            <a:endParaRPr lang="pt-BR" altLang="pt-BR" dirty="0" smtClean="0"/>
          </a:p>
        </p:txBody>
      </p:sp>
      <p:sp>
        <p:nvSpPr>
          <p:cNvPr id="79876" name="Espaço Reservado para Número de Slid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B9B1067F-0511-4534-8B46-12FEF5D7CACB}" type="slidenum">
              <a:rPr lang="pt-BR" altLang="pt-BR" sz="1200" smtClean="0"/>
              <a:pPr/>
              <a:t>9</a:t>
            </a:fld>
            <a:endParaRPr lang="pt-BR" altLang="pt-BR" sz="1200" smtClean="0"/>
          </a:p>
        </p:txBody>
      </p:sp>
    </p:spTree>
    <p:extLst>
      <p:ext uri="{BB962C8B-B14F-4D97-AF65-F5344CB8AC3E}">
        <p14:creationId xmlns:p14="http://schemas.microsoft.com/office/powerpoint/2010/main" val="7912222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Espaço Reservado para Imagem de Slide 1"/>
          <p:cNvSpPr>
            <a:spLocks noGrp="1" noRot="1" noChangeAspect="1" noTextEdit="1"/>
          </p:cNvSpPr>
          <p:nvPr>
            <p:ph type="sldImg"/>
          </p:nvPr>
        </p:nvSpPr>
        <p:spPr>
          <a:ln/>
        </p:spPr>
      </p:sp>
      <p:sp>
        <p:nvSpPr>
          <p:cNvPr id="83971" name="Espaço Reservado para Anotaçõ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spcBef>
                <a:spcPts val="0"/>
              </a:spcBef>
              <a:buFont typeface="Arial" panose="020B0604020202020204" pitchFamily="34" charset="0"/>
              <a:buChar char="•"/>
            </a:pPr>
            <a:r>
              <a:rPr lang="pt-BR" altLang="pt-BR" dirty="0" smtClean="0"/>
              <a:t> Ver: Universo Mecânico – Inércia – episódio 4 (de 7 min – parte 1 a 1 min – parte 3).</a:t>
            </a:r>
          </a:p>
        </p:txBody>
      </p:sp>
      <p:sp>
        <p:nvSpPr>
          <p:cNvPr id="83972" name="Espaço Reservado para Número de Slid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3F55DF0C-DA4F-477B-A8C1-B7B704AD940F}" type="slidenum">
              <a:rPr lang="pt-BR" altLang="pt-BR" sz="1200" smtClean="0"/>
              <a:pPr/>
              <a:t>11</a:t>
            </a:fld>
            <a:endParaRPr lang="pt-BR" altLang="pt-BR" sz="1200" smtClean="0"/>
          </a:p>
        </p:txBody>
      </p:sp>
    </p:spTree>
    <p:extLst>
      <p:ext uri="{BB962C8B-B14F-4D97-AF65-F5344CB8AC3E}">
        <p14:creationId xmlns:p14="http://schemas.microsoft.com/office/powerpoint/2010/main" val="1634587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Espaço Reservado para Imagem de Slide 1"/>
          <p:cNvSpPr>
            <a:spLocks noGrp="1" noRot="1" noChangeAspect="1" noTextEdit="1"/>
          </p:cNvSpPr>
          <p:nvPr>
            <p:ph type="sldImg"/>
          </p:nvPr>
        </p:nvSpPr>
        <p:spPr>
          <a:ln/>
        </p:spPr>
      </p:sp>
      <p:sp>
        <p:nvSpPr>
          <p:cNvPr id="83971" name="Espaço Reservado para Anotaçõ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t-BR" altLang="pt-BR" dirty="0" smtClean="0"/>
          </a:p>
        </p:txBody>
      </p:sp>
      <p:sp>
        <p:nvSpPr>
          <p:cNvPr id="83972" name="Espaço Reservado para Número de Slid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3F55DF0C-DA4F-477B-A8C1-B7B704AD940F}" type="slidenum">
              <a:rPr lang="pt-BR" altLang="pt-BR" sz="1200" smtClean="0"/>
              <a:pPr/>
              <a:t>12</a:t>
            </a:fld>
            <a:endParaRPr lang="pt-BR" altLang="pt-BR" sz="1200" smtClean="0"/>
          </a:p>
        </p:txBody>
      </p:sp>
    </p:spTree>
    <p:extLst>
      <p:ext uri="{BB962C8B-B14F-4D97-AF65-F5344CB8AC3E}">
        <p14:creationId xmlns:p14="http://schemas.microsoft.com/office/powerpoint/2010/main" val="39795339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Espaço Reservado para Imagem de Slide 1"/>
          <p:cNvSpPr>
            <a:spLocks noGrp="1" noRot="1" noChangeAspect="1" noTextEdit="1"/>
          </p:cNvSpPr>
          <p:nvPr>
            <p:ph type="sldImg"/>
          </p:nvPr>
        </p:nvSpPr>
        <p:spPr>
          <a:ln/>
        </p:spPr>
      </p:sp>
      <p:sp>
        <p:nvSpPr>
          <p:cNvPr id="86019" name="Espaço Reservado para Anotaçõ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t-BR" altLang="pt-BR" smtClean="0"/>
          </a:p>
        </p:txBody>
      </p:sp>
      <p:sp>
        <p:nvSpPr>
          <p:cNvPr id="86020" name="Espaço Reservado para Número de Slid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6AE583C0-DD19-497D-9FE2-E2484F8EC86D}" type="slidenum">
              <a:rPr lang="pt-BR" altLang="pt-BR" sz="1200" smtClean="0"/>
              <a:pPr/>
              <a:t>13</a:t>
            </a:fld>
            <a:endParaRPr lang="pt-BR" altLang="pt-BR" sz="1200" smtClean="0"/>
          </a:p>
        </p:txBody>
      </p:sp>
    </p:spTree>
    <p:extLst>
      <p:ext uri="{BB962C8B-B14F-4D97-AF65-F5344CB8AC3E}">
        <p14:creationId xmlns:p14="http://schemas.microsoft.com/office/powerpoint/2010/main" val="33830661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Espaço Reservado para Imagem de Slide 1"/>
          <p:cNvSpPr>
            <a:spLocks noGrp="1" noRot="1" noChangeAspect="1" noTextEdit="1"/>
          </p:cNvSpPr>
          <p:nvPr>
            <p:ph type="sldImg"/>
          </p:nvPr>
        </p:nvSpPr>
        <p:spPr>
          <a:ln/>
        </p:spPr>
      </p:sp>
      <p:sp>
        <p:nvSpPr>
          <p:cNvPr id="86019" name="Espaço Reservado para Anotaçõ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t-BR" altLang="pt-BR" smtClean="0"/>
          </a:p>
        </p:txBody>
      </p:sp>
      <p:sp>
        <p:nvSpPr>
          <p:cNvPr id="86020" name="Espaço Reservado para Número de Slid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6AE583C0-DD19-497D-9FE2-E2484F8EC86D}" type="slidenum">
              <a:rPr lang="pt-BR" altLang="pt-BR" sz="1200" smtClean="0"/>
              <a:pPr/>
              <a:t>14</a:t>
            </a:fld>
            <a:endParaRPr lang="pt-BR" altLang="pt-BR" sz="1200" smtClean="0"/>
          </a:p>
        </p:txBody>
      </p:sp>
    </p:spTree>
    <p:extLst>
      <p:ext uri="{BB962C8B-B14F-4D97-AF65-F5344CB8AC3E}">
        <p14:creationId xmlns:p14="http://schemas.microsoft.com/office/powerpoint/2010/main" val="8726082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sp>
        <p:nvSpPr>
          <p:cNvPr id="4" name="Rectangle 2" descr="Large confetti"/>
          <p:cNvSpPr>
            <a:spLocks noChangeArrowheads="1"/>
          </p:cNvSpPr>
          <p:nvPr/>
        </p:nvSpPr>
        <p:spPr bwMode="ltGray">
          <a:xfrm>
            <a:off x="484188" y="1549400"/>
            <a:ext cx="8158162" cy="1689100"/>
          </a:xfrm>
          <a:prstGeom prst="rect">
            <a:avLst/>
          </a:prstGeom>
          <a:pattFill prst="lgConfetti">
            <a:fgClr>
              <a:schemeClr val="accent2">
                <a:alpha val="50195"/>
              </a:schemeClr>
            </a:fgClr>
            <a:bgClr>
              <a:schemeClr val="folHlink"/>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defRPr/>
            </a:pPr>
            <a:endParaRPr kumimoji="1" lang="pt-BR" altLang="pt-BR" smtClean="0"/>
          </a:p>
        </p:txBody>
      </p:sp>
      <p:sp>
        <p:nvSpPr>
          <p:cNvPr id="5" name="AutoShape 3"/>
          <p:cNvSpPr>
            <a:spLocks noChangeArrowheads="1"/>
          </p:cNvSpPr>
          <p:nvPr/>
        </p:nvSpPr>
        <p:spPr bwMode="ltGray">
          <a:xfrm>
            <a:off x="228600" y="3206750"/>
            <a:ext cx="8686800" cy="77788"/>
          </a:xfrm>
          <a:prstGeom prst="roundRect">
            <a:avLst>
              <a:gd name="adj" fmla="val 50000"/>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defRPr/>
            </a:pPr>
            <a:endParaRPr kumimoji="1" lang="pt-BR" altLang="pt-BR" smtClean="0"/>
          </a:p>
        </p:txBody>
      </p:sp>
      <p:sp>
        <p:nvSpPr>
          <p:cNvPr id="6" name="AutoShape 4"/>
          <p:cNvSpPr>
            <a:spLocks noChangeArrowheads="1"/>
          </p:cNvSpPr>
          <p:nvPr/>
        </p:nvSpPr>
        <p:spPr bwMode="ltGray">
          <a:xfrm>
            <a:off x="228600" y="1482725"/>
            <a:ext cx="8686800" cy="77788"/>
          </a:xfrm>
          <a:prstGeom prst="roundRect">
            <a:avLst>
              <a:gd name="adj" fmla="val 50000"/>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defRPr/>
            </a:pPr>
            <a:endParaRPr kumimoji="1" lang="pt-BR" altLang="pt-BR" smtClean="0"/>
          </a:p>
        </p:txBody>
      </p:sp>
      <p:sp>
        <p:nvSpPr>
          <p:cNvPr id="7" name="AutoShape 5"/>
          <p:cNvSpPr>
            <a:spLocks noChangeArrowheads="1"/>
          </p:cNvSpPr>
          <p:nvPr/>
        </p:nvSpPr>
        <p:spPr bwMode="ltGray">
          <a:xfrm>
            <a:off x="8623300" y="1246188"/>
            <a:ext cx="77788" cy="2235200"/>
          </a:xfrm>
          <a:prstGeom prst="roundRect">
            <a:avLst>
              <a:gd name="adj" fmla="val 50000"/>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defRPr/>
            </a:pPr>
            <a:endParaRPr kumimoji="1" lang="pt-BR" altLang="pt-BR" smtClean="0"/>
          </a:p>
        </p:txBody>
      </p:sp>
      <p:sp>
        <p:nvSpPr>
          <p:cNvPr id="8" name="AutoShape 6"/>
          <p:cNvSpPr>
            <a:spLocks noChangeArrowheads="1"/>
          </p:cNvSpPr>
          <p:nvPr/>
        </p:nvSpPr>
        <p:spPr bwMode="ltGray">
          <a:xfrm>
            <a:off x="434975" y="1252538"/>
            <a:ext cx="77788" cy="2235200"/>
          </a:xfrm>
          <a:prstGeom prst="roundRect">
            <a:avLst>
              <a:gd name="adj" fmla="val 50000"/>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defRPr/>
            </a:pPr>
            <a:endParaRPr kumimoji="1" lang="pt-BR" altLang="pt-BR" smtClean="0"/>
          </a:p>
        </p:txBody>
      </p:sp>
      <p:sp>
        <p:nvSpPr>
          <p:cNvPr id="9" name="AutoShape 7"/>
          <p:cNvSpPr>
            <a:spLocks noChangeArrowheads="1"/>
          </p:cNvSpPr>
          <p:nvPr/>
        </p:nvSpPr>
        <p:spPr bwMode="ltGray">
          <a:xfrm>
            <a:off x="2830513" y="5783263"/>
            <a:ext cx="3481387" cy="77787"/>
          </a:xfrm>
          <a:prstGeom prst="roundRect">
            <a:avLst>
              <a:gd name="adj" fmla="val 50000"/>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defRPr/>
            </a:pPr>
            <a:endParaRPr kumimoji="1" lang="pt-BR" altLang="pt-BR" smtClean="0"/>
          </a:p>
        </p:txBody>
      </p:sp>
      <p:sp>
        <p:nvSpPr>
          <p:cNvPr id="10" name="Rectangle 8" descr="Large confetti"/>
          <p:cNvSpPr>
            <a:spLocks noChangeArrowheads="1"/>
          </p:cNvSpPr>
          <p:nvPr/>
        </p:nvSpPr>
        <p:spPr bwMode="ltGray">
          <a:xfrm>
            <a:off x="4095750" y="5734050"/>
            <a:ext cx="949325" cy="176213"/>
          </a:xfrm>
          <a:prstGeom prst="rect">
            <a:avLst/>
          </a:prstGeom>
          <a:pattFill prst="lgConfetti">
            <a:fgClr>
              <a:schemeClr val="accent2"/>
            </a:fgClr>
            <a:bgClr>
              <a:schemeClr val="folHlink"/>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defRPr/>
            </a:pPr>
            <a:endParaRPr kumimoji="1" lang="pt-BR" altLang="pt-BR" smtClean="0"/>
          </a:p>
        </p:txBody>
      </p:sp>
      <p:sp>
        <p:nvSpPr>
          <p:cNvPr id="4105" name="Rectangle 9" descr="Large confetti"/>
          <p:cNvSpPr>
            <a:spLocks noGrp="1" noChangeArrowheads="1"/>
          </p:cNvSpPr>
          <p:nvPr>
            <p:ph type="ctrTitle"/>
          </p:nvPr>
        </p:nvSpPr>
        <p:spPr>
          <a:xfrm>
            <a:off x="685800" y="1752600"/>
            <a:ext cx="7772400" cy="1143000"/>
          </a:xfrm>
          <a:pattFill prst="lgConfetti">
            <a:fgClr>
              <a:schemeClr val="accent2"/>
            </a:fgClr>
            <a:bgClr>
              <a:schemeClr val="folHlink"/>
            </a:bgClr>
          </a:pattFill>
        </p:spPr>
        <p:txBody>
          <a:bodyPr anchor="ctr"/>
          <a:lstStyle>
            <a:lvl1pPr algn="ctr">
              <a:defRPr>
                <a:solidFill>
                  <a:schemeClr val="bg1"/>
                </a:solidFill>
              </a:defRPr>
            </a:lvl1pPr>
          </a:lstStyle>
          <a:p>
            <a:r>
              <a:rPr lang="pt-BR"/>
              <a:t>Clique para editar o estilo do título mestre</a:t>
            </a:r>
          </a:p>
        </p:txBody>
      </p:sp>
      <p:sp>
        <p:nvSpPr>
          <p:cNvPr id="4106" name="Rectangle 10"/>
          <p:cNvSpPr>
            <a:spLocks noGrp="1" noChangeArrowheads="1"/>
          </p:cNvSpPr>
          <p:nvPr>
            <p:ph type="subTitle" idx="1"/>
          </p:nvPr>
        </p:nvSpPr>
        <p:spPr>
          <a:xfrm>
            <a:off x="1371600" y="3746500"/>
            <a:ext cx="6400800" cy="1752600"/>
          </a:xfrm>
        </p:spPr>
        <p:txBody>
          <a:bodyPr/>
          <a:lstStyle>
            <a:lvl1pPr marL="0" indent="0" algn="ctr">
              <a:buFontTx/>
              <a:buNone/>
              <a:defRPr/>
            </a:lvl1pPr>
          </a:lstStyle>
          <a:p>
            <a:r>
              <a:rPr lang="pt-BR"/>
              <a:t>Clique para editar o estilo do subtítulo mestre</a:t>
            </a:r>
          </a:p>
        </p:txBody>
      </p:sp>
      <p:sp>
        <p:nvSpPr>
          <p:cNvPr id="11" name="Rectangle 11"/>
          <p:cNvSpPr>
            <a:spLocks noGrp="1" noChangeArrowheads="1"/>
          </p:cNvSpPr>
          <p:nvPr>
            <p:ph type="dt" sz="half" idx="10"/>
          </p:nvPr>
        </p:nvSpPr>
        <p:spPr/>
        <p:txBody>
          <a:bodyPr/>
          <a:lstStyle>
            <a:lvl1pPr>
              <a:defRPr/>
            </a:lvl1pPr>
          </a:lstStyle>
          <a:p>
            <a:pPr>
              <a:defRPr/>
            </a:pPr>
            <a:endParaRPr lang="pt-BR"/>
          </a:p>
        </p:txBody>
      </p:sp>
      <p:sp>
        <p:nvSpPr>
          <p:cNvPr id="12" name="Rectangle 12"/>
          <p:cNvSpPr>
            <a:spLocks noGrp="1" noChangeArrowheads="1"/>
          </p:cNvSpPr>
          <p:nvPr>
            <p:ph type="ftr" sz="quarter" idx="11"/>
          </p:nvPr>
        </p:nvSpPr>
        <p:spPr/>
        <p:txBody>
          <a:bodyPr/>
          <a:lstStyle>
            <a:lvl1pPr>
              <a:defRPr/>
            </a:lvl1pPr>
          </a:lstStyle>
          <a:p>
            <a:pPr>
              <a:defRPr/>
            </a:pPr>
            <a:endParaRPr lang="pt-BR"/>
          </a:p>
        </p:txBody>
      </p:sp>
      <p:sp>
        <p:nvSpPr>
          <p:cNvPr id="13" name="Rectangle 13"/>
          <p:cNvSpPr>
            <a:spLocks noGrp="1" noChangeArrowheads="1"/>
          </p:cNvSpPr>
          <p:nvPr>
            <p:ph type="sldNum" sz="quarter" idx="12"/>
          </p:nvPr>
        </p:nvSpPr>
        <p:spPr>
          <a:xfrm>
            <a:off x="6553200" y="6248400"/>
            <a:ext cx="1905000" cy="457200"/>
          </a:xfrm>
          <a:noFill/>
        </p:spPr>
        <p:txBody>
          <a:bodyPr anchor="b" anchorCtr="0"/>
          <a:lstStyle>
            <a:lvl1pPr>
              <a:defRPr>
                <a:solidFill>
                  <a:schemeClr val="tx1"/>
                </a:solidFill>
              </a:defRPr>
            </a:lvl1pPr>
          </a:lstStyle>
          <a:p>
            <a:pPr>
              <a:defRPr/>
            </a:pPr>
            <a:fld id="{9D9CBA47-FABF-4F7F-AC75-8F5FDAB5A07F}" type="slidenum">
              <a:rPr lang="pt-BR" altLang="pt-BR"/>
              <a:pPr>
                <a:defRPr/>
              </a:pPr>
              <a:t>‹nº›</a:t>
            </a:fld>
            <a:endParaRPr lang="pt-BR" altLang="pt-BR"/>
          </a:p>
        </p:txBody>
      </p:sp>
    </p:spTree>
    <p:extLst>
      <p:ext uri="{BB962C8B-B14F-4D97-AF65-F5344CB8AC3E}">
        <p14:creationId xmlns:p14="http://schemas.microsoft.com/office/powerpoint/2010/main" val="10418336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1028"/>
          <p:cNvSpPr>
            <a:spLocks noGrp="1" noChangeArrowheads="1"/>
          </p:cNvSpPr>
          <p:nvPr>
            <p:ph type="dt" sz="half" idx="10"/>
          </p:nvPr>
        </p:nvSpPr>
        <p:spPr>
          <a:ln/>
        </p:spPr>
        <p:txBody>
          <a:bodyPr/>
          <a:lstStyle>
            <a:lvl1pPr>
              <a:defRPr/>
            </a:lvl1pPr>
          </a:lstStyle>
          <a:p>
            <a:pPr>
              <a:defRPr/>
            </a:pPr>
            <a:endParaRPr lang="pt-BR"/>
          </a:p>
        </p:txBody>
      </p:sp>
      <p:sp>
        <p:nvSpPr>
          <p:cNvPr id="5" name="Rectangle 1029"/>
          <p:cNvSpPr>
            <a:spLocks noGrp="1" noChangeArrowheads="1"/>
          </p:cNvSpPr>
          <p:nvPr>
            <p:ph type="ftr" sz="quarter" idx="11"/>
          </p:nvPr>
        </p:nvSpPr>
        <p:spPr>
          <a:ln/>
        </p:spPr>
        <p:txBody>
          <a:bodyPr/>
          <a:lstStyle>
            <a:lvl1pPr>
              <a:defRPr/>
            </a:lvl1pPr>
          </a:lstStyle>
          <a:p>
            <a:pPr>
              <a:defRPr/>
            </a:pPr>
            <a:endParaRPr lang="pt-BR"/>
          </a:p>
        </p:txBody>
      </p:sp>
      <p:sp>
        <p:nvSpPr>
          <p:cNvPr id="6" name="Rectangle 1033" descr="Large confetti"/>
          <p:cNvSpPr>
            <a:spLocks noGrp="1" noChangeArrowheads="1"/>
          </p:cNvSpPr>
          <p:nvPr>
            <p:ph type="sldNum" sz="quarter" idx="12"/>
          </p:nvPr>
        </p:nvSpPr>
        <p:spPr>
          <a:ln/>
        </p:spPr>
        <p:txBody>
          <a:bodyPr/>
          <a:lstStyle>
            <a:lvl1pPr>
              <a:defRPr/>
            </a:lvl1pPr>
          </a:lstStyle>
          <a:p>
            <a:pPr>
              <a:defRPr/>
            </a:pPr>
            <a:fld id="{FF302BC3-06E2-440C-99A2-2626261FD3ED}" type="slidenum">
              <a:rPr lang="pt-BR" altLang="pt-BR"/>
              <a:pPr>
                <a:defRPr/>
              </a:pPr>
              <a:t>‹nº›</a:t>
            </a:fld>
            <a:endParaRPr lang="pt-BR" altLang="pt-BR"/>
          </a:p>
        </p:txBody>
      </p:sp>
    </p:spTree>
    <p:extLst>
      <p:ext uri="{BB962C8B-B14F-4D97-AF65-F5344CB8AC3E}">
        <p14:creationId xmlns:p14="http://schemas.microsoft.com/office/powerpoint/2010/main" val="25702190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821488" y="284163"/>
            <a:ext cx="2044700" cy="5811837"/>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685800" y="284163"/>
            <a:ext cx="5983288" cy="5811837"/>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1028"/>
          <p:cNvSpPr>
            <a:spLocks noGrp="1" noChangeArrowheads="1"/>
          </p:cNvSpPr>
          <p:nvPr>
            <p:ph type="dt" sz="half" idx="10"/>
          </p:nvPr>
        </p:nvSpPr>
        <p:spPr>
          <a:ln/>
        </p:spPr>
        <p:txBody>
          <a:bodyPr/>
          <a:lstStyle>
            <a:lvl1pPr>
              <a:defRPr/>
            </a:lvl1pPr>
          </a:lstStyle>
          <a:p>
            <a:pPr>
              <a:defRPr/>
            </a:pPr>
            <a:endParaRPr lang="pt-BR"/>
          </a:p>
        </p:txBody>
      </p:sp>
      <p:sp>
        <p:nvSpPr>
          <p:cNvPr id="5" name="Rectangle 1029"/>
          <p:cNvSpPr>
            <a:spLocks noGrp="1" noChangeArrowheads="1"/>
          </p:cNvSpPr>
          <p:nvPr>
            <p:ph type="ftr" sz="quarter" idx="11"/>
          </p:nvPr>
        </p:nvSpPr>
        <p:spPr>
          <a:ln/>
        </p:spPr>
        <p:txBody>
          <a:bodyPr/>
          <a:lstStyle>
            <a:lvl1pPr>
              <a:defRPr/>
            </a:lvl1pPr>
          </a:lstStyle>
          <a:p>
            <a:pPr>
              <a:defRPr/>
            </a:pPr>
            <a:endParaRPr lang="pt-BR"/>
          </a:p>
        </p:txBody>
      </p:sp>
      <p:sp>
        <p:nvSpPr>
          <p:cNvPr id="6" name="Rectangle 1033" descr="Large confetti"/>
          <p:cNvSpPr>
            <a:spLocks noGrp="1" noChangeArrowheads="1"/>
          </p:cNvSpPr>
          <p:nvPr>
            <p:ph type="sldNum" sz="quarter" idx="12"/>
          </p:nvPr>
        </p:nvSpPr>
        <p:spPr>
          <a:ln/>
        </p:spPr>
        <p:txBody>
          <a:bodyPr/>
          <a:lstStyle>
            <a:lvl1pPr>
              <a:defRPr/>
            </a:lvl1pPr>
          </a:lstStyle>
          <a:p>
            <a:pPr>
              <a:defRPr/>
            </a:pPr>
            <a:fld id="{592B6242-7641-46F9-895A-D0BD0475BA4A}" type="slidenum">
              <a:rPr lang="pt-BR" altLang="pt-BR"/>
              <a:pPr>
                <a:defRPr/>
              </a:pPr>
              <a:t>‹nº›</a:t>
            </a:fld>
            <a:endParaRPr lang="pt-BR" altLang="pt-BR"/>
          </a:p>
        </p:txBody>
      </p:sp>
    </p:spTree>
    <p:extLst>
      <p:ext uri="{BB962C8B-B14F-4D97-AF65-F5344CB8AC3E}">
        <p14:creationId xmlns:p14="http://schemas.microsoft.com/office/powerpoint/2010/main" val="12376600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ítulo e tabela">
    <p:spTree>
      <p:nvGrpSpPr>
        <p:cNvPr id="1" name=""/>
        <p:cNvGrpSpPr/>
        <p:nvPr/>
      </p:nvGrpSpPr>
      <p:grpSpPr>
        <a:xfrm>
          <a:off x="0" y="0"/>
          <a:ext cx="0" cy="0"/>
          <a:chOff x="0" y="0"/>
          <a:chExt cx="0" cy="0"/>
        </a:xfrm>
      </p:grpSpPr>
      <p:sp>
        <p:nvSpPr>
          <p:cNvPr id="2" name="Título 1"/>
          <p:cNvSpPr>
            <a:spLocks noGrp="1"/>
          </p:cNvSpPr>
          <p:nvPr>
            <p:ph type="title"/>
          </p:nvPr>
        </p:nvSpPr>
        <p:spPr>
          <a:xfrm>
            <a:off x="1093788" y="284163"/>
            <a:ext cx="7772400" cy="1143000"/>
          </a:xfrm>
        </p:spPr>
        <p:txBody>
          <a:bodyPr/>
          <a:lstStyle/>
          <a:p>
            <a:r>
              <a:rPr lang="pt-BR" smtClean="0"/>
              <a:t>Clique para editar o estilo do título mestre</a:t>
            </a:r>
            <a:endParaRPr lang="pt-BR"/>
          </a:p>
        </p:txBody>
      </p:sp>
      <p:sp>
        <p:nvSpPr>
          <p:cNvPr id="3" name="Espaço Reservado para Tabela 2"/>
          <p:cNvSpPr>
            <a:spLocks noGrp="1"/>
          </p:cNvSpPr>
          <p:nvPr>
            <p:ph type="tbl" idx="1"/>
          </p:nvPr>
        </p:nvSpPr>
        <p:spPr>
          <a:xfrm>
            <a:off x="685800" y="1905000"/>
            <a:ext cx="7772400" cy="4191000"/>
          </a:xfrm>
        </p:spPr>
        <p:txBody>
          <a:bodyPr/>
          <a:lstStyle/>
          <a:p>
            <a:pPr lvl="0"/>
            <a:endParaRPr lang="pt-BR" noProof="0" smtClean="0"/>
          </a:p>
        </p:txBody>
      </p:sp>
      <p:sp>
        <p:nvSpPr>
          <p:cNvPr id="4" name="Rectangle 1028"/>
          <p:cNvSpPr>
            <a:spLocks noGrp="1" noChangeArrowheads="1"/>
          </p:cNvSpPr>
          <p:nvPr>
            <p:ph type="dt" sz="half" idx="10"/>
          </p:nvPr>
        </p:nvSpPr>
        <p:spPr>
          <a:ln/>
        </p:spPr>
        <p:txBody>
          <a:bodyPr/>
          <a:lstStyle>
            <a:lvl1pPr>
              <a:defRPr/>
            </a:lvl1pPr>
          </a:lstStyle>
          <a:p>
            <a:pPr>
              <a:defRPr/>
            </a:pPr>
            <a:endParaRPr lang="pt-BR"/>
          </a:p>
        </p:txBody>
      </p:sp>
      <p:sp>
        <p:nvSpPr>
          <p:cNvPr id="5" name="Rectangle 1029"/>
          <p:cNvSpPr>
            <a:spLocks noGrp="1" noChangeArrowheads="1"/>
          </p:cNvSpPr>
          <p:nvPr>
            <p:ph type="ftr" sz="quarter" idx="11"/>
          </p:nvPr>
        </p:nvSpPr>
        <p:spPr>
          <a:ln/>
        </p:spPr>
        <p:txBody>
          <a:bodyPr/>
          <a:lstStyle>
            <a:lvl1pPr>
              <a:defRPr/>
            </a:lvl1pPr>
          </a:lstStyle>
          <a:p>
            <a:pPr>
              <a:defRPr/>
            </a:pPr>
            <a:endParaRPr lang="pt-BR"/>
          </a:p>
        </p:txBody>
      </p:sp>
      <p:sp>
        <p:nvSpPr>
          <p:cNvPr id="6" name="Rectangle 1033" descr="Large confetti"/>
          <p:cNvSpPr>
            <a:spLocks noGrp="1" noChangeArrowheads="1"/>
          </p:cNvSpPr>
          <p:nvPr>
            <p:ph type="sldNum" sz="quarter" idx="12"/>
          </p:nvPr>
        </p:nvSpPr>
        <p:spPr>
          <a:ln/>
        </p:spPr>
        <p:txBody>
          <a:bodyPr/>
          <a:lstStyle>
            <a:lvl1pPr>
              <a:defRPr/>
            </a:lvl1pPr>
          </a:lstStyle>
          <a:p>
            <a:pPr>
              <a:defRPr/>
            </a:pPr>
            <a:fld id="{33D98F05-326C-489F-93AA-0497CF85679A}" type="slidenum">
              <a:rPr lang="pt-BR" altLang="pt-BR"/>
              <a:pPr>
                <a:defRPr/>
              </a:pPr>
              <a:t>‹nº›</a:t>
            </a:fld>
            <a:endParaRPr lang="pt-BR" altLang="pt-BR"/>
          </a:p>
        </p:txBody>
      </p:sp>
    </p:spTree>
    <p:extLst>
      <p:ext uri="{BB962C8B-B14F-4D97-AF65-F5344CB8AC3E}">
        <p14:creationId xmlns:p14="http://schemas.microsoft.com/office/powerpoint/2010/main" val="19604465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1028"/>
          <p:cNvSpPr>
            <a:spLocks noGrp="1" noChangeArrowheads="1"/>
          </p:cNvSpPr>
          <p:nvPr>
            <p:ph type="dt" sz="half" idx="10"/>
          </p:nvPr>
        </p:nvSpPr>
        <p:spPr>
          <a:ln/>
        </p:spPr>
        <p:txBody>
          <a:bodyPr/>
          <a:lstStyle>
            <a:lvl1pPr>
              <a:defRPr/>
            </a:lvl1pPr>
          </a:lstStyle>
          <a:p>
            <a:pPr>
              <a:defRPr/>
            </a:pPr>
            <a:endParaRPr lang="pt-BR"/>
          </a:p>
        </p:txBody>
      </p:sp>
      <p:sp>
        <p:nvSpPr>
          <p:cNvPr id="5" name="Rectangle 1029"/>
          <p:cNvSpPr>
            <a:spLocks noGrp="1" noChangeArrowheads="1"/>
          </p:cNvSpPr>
          <p:nvPr>
            <p:ph type="ftr" sz="quarter" idx="11"/>
          </p:nvPr>
        </p:nvSpPr>
        <p:spPr>
          <a:ln/>
        </p:spPr>
        <p:txBody>
          <a:bodyPr/>
          <a:lstStyle>
            <a:lvl1pPr>
              <a:defRPr/>
            </a:lvl1pPr>
          </a:lstStyle>
          <a:p>
            <a:pPr>
              <a:defRPr/>
            </a:pPr>
            <a:endParaRPr lang="pt-BR"/>
          </a:p>
        </p:txBody>
      </p:sp>
      <p:sp>
        <p:nvSpPr>
          <p:cNvPr id="6" name="Rectangle 1033" descr="Large confetti"/>
          <p:cNvSpPr>
            <a:spLocks noGrp="1" noChangeArrowheads="1"/>
          </p:cNvSpPr>
          <p:nvPr>
            <p:ph type="sldNum" sz="quarter" idx="12"/>
          </p:nvPr>
        </p:nvSpPr>
        <p:spPr>
          <a:ln/>
        </p:spPr>
        <p:txBody>
          <a:bodyPr/>
          <a:lstStyle>
            <a:lvl1pPr>
              <a:defRPr/>
            </a:lvl1pPr>
          </a:lstStyle>
          <a:p>
            <a:pPr>
              <a:defRPr/>
            </a:pPr>
            <a:fld id="{091D9454-B5E4-459A-ABFF-4844CCF30BE0}" type="slidenum">
              <a:rPr lang="pt-BR" altLang="pt-BR"/>
              <a:pPr>
                <a:defRPr/>
              </a:pPr>
              <a:t>‹nº›</a:t>
            </a:fld>
            <a:endParaRPr lang="pt-BR" altLang="pt-BR"/>
          </a:p>
        </p:txBody>
      </p:sp>
    </p:spTree>
    <p:extLst>
      <p:ext uri="{BB962C8B-B14F-4D97-AF65-F5344CB8AC3E}">
        <p14:creationId xmlns:p14="http://schemas.microsoft.com/office/powerpoint/2010/main" val="33128908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os estilos do texto mestre</a:t>
            </a:r>
          </a:p>
        </p:txBody>
      </p:sp>
      <p:sp>
        <p:nvSpPr>
          <p:cNvPr id="4" name="Rectangle 1028"/>
          <p:cNvSpPr>
            <a:spLocks noGrp="1" noChangeArrowheads="1"/>
          </p:cNvSpPr>
          <p:nvPr>
            <p:ph type="dt" sz="half" idx="10"/>
          </p:nvPr>
        </p:nvSpPr>
        <p:spPr>
          <a:ln/>
        </p:spPr>
        <p:txBody>
          <a:bodyPr/>
          <a:lstStyle>
            <a:lvl1pPr>
              <a:defRPr/>
            </a:lvl1pPr>
          </a:lstStyle>
          <a:p>
            <a:pPr>
              <a:defRPr/>
            </a:pPr>
            <a:endParaRPr lang="pt-BR"/>
          </a:p>
        </p:txBody>
      </p:sp>
      <p:sp>
        <p:nvSpPr>
          <p:cNvPr id="5" name="Rectangle 1029"/>
          <p:cNvSpPr>
            <a:spLocks noGrp="1" noChangeArrowheads="1"/>
          </p:cNvSpPr>
          <p:nvPr>
            <p:ph type="ftr" sz="quarter" idx="11"/>
          </p:nvPr>
        </p:nvSpPr>
        <p:spPr>
          <a:ln/>
        </p:spPr>
        <p:txBody>
          <a:bodyPr/>
          <a:lstStyle>
            <a:lvl1pPr>
              <a:defRPr/>
            </a:lvl1pPr>
          </a:lstStyle>
          <a:p>
            <a:pPr>
              <a:defRPr/>
            </a:pPr>
            <a:endParaRPr lang="pt-BR"/>
          </a:p>
        </p:txBody>
      </p:sp>
      <p:sp>
        <p:nvSpPr>
          <p:cNvPr id="6" name="Rectangle 1033" descr="Large confetti"/>
          <p:cNvSpPr>
            <a:spLocks noGrp="1" noChangeArrowheads="1"/>
          </p:cNvSpPr>
          <p:nvPr>
            <p:ph type="sldNum" sz="quarter" idx="12"/>
          </p:nvPr>
        </p:nvSpPr>
        <p:spPr>
          <a:ln/>
        </p:spPr>
        <p:txBody>
          <a:bodyPr/>
          <a:lstStyle>
            <a:lvl1pPr>
              <a:defRPr/>
            </a:lvl1pPr>
          </a:lstStyle>
          <a:p>
            <a:pPr>
              <a:defRPr/>
            </a:pPr>
            <a:fld id="{F805B239-A891-4B8B-B459-12EB2CE54EEB}" type="slidenum">
              <a:rPr lang="pt-BR" altLang="pt-BR"/>
              <a:pPr>
                <a:defRPr/>
              </a:pPr>
              <a:t>‹nº›</a:t>
            </a:fld>
            <a:endParaRPr lang="pt-BR" altLang="pt-BR"/>
          </a:p>
        </p:txBody>
      </p:sp>
    </p:spTree>
    <p:extLst>
      <p:ext uri="{BB962C8B-B14F-4D97-AF65-F5344CB8AC3E}">
        <p14:creationId xmlns:p14="http://schemas.microsoft.com/office/powerpoint/2010/main" val="11125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685800" y="1905000"/>
            <a:ext cx="3810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905000"/>
            <a:ext cx="3810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Rectangle 1028"/>
          <p:cNvSpPr>
            <a:spLocks noGrp="1" noChangeArrowheads="1"/>
          </p:cNvSpPr>
          <p:nvPr>
            <p:ph type="dt" sz="half" idx="10"/>
          </p:nvPr>
        </p:nvSpPr>
        <p:spPr>
          <a:ln/>
        </p:spPr>
        <p:txBody>
          <a:bodyPr/>
          <a:lstStyle>
            <a:lvl1pPr>
              <a:defRPr/>
            </a:lvl1pPr>
          </a:lstStyle>
          <a:p>
            <a:pPr>
              <a:defRPr/>
            </a:pPr>
            <a:endParaRPr lang="pt-BR"/>
          </a:p>
        </p:txBody>
      </p:sp>
      <p:sp>
        <p:nvSpPr>
          <p:cNvPr id="6" name="Rectangle 1029"/>
          <p:cNvSpPr>
            <a:spLocks noGrp="1" noChangeArrowheads="1"/>
          </p:cNvSpPr>
          <p:nvPr>
            <p:ph type="ftr" sz="quarter" idx="11"/>
          </p:nvPr>
        </p:nvSpPr>
        <p:spPr>
          <a:ln/>
        </p:spPr>
        <p:txBody>
          <a:bodyPr/>
          <a:lstStyle>
            <a:lvl1pPr>
              <a:defRPr/>
            </a:lvl1pPr>
          </a:lstStyle>
          <a:p>
            <a:pPr>
              <a:defRPr/>
            </a:pPr>
            <a:endParaRPr lang="pt-BR"/>
          </a:p>
        </p:txBody>
      </p:sp>
      <p:sp>
        <p:nvSpPr>
          <p:cNvPr id="7" name="Rectangle 1033" descr="Large confetti"/>
          <p:cNvSpPr>
            <a:spLocks noGrp="1" noChangeArrowheads="1"/>
          </p:cNvSpPr>
          <p:nvPr>
            <p:ph type="sldNum" sz="quarter" idx="12"/>
          </p:nvPr>
        </p:nvSpPr>
        <p:spPr>
          <a:ln/>
        </p:spPr>
        <p:txBody>
          <a:bodyPr/>
          <a:lstStyle>
            <a:lvl1pPr>
              <a:defRPr/>
            </a:lvl1pPr>
          </a:lstStyle>
          <a:p>
            <a:pPr>
              <a:defRPr/>
            </a:pPr>
            <a:fld id="{6E9648F1-97C9-4031-B278-3073D7D7D1B0}" type="slidenum">
              <a:rPr lang="pt-BR" altLang="pt-BR"/>
              <a:pPr>
                <a:defRPr/>
              </a:pPr>
              <a:t>‹nº›</a:t>
            </a:fld>
            <a:endParaRPr lang="pt-BR" altLang="pt-BR"/>
          </a:p>
        </p:txBody>
      </p:sp>
    </p:spTree>
    <p:extLst>
      <p:ext uri="{BB962C8B-B14F-4D97-AF65-F5344CB8AC3E}">
        <p14:creationId xmlns:p14="http://schemas.microsoft.com/office/powerpoint/2010/main" val="21043428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Rectangle 1028"/>
          <p:cNvSpPr>
            <a:spLocks noGrp="1" noChangeArrowheads="1"/>
          </p:cNvSpPr>
          <p:nvPr>
            <p:ph type="dt" sz="half" idx="10"/>
          </p:nvPr>
        </p:nvSpPr>
        <p:spPr>
          <a:ln/>
        </p:spPr>
        <p:txBody>
          <a:bodyPr/>
          <a:lstStyle>
            <a:lvl1pPr>
              <a:defRPr/>
            </a:lvl1pPr>
          </a:lstStyle>
          <a:p>
            <a:pPr>
              <a:defRPr/>
            </a:pPr>
            <a:endParaRPr lang="pt-BR"/>
          </a:p>
        </p:txBody>
      </p:sp>
      <p:sp>
        <p:nvSpPr>
          <p:cNvPr id="8" name="Rectangle 1029"/>
          <p:cNvSpPr>
            <a:spLocks noGrp="1" noChangeArrowheads="1"/>
          </p:cNvSpPr>
          <p:nvPr>
            <p:ph type="ftr" sz="quarter" idx="11"/>
          </p:nvPr>
        </p:nvSpPr>
        <p:spPr>
          <a:ln/>
        </p:spPr>
        <p:txBody>
          <a:bodyPr/>
          <a:lstStyle>
            <a:lvl1pPr>
              <a:defRPr/>
            </a:lvl1pPr>
          </a:lstStyle>
          <a:p>
            <a:pPr>
              <a:defRPr/>
            </a:pPr>
            <a:endParaRPr lang="pt-BR"/>
          </a:p>
        </p:txBody>
      </p:sp>
      <p:sp>
        <p:nvSpPr>
          <p:cNvPr id="9" name="Rectangle 1033" descr="Large confetti"/>
          <p:cNvSpPr>
            <a:spLocks noGrp="1" noChangeArrowheads="1"/>
          </p:cNvSpPr>
          <p:nvPr>
            <p:ph type="sldNum" sz="quarter" idx="12"/>
          </p:nvPr>
        </p:nvSpPr>
        <p:spPr>
          <a:ln/>
        </p:spPr>
        <p:txBody>
          <a:bodyPr/>
          <a:lstStyle>
            <a:lvl1pPr>
              <a:defRPr/>
            </a:lvl1pPr>
          </a:lstStyle>
          <a:p>
            <a:pPr>
              <a:defRPr/>
            </a:pPr>
            <a:fld id="{A203C2D8-D875-47FD-A603-75E13E880F27}" type="slidenum">
              <a:rPr lang="pt-BR" altLang="pt-BR"/>
              <a:pPr>
                <a:defRPr/>
              </a:pPr>
              <a:t>‹nº›</a:t>
            </a:fld>
            <a:endParaRPr lang="pt-BR" altLang="pt-BR"/>
          </a:p>
        </p:txBody>
      </p:sp>
    </p:spTree>
    <p:extLst>
      <p:ext uri="{BB962C8B-B14F-4D97-AF65-F5344CB8AC3E}">
        <p14:creationId xmlns:p14="http://schemas.microsoft.com/office/powerpoint/2010/main" val="1436498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Rectangle 1028"/>
          <p:cNvSpPr>
            <a:spLocks noGrp="1" noChangeArrowheads="1"/>
          </p:cNvSpPr>
          <p:nvPr>
            <p:ph type="dt" sz="half" idx="10"/>
          </p:nvPr>
        </p:nvSpPr>
        <p:spPr>
          <a:ln/>
        </p:spPr>
        <p:txBody>
          <a:bodyPr/>
          <a:lstStyle>
            <a:lvl1pPr>
              <a:defRPr/>
            </a:lvl1pPr>
          </a:lstStyle>
          <a:p>
            <a:pPr>
              <a:defRPr/>
            </a:pPr>
            <a:endParaRPr lang="pt-BR"/>
          </a:p>
        </p:txBody>
      </p:sp>
      <p:sp>
        <p:nvSpPr>
          <p:cNvPr id="4" name="Rectangle 1029"/>
          <p:cNvSpPr>
            <a:spLocks noGrp="1" noChangeArrowheads="1"/>
          </p:cNvSpPr>
          <p:nvPr>
            <p:ph type="ftr" sz="quarter" idx="11"/>
          </p:nvPr>
        </p:nvSpPr>
        <p:spPr>
          <a:ln/>
        </p:spPr>
        <p:txBody>
          <a:bodyPr/>
          <a:lstStyle>
            <a:lvl1pPr>
              <a:defRPr/>
            </a:lvl1pPr>
          </a:lstStyle>
          <a:p>
            <a:pPr>
              <a:defRPr/>
            </a:pPr>
            <a:endParaRPr lang="pt-BR"/>
          </a:p>
        </p:txBody>
      </p:sp>
      <p:sp>
        <p:nvSpPr>
          <p:cNvPr id="5" name="Rectangle 1033" descr="Large confetti"/>
          <p:cNvSpPr>
            <a:spLocks noGrp="1" noChangeArrowheads="1"/>
          </p:cNvSpPr>
          <p:nvPr>
            <p:ph type="sldNum" sz="quarter" idx="12"/>
          </p:nvPr>
        </p:nvSpPr>
        <p:spPr>
          <a:ln/>
        </p:spPr>
        <p:txBody>
          <a:bodyPr/>
          <a:lstStyle>
            <a:lvl1pPr>
              <a:defRPr/>
            </a:lvl1pPr>
          </a:lstStyle>
          <a:p>
            <a:pPr>
              <a:defRPr/>
            </a:pPr>
            <a:fld id="{5CE35537-FD00-49DC-B906-29B254A1B334}" type="slidenum">
              <a:rPr lang="pt-BR" altLang="pt-BR"/>
              <a:pPr>
                <a:defRPr/>
              </a:pPr>
              <a:t>‹nº›</a:t>
            </a:fld>
            <a:endParaRPr lang="pt-BR" altLang="pt-BR"/>
          </a:p>
        </p:txBody>
      </p:sp>
    </p:spTree>
    <p:extLst>
      <p:ext uri="{BB962C8B-B14F-4D97-AF65-F5344CB8AC3E}">
        <p14:creationId xmlns:p14="http://schemas.microsoft.com/office/powerpoint/2010/main" val="4604411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pt-BR"/>
          </a:p>
        </p:txBody>
      </p:sp>
      <p:sp>
        <p:nvSpPr>
          <p:cNvPr id="3" name="Rectangle 1029"/>
          <p:cNvSpPr>
            <a:spLocks noGrp="1" noChangeArrowheads="1"/>
          </p:cNvSpPr>
          <p:nvPr>
            <p:ph type="ftr" sz="quarter" idx="11"/>
          </p:nvPr>
        </p:nvSpPr>
        <p:spPr>
          <a:ln/>
        </p:spPr>
        <p:txBody>
          <a:bodyPr/>
          <a:lstStyle>
            <a:lvl1pPr>
              <a:defRPr/>
            </a:lvl1pPr>
          </a:lstStyle>
          <a:p>
            <a:pPr>
              <a:defRPr/>
            </a:pPr>
            <a:endParaRPr lang="pt-BR"/>
          </a:p>
        </p:txBody>
      </p:sp>
      <p:sp>
        <p:nvSpPr>
          <p:cNvPr id="4" name="Rectangle 1033" descr="Large confetti"/>
          <p:cNvSpPr>
            <a:spLocks noGrp="1" noChangeArrowheads="1"/>
          </p:cNvSpPr>
          <p:nvPr>
            <p:ph type="sldNum" sz="quarter" idx="12"/>
          </p:nvPr>
        </p:nvSpPr>
        <p:spPr>
          <a:ln/>
        </p:spPr>
        <p:txBody>
          <a:bodyPr/>
          <a:lstStyle>
            <a:lvl1pPr>
              <a:defRPr/>
            </a:lvl1pPr>
          </a:lstStyle>
          <a:p>
            <a:pPr>
              <a:defRPr/>
            </a:pPr>
            <a:fld id="{4AB699ED-2161-4FD6-AC3C-DCE737DA4084}" type="slidenum">
              <a:rPr lang="pt-BR" altLang="pt-BR"/>
              <a:pPr>
                <a:defRPr/>
              </a:pPr>
              <a:t>‹nº›</a:t>
            </a:fld>
            <a:endParaRPr lang="pt-BR" altLang="pt-BR"/>
          </a:p>
        </p:txBody>
      </p:sp>
    </p:spTree>
    <p:extLst>
      <p:ext uri="{BB962C8B-B14F-4D97-AF65-F5344CB8AC3E}">
        <p14:creationId xmlns:p14="http://schemas.microsoft.com/office/powerpoint/2010/main" val="32121321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Rectangle 1028"/>
          <p:cNvSpPr>
            <a:spLocks noGrp="1" noChangeArrowheads="1"/>
          </p:cNvSpPr>
          <p:nvPr>
            <p:ph type="dt" sz="half" idx="10"/>
          </p:nvPr>
        </p:nvSpPr>
        <p:spPr>
          <a:ln/>
        </p:spPr>
        <p:txBody>
          <a:bodyPr/>
          <a:lstStyle>
            <a:lvl1pPr>
              <a:defRPr/>
            </a:lvl1pPr>
          </a:lstStyle>
          <a:p>
            <a:pPr>
              <a:defRPr/>
            </a:pPr>
            <a:endParaRPr lang="pt-BR"/>
          </a:p>
        </p:txBody>
      </p:sp>
      <p:sp>
        <p:nvSpPr>
          <p:cNvPr id="6" name="Rectangle 1029"/>
          <p:cNvSpPr>
            <a:spLocks noGrp="1" noChangeArrowheads="1"/>
          </p:cNvSpPr>
          <p:nvPr>
            <p:ph type="ftr" sz="quarter" idx="11"/>
          </p:nvPr>
        </p:nvSpPr>
        <p:spPr>
          <a:ln/>
        </p:spPr>
        <p:txBody>
          <a:bodyPr/>
          <a:lstStyle>
            <a:lvl1pPr>
              <a:defRPr/>
            </a:lvl1pPr>
          </a:lstStyle>
          <a:p>
            <a:pPr>
              <a:defRPr/>
            </a:pPr>
            <a:endParaRPr lang="pt-BR"/>
          </a:p>
        </p:txBody>
      </p:sp>
      <p:sp>
        <p:nvSpPr>
          <p:cNvPr id="7" name="Rectangle 1033" descr="Large confetti"/>
          <p:cNvSpPr>
            <a:spLocks noGrp="1" noChangeArrowheads="1"/>
          </p:cNvSpPr>
          <p:nvPr>
            <p:ph type="sldNum" sz="quarter" idx="12"/>
          </p:nvPr>
        </p:nvSpPr>
        <p:spPr>
          <a:ln/>
        </p:spPr>
        <p:txBody>
          <a:bodyPr/>
          <a:lstStyle>
            <a:lvl1pPr>
              <a:defRPr/>
            </a:lvl1pPr>
          </a:lstStyle>
          <a:p>
            <a:pPr>
              <a:defRPr/>
            </a:pPr>
            <a:fld id="{CF1F5544-005F-4E3C-B422-90CCF60177EB}" type="slidenum">
              <a:rPr lang="pt-BR" altLang="pt-BR"/>
              <a:pPr>
                <a:defRPr/>
              </a:pPr>
              <a:t>‹nº›</a:t>
            </a:fld>
            <a:endParaRPr lang="pt-BR" altLang="pt-BR"/>
          </a:p>
        </p:txBody>
      </p:sp>
    </p:spTree>
    <p:extLst>
      <p:ext uri="{BB962C8B-B14F-4D97-AF65-F5344CB8AC3E}">
        <p14:creationId xmlns:p14="http://schemas.microsoft.com/office/powerpoint/2010/main" val="13063765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smtClean="0"/>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Rectangle 1028"/>
          <p:cNvSpPr>
            <a:spLocks noGrp="1" noChangeArrowheads="1"/>
          </p:cNvSpPr>
          <p:nvPr>
            <p:ph type="dt" sz="half" idx="10"/>
          </p:nvPr>
        </p:nvSpPr>
        <p:spPr>
          <a:ln/>
        </p:spPr>
        <p:txBody>
          <a:bodyPr/>
          <a:lstStyle>
            <a:lvl1pPr>
              <a:defRPr/>
            </a:lvl1pPr>
          </a:lstStyle>
          <a:p>
            <a:pPr>
              <a:defRPr/>
            </a:pPr>
            <a:endParaRPr lang="pt-BR"/>
          </a:p>
        </p:txBody>
      </p:sp>
      <p:sp>
        <p:nvSpPr>
          <p:cNvPr id="6" name="Rectangle 1029"/>
          <p:cNvSpPr>
            <a:spLocks noGrp="1" noChangeArrowheads="1"/>
          </p:cNvSpPr>
          <p:nvPr>
            <p:ph type="ftr" sz="quarter" idx="11"/>
          </p:nvPr>
        </p:nvSpPr>
        <p:spPr>
          <a:ln/>
        </p:spPr>
        <p:txBody>
          <a:bodyPr/>
          <a:lstStyle>
            <a:lvl1pPr>
              <a:defRPr/>
            </a:lvl1pPr>
          </a:lstStyle>
          <a:p>
            <a:pPr>
              <a:defRPr/>
            </a:pPr>
            <a:endParaRPr lang="pt-BR"/>
          </a:p>
        </p:txBody>
      </p:sp>
      <p:sp>
        <p:nvSpPr>
          <p:cNvPr id="7" name="Rectangle 1033" descr="Large confetti"/>
          <p:cNvSpPr>
            <a:spLocks noGrp="1" noChangeArrowheads="1"/>
          </p:cNvSpPr>
          <p:nvPr>
            <p:ph type="sldNum" sz="quarter" idx="12"/>
          </p:nvPr>
        </p:nvSpPr>
        <p:spPr>
          <a:ln/>
        </p:spPr>
        <p:txBody>
          <a:bodyPr/>
          <a:lstStyle>
            <a:lvl1pPr>
              <a:defRPr/>
            </a:lvl1pPr>
          </a:lstStyle>
          <a:p>
            <a:pPr>
              <a:defRPr/>
            </a:pPr>
            <a:fld id="{AC076CD8-7AC8-48C5-924A-DCD03E525E7B}" type="slidenum">
              <a:rPr lang="pt-BR" altLang="pt-BR"/>
              <a:pPr>
                <a:defRPr/>
              </a:pPr>
              <a:t>‹nº›</a:t>
            </a:fld>
            <a:endParaRPr lang="pt-BR" altLang="pt-BR"/>
          </a:p>
        </p:txBody>
      </p:sp>
    </p:spTree>
    <p:extLst>
      <p:ext uri="{BB962C8B-B14F-4D97-AF65-F5344CB8AC3E}">
        <p14:creationId xmlns:p14="http://schemas.microsoft.com/office/powerpoint/2010/main" val="39562942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sp>
        <p:nvSpPr>
          <p:cNvPr id="1026" name="Rectangle 1026" descr="Large confetti"/>
          <p:cNvSpPr>
            <a:spLocks noGrp="1" noChangeArrowheads="1"/>
          </p:cNvSpPr>
          <p:nvPr>
            <p:ph type="title"/>
          </p:nvPr>
        </p:nvSpPr>
        <p:spPr bwMode="auto">
          <a:xfrm>
            <a:off x="1093788" y="284163"/>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pt-BR" altLang="pt-BR" smtClean="0"/>
              <a:t>Clique para editar o estilo do título mestre</a:t>
            </a:r>
          </a:p>
        </p:txBody>
      </p:sp>
      <p:sp>
        <p:nvSpPr>
          <p:cNvPr id="1027" name="Rectangle 1027"/>
          <p:cNvSpPr>
            <a:spLocks noGrp="1" noChangeArrowheads="1"/>
          </p:cNvSpPr>
          <p:nvPr>
            <p:ph type="body" idx="1"/>
          </p:nvPr>
        </p:nvSpPr>
        <p:spPr bwMode="auto">
          <a:xfrm>
            <a:off x="685800" y="1905000"/>
            <a:ext cx="77724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t-BR" altLang="pt-BR" smtClean="0"/>
              <a:t>Clique para editar os estilos do texto mestre</a:t>
            </a:r>
          </a:p>
          <a:p>
            <a:pPr lvl="1"/>
            <a:r>
              <a:rPr lang="pt-BR" altLang="pt-BR" smtClean="0"/>
              <a:t>Segundo nível</a:t>
            </a:r>
          </a:p>
          <a:p>
            <a:pPr lvl="2"/>
            <a:r>
              <a:rPr lang="pt-BR" altLang="pt-BR" smtClean="0"/>
              <a:t>Terceiro nível</a:t>
            </a:r>
          </a:p>
          <a:p>
            <a:pPr lvl="3"/>
            <a:r>
              <a:rPr lang="pt-BR" altLang="pt-BR" smtClean="0"/>
              <a:t>Quarto nível</a:t>
            </a:r>
          </a:p>
          <a:p>
            <a:pPr lvl="4"/>
            <a:r>
              <a:rPr lang="pt-BR" altLang="pt-BR" smtClean="0"/>
              <a:t>Quinto nível</a:t>
            </a:r>
          </a:p>
        </p:txBody>
      </p:sp>
      <p:sp>
        <p:nvSpPr>
          <p:cNvPr id="3076"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lvl1pPr>
          </a:lstStyle>
          <a:p>
            <a:pPr>
              <a:defRPr/>
            </a:pPr>
            <a:endParaRPr lang="pt-BR"/>
          </a:p>
        </p:txBody>
      </p:sp>
      <p:sp>
        <p:nvSpPr>
          <p:cNvPr id="307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lvl1pPr>
          </a:lstStyle>
          <a:p>
            <a:pPr>
              <a:defRPr/>
            </a:pPr>
            <a:endParaRPr lang="pt-BR"/>
          </a:p>
        </p:txBody>
      </p:sp>
      <p:sp>
        <p:nvSpPr>
          <p:cNvPr id="1030" name="Rectangle 1030"/>
          <p:cNvSpPr>
            <a:spLocks noChangeArrowheads="1"/>
          </p:cNvSpPr>
          <p:nvPr/>
        </p:nvSpPr>
        <p:spPr bwMode="auto">
          <a:xfrm>
            <a:off x="0" y="1512888"/>
            <a:ext cx="8458200" cy="873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defRPr/>
            </a:pPr>
            <a:endParaRPr kumimoji="1" lang="pt-BR" altLang="pt-BR" smtClean="0"/>
          </a:p>
        </p:txBody>
      </p:sp>
      <p:sp>
        <p:nvSpPr>
          <p:cNvPr id="1031" name="Rectangle 1031" descr="Large confetti"/>
          <p:cNvSpPr>
            <a:spLocks noChangeArrowheads="1"/>
          </p:cNvSpPr>
          <p:nvPr/>
        </p:nvSpPr>
        <p:spPr bwMode="ltGray">
          <a:xfrm>
            <a:off x="247650" y="0"/>
            <a:ext cx="793750" cy="1841500"/>
          </a:xfrm>
          <a:prstGeom prst="rect">
            <a:avLst/>
          </a:prstGeom>
          <a:pattFill prst="lgConfetti">
            <a:fgClr>
              <a:schemeClr val="accent2"/>
            </a:fgClr>
            <a:bgClr>
              <a:schemeClr val="folHlink"/>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defRPr/>
            </a:pPr>
            <a:endParaRPr kumimoji="1" lang="pt-BR" altLang="pt-BR" smtClean="0"/>
          </a:p>
        </p:txBody>
      </p:sp>
      <p:sp>
        <p:nvSpPr>
          <p:cNvPr id="1032" name="Rectangle 1032"/>
          <p:cNvSpPr>
            <a:spLocks noChangeArrowheads="1"/>
          </p:cNvSpPr>
          <p:nvPr/>
        </p:nvSpPr>
        <p:spPr bwMode="auto">
          <a:xfrm>
            <a:off x="7067550" y="6553200"/>
            <a:ext cx="2076450" cy="7937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defRPr/>
            </a:pPr>
            <a:endParaRPr kumimoji="1" lang="pt-BR" altLang="pt-BR" smtClean="0"/>
          </a:p>
        </p:txBody>
      </p:sp>
      <p:sp>
        <p:nvSpPr>
          <p:cNvPr id="3081" name="Rectangle 1033" descr="Large confetti"/>
          <p:cNvSpPr>
            <a:spLocks noGrp="1" noChangeArrowheads="1"/>
          </p:cNvSpPr>
          <p:nvPr>
            <p:ph type="sldNum" sz="quarter" idx="4"/>
          </p:nvPr>
        </p:nvSpPr>
        <p:spPr bwMode="auto">
          <a:xfrm>
            <a:off x="8216900" y="6248400"/>
            <a:ext cx="533400" cy="609600"/>
          </a:xfrm>
          <a:prstGeom prst="rect">
            <a:avLst/>
          </a:prstGeom>
          <a:pattFill prst="lgConfetti">
            <a:fgClr>
              <a:schemeClr val="accent2"/>
            </a:fgClr>
            <a:bgClr>
              <a:schemeClr val="folHlink"/>
            </a:bgClr>
          </a:pattFill>
          <a:ln w="9525">
            <a:noFill/>
            <a:miter lim="800000"/>
            <a:headEnd/>
            <a:tailEnd/>
          </a:ln>
          <a:effectLst/>
        </p:spPr>
        <p:txBody>
          <a:bodyPr vert="horz" wrap="square" lIns="91440" tIns="45720" rIns="91440" bIns="45720" numCol="1" anchor="ctr" anchorCtr="1" compatLnSpc="1">
            <a:prstTxWarp prst="textNoShape">
              <a:avLst/>
            </a:prstTxWarp>
          </a:bodyPr>
          <a:lstStyle>
            <a:lvl1pPr algn="r" eaLnBrk="1" hangingPunct="1">
              <a:defRPr sz="1400">
                <a:solidFill>
                  <a:schemeClr val="bg1"/>
                </a:solidFill>
              </a:defRPr>
            </a:lvl1pPr>
          </a:lstStyle>
          <a:p>
            <a:pPr>
              <a:defRPr/>
            </a:pPr>
            <a:fld id="{10C8C946-E062-45CF-9129-259CB9DBEC2C}" type="slidenum">
              <a:rPr lang="pt-BR" altLang="pt-BR"/>
              <a:pPr>
                <a:defRPr/>
              </a:pPr>
              <a:t>‹nº›</a:t>
            </a:fld>
            <a:endParaRPr lang="pt-BR" altLang="pt-BR"/>
          </a:p>
        </p:txBody>
      </p:sp>
    </p:spTree>
  </p:cSld>
  <p:clrMap bg1="lt1" tx1="dk1" bg2="lt2" tx2="dk2" accent1="accent1" accent2="accent2" accent3="accent3" accent4="accent4" accent5="accent5" accent6="accent6" hlink="hlink" folHlink="folHlink"/>
  <p:sldLayoutIdLst>
    <p:sldLayoutId id="2147484051" r:id="rId1"/>
    <p:sldLayoutId id="2147484040" r:id="rId2"/>
    <p:sldLayoutId id="2147484041" r:id="rId3"/>
    <p:sldLayoutId id="2147484042" r:id="rId4"/>
    <p:sldLayoutId id="2147484043" r:id="rId5"/>
    <p:sldLayoutId id="2147484044" r:id="rId6"/>
    <p:sldLayoutId id="2147484045" r:id="rId7"/>
    <p:sldLayoutId id="2147484046" r:id="rId8"/>
    <p:sldLayoutId id="2147484047" r:id="rId9"/>
    <p:sldLayoutId id="2147484048" r:id="rId10"/>
    <p:sldLayoutId id="2147484049" r:id="rId11"/>
    <p:sldLayoutId id="2147484050" r:id="rId12"/>
  </p:sldLayoutIdLst>
  <p:hf hdr="0" ftr="0" dt="0"/>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SzPct val="85000"/>
        <a:buBlip>
          <a:blip r:embed="rId15"/>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0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SzPct val="7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SzPct val="70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image" Target="../media/image4.png"/><Relationship Id="rId5" Type="http://schemas.openxmlformats.org/officeDocument/2006/relationships/image" Target="../media/image3.wmf"/><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xml"/><Relationship Id="rId7" Type="http://schemas.openxmlformats.org/officeDocument/2006/relationships/image" Target="../media/image10.jpeg"/><Relationship Id="rId2" Type="http://schemas.microsoft.com/office/2007/relationships/media" Target="file:///C:\Users\juliana\Desktop\V&#237;deos%20-%2002.08.2016\04%20%20O%20Universo%20Mec&#226;nico%20-%20In&#233;rcia%20(43).wmv" TargetMode="External"/><Relationship Id="rId1" Type="http://schemas.openxmlformats.org/officeDocument/2006/relationships/video" Target="NULL" TargetMode="External"/><Relationship Id="rId6" Type="http://schemas.openxmlformats.org/officeDocument/2006/relationships/hyperlink" Target="http://images.google.com/imgres?imgurl=http://www.hotelucmelekler.com/en/admin/anamenuresim/41_01.jpg&amp;imgrefurl=http://www.hotelucmelekler.com/en/index1.php?id%3D41&amp;usg=__IZGTP0th5wCxq8zPSG58PPVaYW0=&amp;h=281&amp;w=250&amp;sz=20&amp;hl=pt-BR&amp;start=23&amp;um=1&amp;tbnid=wq8P7eoTFmYwNM:&amp;tbnh=114&amp;tbnw=101&amp;prev=/images?q%3DBRUNO,%2BGIORDANO%26ndsp%3D18%26hl%3Dpt-BR%26lr%3D%26sa%3DN%26start%3D18%26um%3D1" TargetMode="External"/><Relationship Id="rId5" Type="http://schemas.openxmlformats.org/officeDocument/2006/relationships/image" Target="../media/image2.png"/><Relationship Id="rId4" Type="http://schemas.openxmlformats.org/officeDocument/2006/relationships/notesSlide" Target="../notesSlides/notesSlide6.xml"/><Relationship Id="rId9"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hyperlink" Target="http://images.google.com/imgres?imgurl=http://www.hotelucmelekler.com/en/admin/anamenuresim/41_01.jpg&amp;imgrefurl=http://www.hotelucmelekler.com/en/index1.php?id%3D41&amp;usg=__IZGTP0th5wCxq8zPSG58PPVaYW0=&amp;h=281&amp;w=250&amp;sz=20&amp;hl=pt-BR&amp;start=23&amp;um=1&amp;tbnid=wq8P7eoTFmYwNM:&amp;tbnh=114&amp;tbnw=101&amp;prev=/images?q%3DBRUNO,%2BGIORDANO%26ndsp%3D18%26hl%3Dpt-BR%26lr%3D%26sa%3DN%26start%3D18%26um%3D1"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gif"/><Relationship Id="rId1" Type="http://schemas.microsoft.com/office/2007/relationships/media" Target="../media/media1.gif"/><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4"/><Relationship Id="rId1" Type="http://schemas.openxmlformats.org/officeDocument/2006/relationships/video" Target="NULL" TargetMode="External"/><Relationship Id="rId5" Type="http://schemas.openxmlformats.org/officeDocument/2006/relationships/image" Target="../media/image15.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http://www.er.uqam.ca/nobel/r14310/Ptolemy/Images/Galileo/RobertFleury/g.jpg" TargetMode="External"/><Relationship Id="rId4" Type="http://schemas.openxmlformats.org/officeDocument/2006/relationships/image" Target="../media/image16.jpe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Espaço Reservado para Número de Slide 6"/>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AB43F773-2FF4-40DB-8E1F-993C190526B4}" type="slidenum">
              <a:rPr lang="pt-BR" altLang="pt-BR" sz="1400" smtClean="0">
                <a:solidFill>
                  <a:schemeClr val="bg1"/>
                </a:solidFill>
              </a:rPr>
              <a:pPr>
                <a:spcBef>
                  <a:spcPct val="0"/>
                </a:spcBef>
                <a:buSzTx/>
                <a:buFontTx/>
                <a:buNone/>
              </a:pPr>
              <a:t>1</a:t>
            </a:fld>
            <a:endParaRPr lang="pt-BR" altLang="pt-BR" sz="1400" smtClean="0">
              <a:solidFill>
                <a:schemeClr val="bg1"/>
              </a:solidFill>
            </a:endParaRPr>
          </a:p>
        </p:txBody>
      </p:sp>
      <p:sp>
        <p:nvSpPr>
          <p:cNvPr id="70659" name="Rectangle 3"/>
          <p:cNvSpPr>
            <a:spLocks noGrp="1" noChangeArrowheads="1"/>
          </p:cNvSpPr>
          <p:nvPr>
            <p:ph type="body" sz="half" idx="1"/>
          </p:nvPr>
        </p:nvSpPr>
        <p:spPr>
          <a:xfrm>
            <a:off x="215900" y="1773238"/>
            <a:ext cx="8604250" cy="1053108"/>
          </a:xfrm>
        </p:spPr>
        <p:txBody>
          <a:bodyPr/>
          <a:lstStyle/>
          <a:p>
            <a:pPr marL="0" indent="0" algn="ctr" eaLnBrk="1" hangingPunct="1">
              <a:lnSpc>
                <a:spcPct val="80000"/>
              </a:lnSpc>
              <a:spcBef>
                <a:spcPct val="0"/>
              </a:spcBef>
              <a:buFontTx/>
              <a:buNone/>
            </a:pPr>
            <a:r>
              <a:rPr lang="pt-BR" altLang="pt-BR" sz="2600" b="1" dirty="0" smtClean="0"/>
              <a:t>O LEGADO CIENTÍFICO DE</a:t>
            </a:r>
          </a:p>
          <a:p>
            <a:pPr marL="0" indent="0" algn="ctr" eaLnBrk="1" hangingPunct="1">
              <a:lnSpc>
                <a:spcPct val="80000"/>
              </a:lnSpc>
              <a:spcBef>
                <a:spcPct val="0"/>
              </a:spcBef>
              <a:buFontTx/>
              <a:buNone/>
            </a:pPr>
            <a:r>
              <a:rPr lang="pt-BR" altLang="pt-BR" sz="2600" b="1" dirty="0" smtClean="0"/>
              <a:t>GALILEU GALILEI (1564-1642)</a:t>
            </a:r>
          </a:p>
          <a:p>
            <a:pPr marL="0" indent="0" algn="ctr" eaLnBrk="1" hangingPunct="1">
              <a:lnSpc>
                <a:spcPct val="80000"/>
              </a:lnSpc>
              <a:spcBef>
                <a:spcPct val="0"/>
              </a:spcBef>
              <a:buFontTx/>
              <a:buNone/>
            </a:pPr>
            <a:r>
              <a:rPr lang="pt-BR" altLang="pt-BR" sz="2600" b="1" dirty="0" smtClean="0"/>
              <a:t>3</a:t>
            </a:r>
            <a:r>
              <a:rPr lang="pt-BR" altLang="pt-BR" sz="2600" b="1" u="sng" baseline="30000" dirty="0" smtClean="0"/>
              <a:t>a</a:t>
            </a:r>
            <a:r>
              <a:rPr lang="pt-BR" altLang="pt-BR" sz="2600" b="1" dirty="0" smtClean="0"/>
              <a:t> Parte</a:t>
            </a:r>
          </a:p>
        </p:txBody>
      </p:sp>
      <p:sp>
        <p:nvSpPr>
          <p:cNvPr id="70660" name="Rectangle 5"/>
          <p:cNvSpPr>
            <a:spLocks noGrp="1" noChangeArrowheads="1"/>
          </p:cNvSpPr>
          <p:nvPr>
            <p:ph type="body" sz="half" idx="2"/>
          </p:nvPr>
        </p:nvSpPr>
        <p:spPr>
          <a:xfrm>
            <a:off x="110579" y="6237288"/>
            <a:ext cx="2589213" cy="431800"/>
          </a:xfrm>
        </p:spPr>
        <p:txBody>
          <a:bodyPr/>
          <a:lstStyle/>
          <a:p>
            <a:pPr algn="ctr" eaLnBrk="1" hangingPunct="1">
              <a:lnSpc>
                <a:spcPct val="90000"/>
              </a:lnSpc>
              <a:spcBef>
                <a:spcPct val="0"/>
              </a:spcBef>
              <a:buSzTx/>
              <a:buFontTx/>
              <a:buNone/>
            </a:pPr>
            <a:r>
              <a:rPr lang="pt-BR" altLang="pt-BR" sz="2000" b="1" dirty="0" smtClean="0"/>
              <a:t>Prof. Daniel Gardelli</a:t>
            </a:r>
          </a:p>
        </p:txBody>
      </p:sp>
      <p:sp>
        <p:nvSpPr>
          <p:cNvPr id="70661" name="Rectangle 3"/>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SzTx/>
              <a:buFontTx/>
              <a:buNone/>
            </a:pPr>
            <a:endParaRPr lang="pt-BR" altLang="pt-BR" sz="2400"/>
          </a:p>
        </p:txBody>
      </p:sp>
      <p:graphicFrame>
        <p:nvGraphicFramePr>
          <p:cNvPr id="70662" name="Object 2"/>
          <p:cNvGraphicFramePr>
            <a:graphicFrameLocks noChangeAspect="1"/>
          </p:cNvGraphicFramePr>
          <p:nvPr/>
        </p:nvGraphicFramePr>
        <p:xfrm>
          <a:off x="7816850" y="357188"/>
          <a:ext cx="800100" cy="800100"/>
        </p:xfrm>
        <a:graphic>
          <a:graphicData uri="http://schemas.openxmlformats.org/presentationml/2006/ole">
            <mc:AlternateContent xmlns:mc="http://schemas.openxmlformats.org/markup-compatibility/2006">
              <mc:Choice xmlns:v="urn:schemas-microsoft-com:vml" Requires="v">
                <p:oleObj spid="_x0000_s70759" r:id="rId4" imgW="2199132" imgH="2164385" progId="CDraw5">
                  <p:embed/>
                </p:oleObj>
              </mc:Choice>
              <mc:Fallback>
                <p:oleObj r:id="rId4" imgW="2199132" imgH="2164385" progId="CDraw5">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16850" y="357188"/>
                        <a:ext cx="8001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0663" name="Rectangle 4"/>
          <p:cNvSpPr>
            <a:spLocks noChangeArrowheads="1"/>
          </p:cNvSpPr>
          <p:nvPr/>
        </p:nvSpPr>
        <p:spPr bwMode="auto">
          <a:xfrm>
            <a:off x="1325563" y="346075"/>
            <a:ext cx="6383337"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SzTx/>
              <a:buFontTx/>
              <a:buNone/>
            </a:pPr>
            <a:r>
              <a:rPr lang="pt-BR" altLang="pt-BR" sz="2400" b="1"/>
              <a:t>UNIVERSIDADE ESTADUAL DE MARINGÁ</a:t>
            </a:r>
          </a:p>
          <a:p>
            <a:pPr algn="ctr" eaLnBrk="1" hangingPunct="1">
              <a:spcBef>
                <a:spcPct val="0"/>
              </a:spcBef>
              <a:buSzTx/>
              <a:buFontTx/>
              <a:buNone/>
            </a:pPr>
            <a:r>
              <a:rPr lang="pt-BR" altLang="pt-BR" sz="2400" b="1"/>
              <a:t>DEPARTAMENTO DE FÍSICA</a:t>
            </a:r>
          </a:p>
        </p:txBody>
      </p:sp>
      <p:pic>
        <p:nvPicPr>
          <p:cNvPr id="70664" name="Picture 10" descr="http://www.ccvalg.pt/astronomia/historia/galileu_galilei/galileu_galilei.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05113" y="2837458"/>
            <a:ext cx="3422650" cy="347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Espaço Reservado para Número de Slide 5"/>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4914BAFE-5F69-438C-925A-00CF4ECF1032}" type="slidenum">
              <a:rPr lang="pt-BR" altLang="pt-BR" sz="1400" smtClean="0">
                <a:solidFill>
                  <a:schemeClr val="bg1"/>
                </a:solidFill>
              </a:rPr>
              <a:pPr>
                <a:spcBef>
                  <a:spcPct val="0"/>
                </a:spcBef>
                <a:buSzTx/>
                <a:buFontTx/>
                <a:buNone/>
              </a:pPr>
              <a:t>10</a:t>
            </a:fld>
            <a:endParaRPr lang="pt-BR" altLang="pt-BR" sz="1400" smtClean="0">
              <a:solidFill>
                <a:schemeClr val="bg1"/>
              </a:solidFill>
            </a:endParaRPr>
          </a:p>
        </p:txBody>
      </p:sp>
      <p:sp>
        <p:nvSpPr>
          <p:cNvPr id="80899" name="Rectangle 2" descr="Large confetti"/>
          <p:cNvSpPr>
            <a:spLocks noGrp="1" noChangeArrowheads="1"/>
          </p:cNvSpPr>
          <p:nvPr>
            <p:ph type="title"/>
          </p:nvPr>
        </p:nvSpPr>
        <p:spPr>
          <a:xfrm>
            <a:off x="1403350" y="260648"/>
            <a:ext cx="6430963" cy="863600"/>
          </a:xfrm>
        </p:spPr>
        <p:txBody>
          <a:bodyPr/>
          <a:lstStyle/>
          <a:p>
            <a:pPr algn="ctr" eaLnBrk="1" hangingPunct="1"/>
            <a:r>
              <a:rPr lang="pt-BR" altLang="pt-BR" sz="2400" b="1" dirty="0" smtClean="0"/>
              <a:t>A ADMIRAÇÃO DE GALILEU PELOS DEFENSORES DO HELIOCENTRISMO</a:t>
            </a:r>
          </a:p>
        </p:txBody>
      </p:sp>
      <p:sp>
        <p:nvSpPr>
          <p:cNvPr id="80900" name="Text Box 4"/>
          <p:cNvSpPr txBox="1">
            <a:spLocks noChangeArrowheads="1"/>
          </p:cNvSpPr>
          <p:nvPr/>
        </p:nvSpPr>
        <p:spPr bwMode="auto">
          <a:xfrm>
            <a:off x="179388" y="1844824"/>
            <a:ext cx="8785225" cy="350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50000"/>
              </a:spcBef>
              <a:buSzTx/>
              <a:buFontTx/>
              <a:buNone/>
            </a:pPr>
            <a:r>
              <a:rPr lang="pt-BR" altLang="pt-BR" sz="2800" dirty="0"/>
              <a:t>     “Não posso expressar de maneira suficientemente forte minha ilimitada admiração pela grandeza de espírito de homens como Aristarco e Copérnico que conceberam o </a:t>
            </a:r>
            <a:r>
              <a:rPr lang="pt-BR" altLang="pt-BR" sz="2800" dirty="0" smtClean="0"/>
              <a:t>sistema </a:t>
            </a:r>
            <a:r>
              <a:rPr lang="pt-BR" altLang="pt-BR" sz="2800" dirty="0"/>
              <a:t>heliocêntrico e sustentaram que ele era </a:t>
            </a:r>
            <a:r>
              <a:rPr lang="pt-BR" altLang="pt-BR" sz="2800" dirty="0" smtClean="0"/>
              <a:t>verdadeiro [...], </a:t>
            </a:r>
            <a:r>
              <a:rPr lang="pt-BR" altLang="pt-BR" sz="2800" dirty="0"/>
              <a:t>em violenta oposição à evidência de nossos próprios sentidos...” (GALILEI, G. </a:t>
            </a:r>
            <a:r>
              <a:rPr lang="pt-BR" altLang="pt-BR" sz="2800" i="1" dirty="0"/>
              <a:t>Diálogo sobre os dois máximos sistemas do mundo -  ptolomaico e copernicano –</a:t>
            </a:r>
            <a:r>
              <a:rPr lang="pt-BR" altLang="pt-BR" sz="2800" dirty="0"/>
              <a:t> 3</a:t>
            </a:r>
            <a:r>
              <a:rPr lang="pt-BR" altLang="pt-BR" sz="2800" u="sng" baseline="30000" dirty="0"/>
              <a:t>ª</a:t>
            </a:r>
            <a:r>
              <a:rPr lang="pt-BR" altLang="pt-BR" sz="2800" dirty="0"/>
              <a:t> jornada, 1632).</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09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0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Espaço Reservado para Número de Slide 5"/>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5"/>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E3029DEE-AA09-403E-AF98-35D147064AC4}" type="slidenum">
              <a:rPr lang="pt-BR" altLang="pt-BR" sz="1400" smtClean="0">
                <a:solidFill>
                  <a:schemeClr val="bg1"/>
                </a:solidFill>
              </a:rPr>
              <a:pPr>
                <a:spcBef>
                  <a:spcPct val="0"/>
                </a:spcBef>
                <a:buSzTx/>
                <a:buFontTx/>
                <a:buNone/>
              </a:pPr>
              <a:t>11</a:t>
            </a:fld>
            <a:endParaRPr lang="pt-BR" altLang="pt-BR" sz="1400" smtClean="0">
              <a:solidFill>
                <a:schemeClr val="bg1"/>
              </a:solidFill>
            </a:endParaRPr>
          </a:p>
        </p:txBody>
      </p:sp>
      <p:sp>
        <p:nvSpPr>
          <p:cNvPr id="82947" name="Rectangle 2" descr="Large confetti"/>
          <p:cNvSpPr>
            <a:spLocks noGrp="1" noChangeArrowheads="1"/>
          </p:cNvSpPr>
          <p:nvPr>
            <p:ph type="title"/>
          </p:nvPr>
        </p:nvSpPr>
        <p:spPr>
          <a:xfrm>
            <a:off x="1331788" y="260350"/>
            <a:ext cx="6120532" cy="879475"/>
          </a:xfrm>
        </p:spPr>
        <p:txBody>
          <a:bodyPr/>
          <a:lstStyle/>
          <a:p>
            <a:pPr algn="ctr" eaLnBrk="1" hangingPunct="1"/>
            <a:r>
              <a:rPr lang="pt-BR" altLang="pt-BR" sz="2400" b="1" dirty="0" smtClean="0"/>
              <a:t>O ARGUMENTO DO MASTRO DO NAVIO</a:t>
            </a:r>
            <a:br>
              <a:rPr lang="pt-BR" altLang="pt-BR" sz="2400" b="1" dirty="0" smtClean="0"/>
            </a:br>
            <a:r>
              <a:rPr lang="pt-BR" altLang="pt-BR" sz="2400" b="1" dirty="0" smtClean="0"/>
              <a:t>DE GIORDANO BRUNO (1548-1600)</a:t>
            </a:r>
          </a:p>
        </p:txBody>
      </p:sp>
      <p:pic>
        <p:nvPicPr>
          <p:cNvPr id="82948" name="Picture 5" descr="41_01">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88138" y="44450"/>
            <a:ext cx="1276350" cy="14398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 name="04  O Universo Mecânico - Inércia (43)">
            <a:hlinkClick r:id="" action="ppaction://media"/>
          </p:cNvPr>
          <p:cNvPicPr>
            <a:picLocks noChangeAspect="1"/>
          </p:cNvPicPr>
          <p:nvPr>
            <a:videoFile r:link="rId1"/>
            <p:extLst>
              <p:ext uri="{DAA4B4D4-6D71-4841-9C94-3DE7FCFB9230}">
                <p14:media xmlns:p14="http://schemas.microsoft.com/office/powerpoint/2010/main" r:link="rId2">
                  <p14:trim st="1080000" end="494737"/>
                </p14:media>
              </p:ext>
            </p:extLst>
          </p:nvPr>
        </p:nvPicPr>
        <p:blipFill rotWithShape="1">
          <a:blip r:embed="rId8"/>
          <a:srcRect l="1227" t="1" r="3027" b="1682"/>
          <a:stretch/>
        </p:blipFill>
        <p:spPr>
          <a:xfrm>
            <a:off x="251520" y="2520888"/>
            <a:ext cx="3600399" cy="2520799"/>
          </a:xfrm>
          <a:prstGeom prst="rect">
            <a:avLst/>
          </a:prstGeom>
          <a:ln w="3175">
            <a:solidFill>
              <a:schemeClr val="tx1"/>
            </a:solidFill>
          </a:ln>
        </p:spPr>
      </p:pic>
      <p:pic>
        <p:nvPicPr>
          <p:cNvPr id="10" name="Imagem 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229838" y="2564904"/>
            <a:ext cx="4662642" cy="244827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342397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165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1" fill="hold" display="0">
                  <p:stCondLst>
                    <p:cond delay="indefinite"/>
                  </p:stCondLst>
                </p:cTn>
                <p:tgtEl>
                  <p:spTgt spid="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Espaço Reservado para Número de Slide 5"/>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E3029DEE-AA09-403E-AF98-35D147064AC4}" type="slidenum">
              <a:rPr lang="pt-BR" altLang="pt-BR" sz="1400" smtClean="0">
                <a:solidFill>
                  <a:schemeClr val="bg1"/>
                </a:solidFill>
              </a:rPr>
              <a:pPr>
                <a:spcBef>
                  <a:spcPct val="0"/>
                </a:spcBef>
                <a:buSzTx/>
                <a:buFontTx/>
                <a:buNone/>
              </a:pPr>
              <a:t>12</a:t>
            </a:fld>
            <a:endParaRPr lang="pt-BR" altLang="pt-BR" sz="1400" smtClean="0">
              <a:solidFill>
                <a:schemeClr val="bg1"/>
              </a:solidFill>
            </a:endParaRPr>
          </a:p>
        </p:txBody>
      </p:sp>
      <p:sp>
        <p:nvSpPr>
          <p:cNvPr id="82947" name="Rectangle 2" descr="Large confetti"/>
          <p:cNvSpPr>
            <a:spLocks noGrp="1" noChangeArrowheads="1"/>
          </p:cNvSpPr>
          <p:nvPr>
            <p:ph type="title"/>
          </p:nvPr>
        </p:nvSpPr>
        <p:spPr>
          <a:xfrm>
            <a:off x="1382713" y="245269"/>
            <a:ext cx="5926137" cy="879475"/>
          </a:xfrm>
        </p:spPr>
        <p:txBody>
          <a:bodyPr/>
          <a:lstStyle/>
          <a:p>
            <a:pPr algn="ctr" eaLnBrk="1" hangingPunct="1"/>
            <a:r>
              <a:rPr lang="pt-BR" altLang="pt-BR" sz="2400" b="1" dirty="0" smtClean="0"/>
              <a:t>A </a:t>
            </a:r>
            <a:r>
              <a:rPr lang="pt-BR" altLang="pt-BR" sz="2400" b="1" i="1" dirty="0" smtClean="0"/>
              <a:t>VIRTUDE IMPRESSA</a:t>
            </a:r>
            <a:r>
              <a:rPr lang="pt-BR" altLang="pt-BR" sz="2400" b="1" dirty="0" smtClean="0"/>
              <a:t> DE</a:t>
            </a:r>
            <a:br>
              <a:rPr lang="pt-BR" altLang="pt-BR" sz="2400" b="1" dirty="0" smtClean="0"/>
            </a:br>
            <a:r>
              <a:rPr lang="pt-BR" altLang="pt-BR" sz="2400" b="1" dirty="0" smtClean="0"/>
              <a:t>GIORDANO BRUNO (1548-1600)</a:t>
            </a:r>
          </a:p>
        </p:txBody>
      </p:sp>
      <p:pic>
        <p:nvPicPr>
          <p:cNvPr id="82948" name="Picture 5" descr="41_01">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8138" y="44450"/>
            <a:ext cx="1276350" cy="14398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2949" name="Text Box 7"/>
          <p:cNvSpPr txBox="1">
            <a:spLocks noChangeArrowheads="1"/>
          </p:cNvSpPr>
          <p:nvPr/>
        </p:nvSpPr>
        <p:spPr bwMode="auto">
          <a:xfrm>
            <a:off x="179388" y="1700808"/>
            <a:ext cx="878522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buFontTx/>
              <a:buNone/>
            </a:pPr>
            <a:r>
              <a:rPr lang="pt-BR" altLang="pt-BR" sz="2400" dirty="0"/>
              <a:t>“Suponha que haja duas pessoas, das quais uma se encontra dentro de um navio que corre, e a outra, fora dele, e que tanto uma quanto a outra tenham a mão perto do mesmo ponto do ar e, que do mesmo lugar, ao mesmo tempo, deixem cair uma pedra de suas mãos</a:t>
            </a:r>
            <a:r>
              <a:rPr lang="pt-BR" altLang="pt-BR" sz="2400" dirty="0" smtClean="0"/>
              <a:t>.</a:t>
            </a:r>
            <a:endParaRPr lang="pt-BR" altLang="pt-BR" sz="2000" dirty="0"/>
          </a:p>
        </p:txBody>
      </p:sp>
      <p:sp>
        <p:nvSpPr>
          <p:cNvPr id="6" name="Text Box 7"/>
          <p:cNvSpPr txBox="1">
            <a:spLocks noChangeArrowheads="1"/>
          </p:cNvSpPr>
          <p:nvPr/>
        </p:nvSpPr>
        <p:spPr bwMode="auto">
          <a:xfrm>
            <a:off x="179512" y="3140968"/>
            <a:ext cx="87852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buFontTx/>
              <a:buNone/>
            </a:pPr>
            <a:r>
              <a:rPr lang="pt-BR" altLang="pt-BR" sz="2400" dirty="0" smtClean="0"/>
              <a:t>     Sem </a:t>
            </a:r>
            <a:r>
              <a:rPr lang="pt-BR" altLang="pt-BR" sz="2400" dirty="0"/>
              <a:t>que lhes deem qualquer empurrão, a do primeiro atingirá o lugar prefixado e a do segundo irá encontrar-se deslocada para trás</a:t>
            </a:r>
            <a:r>
              <a:rPr lang="pt-BR" altLang="pt-BR" sz="2400" dirty="0" smtClean="0"/>
              <a:t>.</a:t>
            </a:r>
            <a:endParaRPr lang="pt-BR" altLang="pt-BR" sz="2000" dirty="0"/>
          </a:p>
        </p:txBody>
      </p:sp>
      <p:sp>
        <p:nvSpPr>
          <p:cNvPr id="7" name="Text Box 7"/>
          <p:cNvSpPr txBox="1">
            <a:spLocks noChangeArrowheads="1"/>
          </p:cNvSpPr>
          <p:nvPr/>
        </p:nvSpPr>
        <p:spPr bwMode="auto">
          <a:xfrm>
            <a:off x="179512" y="3861048"/>
            <a:ext cx="878522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buFontTx/>
              <a:buNone/>
            </a:pPr>
            <a:r>
              <a:rPr lang="pt-BR" altLang="pt-BR" sz="2400" dirty="0" smtClean="0"/>
              <a:t>     O </a:t>
            </a:r>
            <a:r>
              <a:rPr lang="pt-BR" altLang="pt-BR" sz="2400" dirty="0"/>
              <a:t>que não decorre senão que a pedra que sai da mão daquele que é sustentado pelo navio, e que, portanto, move-se com ele, tem uma </a:t>
            </a:r>
            <a:r>
              <a:rPr lang="pt-BR" altLang="pt-BR" sz="2400" b="1" i="1" dirty="0"/>
              <a:t>virtude impressa</a:t>
            </a:r>
            <a:r>
              <a:rPr lang="pt-BR" altLang="pt-BR" sz="2400" dirty="0"/>
              <a:t>, que não tem a outra, que procede da mão daquele que está fora</a:t>
            </a:r>
            <a:r>
              <a:rPr lang="pt-BR" altLang="pt-BR" sz="2400" dirty="0" smtClean="0"/>
              <a:t>.</a:t>
            </a:r>
            <a:endParaRPr lang="pt-BR" altLang="pt-BR" sz="2000" dirty="0"/>
          </a:p>
        </p:txBody>
      </p:sp>
      <p:sp>
        <p:nvSpPr>
          <p:cNvPr id="8" name="Text Box 7"/>
          <p:cNvSpPr txBox="1">
            <a:spLocks noChangeArrowheads="1"/>
          </p:cNvSpPr>
          <p:nvPr/>
        </p:nvSpPr>
        <p:spPr bwMode="auto">
          <a:xfrm>
            <a:off x="179512" y="5229200"/>
            <a:ext cx="878522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buFontTx/>
              <a:buNone/>
            </a:pPr>
            <a:r>
              <a:rPr lang="pt-BR" altLang="pt-BR" sz="2400" dirty="0"/>
              <a:t> </a:t>
            </a:r>
            <a:r>
              <a:rPr lang="pt-BR" altLang="pt-BR" sz="2400" dirty="0" smtClean="0"/>
              <a:t>    [...] </a:t>
            </a:r>
            <a:r>
              <a:rPr lang="pt-BR" altLang="pt-BR" sz="2400" dirty="0"/>
              <a:t>Não podemos dar outra razão a essa diversidade a não ser a de que as coisas que estão fixas ou que pertençam ao navio levam consigo a virtude do motor que se move com o navio.” (BRUNO, G. </a:t>
            </a:r>
            <a:r>
              <a:rPr lang="pt-BR" altLang="pt-BR" sz="2400" i="1" dirty="0"/>
              <a:t>Ceia dos Penitentes</a:t>
            </a:r>
            <a:r>
              <a:rPr lang="pt-BR" altLang="pt-BR" sz="2400" dirty="0"/>
              <a:t>, 1584).</a:t>
            </a:r>
            <a:endParaRPr lang="pt-BR" altLang="pt-BR" sz="2000" dirty="0"/>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29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9" grpId="0"/>
      <p:bldP spid="6" grpId="0"/>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Espaço Reservado para Número de Slide 5"/>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9DD2D7BC-1634-48BD-A79A-2296A810ABF0}" type="slidenum">
              <a:rPr lang="pt-BR" altLang="pt-BR" sz="1400" smtClean="0">
                <a:solidFill>
                  <a:schemeClr val="bg1"/>
                </a:solidFill>
              </a:rPr>
              <a:pPr>
                <a:spcBef>
                  <a:spcPct val="0"/>
                </a:spcBef>
                <a:buSzTx/>
                <a:buFontTx/>
                <a:buNone/>
              </a:pPr>
              <a:t>13</a:t>
            </a:fld>
            <a:endParaRPr lang="pt-BR" altLang="pt-BR" sz="1400" smtClean="0">
              <a:solidFill>
                <a:schemeClr val="bg1"/>
              </a:solidFill>
            </a:endParaRPr>
          </a:p>
        </p:txBody>
      </p:sp>
      <p:sp>
        <p:nvSpPr>
          <p:cNvPr id="84995" name="Rectangle 2" descr="Large confetti"/>
          <p:cNvSpPr>
            <a:spLocks noGrp="1" noChangeArrowheads="1"/>
          </p:cNvSpPr>
          <p:nvPr>
            <p:ph type="title"/>
          </p:nvPr>
        </p:nvSpPr>
        <p:spPr>
          <a:xfrm>
            <a:off x="1403648" y="260648"/>
            <a:ext cx="6048077" cy="878607"/>
          </a:xfrm>
        </p:spPr>
        <p:txBody>
          <a:bodyPr/>
          <a:lstStyle/>
          <a:p>
            <a:pPr algn="ctr" eaLnBrk="1" hangingPunct="1"/>
            <a:r>
              <a:rPr lang="pt-BR" altLang="pt-BR" sz="2400" b="1" dirty="0" smtClean="0"/>
              <a:t>O ARGUMENTO DO PORÃO DO NAVIO DE GALILEU GALILEI</a:t>
            </a:r>
          </a:p>
        </p:txBody>
      </p:sp>
      <p:sp>
        <p:nvSpPr>
          <p:cNvPr id="84996" name="Rectangle 3"/>
          <p:cNvSpPr>
            <a:spLocks noGrp="1" noChangeArrowheads="1"/>
          </p:cNvSpPr>
          <p:nvPr>
            <p:ph type="body" idx="1"/>
          </p:nvPr>
        </p:nvSpPr>
        <p:spPr>
          <a:xfrm>
            <a:off x="107950" y="1772816"/>
            <a:ext cx="8928100" cy="1152128"/>
          </a:xfrm>
        </p:spPr>
        <p:txBody>
          <a:bodyPr/>
          <a:lstStyle/>
          <a:p>
            <a:pPr marL="0" indent="0" algn="just" eaLnBrk="1" hangingPunct="1">
              <a:spcBef>
                <a:spcPct val="0"/>
              </a:spcBef>
              <a:buFontTx/>
              <a:buNone/>
            </a:pPr>
            <a:r>
              <a:rPr lang="pt-BR" altLang="pt-BR" sz="2100" dirty="0" smtClean="0"/>
              <a:t>     </a:t>
            </a:r>
            <a:r>
              <a:rPr lang="pt-BR" altLang="pt-BR" sz="2400" dirty="0" smtClean="0"/>
              <a:t>“No maior aposento existente sob a cobertura de um grande navio, fechai-vos com algum amigo e aí fazei haver moscas, mariposas e animaizinhos voadores semelhantes.</a:t>
            </a:r>
          </a:p>
        </p:txBody>
      </p:sp>
      <p:sp>
        <p:nvSpPr>
          <p:cNvPr id="5" name="Rectangle 3"/>
          <p:cNvSpPr txBox="1">
            <a:spLocks noChangeArrowheads="1"/>
          </p:cNvSpPr>
          <p:nvPr/>
        </p:nvSpPr>
        <p:spPr bwMode="auto">
          <a:xfrm>
            <a:off x="107504" y="2852936"/>
            <a:ext cx="8928100"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SzPct val="85000"/>
              <a:buBlip>
                <a:blip r:embed="rId3"/>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0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SzPct val="7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SzPct val="70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just" eaLnBrk="1" hangingPunct="1">
              <a:spcBef>
                <a:spcPct val="0"/>
              </a:spcBef>
              <a:buFontTx/>
              <a:buNone/>
            </a:pPr>
            <a:r>
              <a:rPr lang="pt-BR" altLang="pt-BR" sz="2200" kern="0" dirty="0" smtClean="0"/>
              <a:t>     </a:t>
            </a:r>
            <a:r>
              <a:rPr lang="pt-BR" altLang="pt-BR" sz="2400" kern="0" dirty="0" smtClean="0"/>
              <a:t>Tomai também um grande vaso com água com peixinhos dentro.</a:t>
            </a:r>
          </a:p>
        </p:txBody>
      </p:sp>
      <p:sp>
        <p:nvSpPr>
          <p:cNvPr id="8" name="Rectangle 3"/>
          <p:cNvSpPr txBox="1">
            <a:spLocks noChangeArrowheads="1"/>
          </p:cNvSpPr>
          <p:nvPr/>
        </p:nvSpPr>
        <p:spPr bwMode="auto">
          <a:xfrm>
            <a:off x="107504" y="5013176"/>
            <a:ext cx="8928100" cy="576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SzPct val="85000"/>
              <a:buBlip>
                <a:blip r:embed="rId3"/>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0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SzPct val="7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SzPct val="70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just" eaLnBrk="1" hangingPunct="1">
              <a:spcBef>
                <a:spcPct val="0"/>
              </a:spcBef>
              <a:buFontTx/>
              <a:buNone/>
            </a:pPr>
            <a:r>
              <a:rPr lang="pt-BR" altLang="pt-BR" sz="2200" kern="0" dirty="0" smtClean="0"/>
              <a:t>     </a:t>
            </a:r>
            <a:r>
              <a:rPr lang="pt-BR" altLang="pt-BR" sz="2400" kern="0" dirty="0" smtClean="0"/>
              <a:t>Vereis os peixes vagando indiferentemente para qualquer lado das bordas do vaso.</a:t>
            </a:r>
          </a:p>
        </p:txBody>
      </p:sp>
      <p:sp>
        <p:nvSpPr>
          <p:cNvPr id="9" name="Rectangle 3"/>
          <p:cNvSpPr txBox="1">
            <a:spLocks noChangeArrowheads="1"/>
          </p:cNvSpPr>
          <p:nvPr/>
        </p:nvSpPr>
        <p:spPr bwMode="auto">
          <a:xfrm>
            <a:off x="107504" y="5733256"/>
            <a:ext cx="8928100" cy="72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SzPct val="85000"/>
              <a:buBlip>
                <a:blip r:embed="rId3"/>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0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SzPct val="7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SzPct val="70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just" eaLnBrk="1" hangingPunct="1">
              <a:spcBef>
                <a:spcPct val="0"/>
              </a:spcBef>
              <a:buFontTx/>
              <a:buNone/>
            </a:pPr>
            <a:r>
              <a:rPr lang="pt-BR" altLang="pt-BR" sz="2200" kern="0" dirty="0" smtClean="0"/>
              <a:t>     </a:t>
            </a:r>
            <a:r>
              <a:rPr lang="pt-BR" altLang="pt-BR" sz="2400" kern="0" dirty="0" smtClean="0"/>
              <a:t>Os pingos cadentes entrarão todos no vaso colocado embaixo.” [</a:t>
            </a:r>
            <a:r>
              <a:rPr lang="pt-BR" altLang="pt-BR" sz="2400" i="1" kern="0" dirty="0" smtClean="0"/>
              <a:t>cont.</a:t>
            </a:r>
            <a:r>
              <a:rPr lang="pt-BR" altLang="pt-BR" sz="2400" kern="0" dirty="0" smtClean="0"/>
              <a:t>]</a:t>
            </a:r>
          </a:p>
        </p:txBody>
      </p:sp>
      <p:sp>
        <p:nvSpPr>
          <p:cNvPr id="10" name="Rectangle 3"/>
          <p:cNvSpPr txBox="1">
            <a:spLocks noChangeArrowheads="1"/>
          </p:cNvSpPr>
          <p:nvPr/>
        </p:nvSpPr>
        <p:spPr bwMode="auto">
          <a:xfrm>
            <a:off x="107504" y="3212976"/>
            <a:ext cx="8928100" cy="72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SzPct val="85000"/>
              <a:buBlip>
                <a:blip r:embed="rId3"/>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0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SzPct val="7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SzPct val="70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just" eaLnBrk="1" hangingPunct="1">
              <a:spcBef>
                <a:spcPct val="0"/>
              </a:spcBef>
              <a:buFontTx/>
              <a:buNone/>
            </a:pPr>
            <a:r>
              <a:rPr lang="pt-BR" altLang="pt-BR" sz="2400" kern="0" dirty="0" smtClean="0"/>
              <a:t>     Adaptai também algum recipiente alto que vá gotejando em um outro, embaixo, de boca estreita.</a:t>
            </a:r>
          </a:p>
        </p:txBody>
      </p:sp>
      <p:sp>
        <p:nvSpPr>
          <p:cNvPr id="11" name="Rectangle 3"/>
          <p:cNvSpPr txBox="1">
            <a:spLocks noChangeArrowheads="1"/>
          </p:cNvSpPr>
          <p:nvPr/>
        </p:nvSpPr>
        <p:spPr bwMode="auto">
          <a:xfrm>
            <a:off x="107504" y="3933056"/>
            <a:ext cx="8928100" cy="936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SzPct val="85000"/>
              <a:buBlip>
                <a:blip r:embed="rId3"/>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0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SzPct val="7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SzPct val="70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just" eaLnBrk="1" hangingPunct="1">
              <a:spcBef>
                <a:spcPct val="0"/>
              </a:spcBef>
              <a:buFontTx/>
              <a:buNone/>
            </a:pPr>
            <a:r>
              <a:rPr lang="pt-BR" altLang="pt-BR" sz="2400" b="1" i="1" kern="0" dirty="0" smtClean="0"/>
              <a:t>     Estando parado o navio</a:t>
            </a:r>
            <a:r>
              <a:rPr lang="pt-BR" altLang="pt-BR" sz="2400" kern="0" dirty="0" smtClean="0"/>
              <a:t>, observai cuidadosamente que aqueles animaizinhos voadores vão com igual velocidade para todos os lados do cômodo.</a:t>
            </a:r>
          </a:p>
        </p:txBody>
      </p:sp>
      <p:pic>
        <p:nvPicPr>
          <p:cNvPr id="2" name="Imagem 1"/>
          <p:cNvPicPr>
            <a:picLocks noChangeAspect="1"/>
          </p:cNvPicPr>
          <p:nvPr/>
        </p:nvPicPr>
        <p:blipFill rotWithShape="1">
          <a:blip r:embed="rId4"/>
          <a:srcRect l="26060" r="23541"/>
          <a:stretch/>
        </p:blipFill>
        <p:spPr>
          <a:xfrm>
            <a:off x="7884368" y="50024"/>
            <a:ext cx="1087702" cy="1435182"/>
          </a:xfrm>
          <a:prstGeom prst="rect">
            <a:avLst/>
          </a:prstGeom>
          <a:ln w="9525">
            <a:solidFill>
              <a:schemeClr val="tx1"/>
            </a:solidFill>
          </a:ln>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499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6" grpId="0" build="p"/>
      <p:bldP spid="5" grpId="0"/>
      <p:bldP spid="8" grpId="0"/>
      <p:bldP spid="9" grpId="0"/>
      <p:bldP spid="10"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Espaço Reservado para Número de Slide 5"/>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9DD2D7BC-1634-48BD-A79A-2296A810ABF0}" type="slidenum">
              <a:rPr lang="pt-BR" altLang="pt-BR" sz="1400" smtClean="0">
                <a:solidFill>
                  <a:schemeClr val="bg1"/>
                </a:solidFill>
              </a:rPr>
              <a:pPr>
                <a:spcBef>
                  <a:spcPct val="0"/>
                </a:spcBef>
                <a:buSzTx/>
                <a:buFontTx/>
                <a:buNone/>
              </a:pPr>
              <a:t>14</a:t>
            </a:fld>
            <a:endParaRPr lang="pt-BR" altLang="pt-BR" sz="1400" smtClean="0">
              <a:solidFill>
                <a:schemeClr val="bg1"/>
              </a:solidFill>
            </a:endParaRPr>
          </a:p>
        </p:txBody>
      </p:sp>
      <p:sp>
        <p:nvSpPr>
          <p:cNvPr id="84995" name="Rectangle 2" descr="Large confetti"/>
          <p:cNvSpPr>
            <a:spLocks noGrp="1" noChangeArrowheads="1"/>
          </p:cNvSpPr>
          <p:nvPr>
            <p:ph type="title"/>
          </p:nvPr>
        </p:nvSpPr>
        <p:spPr>
          <a:xfrm>
            <a:off x="1476251" y="260648"/>
            <a:ext cx="5976069" cy="878607"/>
          </a:xfrm>
        </p:spPr>
        <p:txBody>
          <a:bodyPr/>
          <a:lstStyle/>
          <a:p>
            <a:pPr algn="ctr" eaLnBrk="1" hangingPunct="1"/>
            <a:r>
              <a:rPr lang="pt-BR" altLang="pt-BR" sz="2400" b="1" dirty="0" smtClean="0"/>
              <a:t>O ARGUMENTO DO PORÃO DO NAVIO DE GALILEU GALILEI</a:t>
            </a:r>
          </a:p>
        </p:txBody>
      </p:sp>
      <p:sp>
        <p:nvSpPr>
          <p:cNvPr id="6" name="Rectangle 3"/>
          <p:cNvSpPr txBox="1">
            <a:spLocks noChangeArrowheads="1"/>
          </p:cNvSpPr>
          <p:nvPr/>
        </p:nvSpPr>
        <p:spPr bwMode="auto">
          <a:xfrm>
            <a:off x="107504" y="1844824"/>
            <a:ext cx="8928100" cy="11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SzPct val="85000"/>
              <a:buBlip>
                <a:blip r:embed="rId3"/>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0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SzPct val="7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SzPct val="70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just" eaLnBrk="1" hangingPunct="1">
              <a:spcBef>
                <a:spcPct val="0"/>
              </a:spcBef>
              <a:buFontTx/>
              <a:buNone/>
            </a:pPr>
            <a:r>
              <a:rPr lang="pt-BR" altLang="pt-BR" sz="2200" kern="0" dirty="0" smtClean="0"/>
              <a:t>     </a:t>
            </a:r>
            <a:r>
              <a:rPr lang="pt-BR" altLang="pt-BR" sz="2400" kern="0" dirty="0" smtClean="0"/>
              <a:t>“E vós, ao jogar uma coisa a vosso amigo, não deveis jogá-la mais fortemente para aquele lado do que para este, quando as distâncias forem iguais.</a:t>
            </a:r>
          </a:p>
          <a:p>
            <a:pPr marL="0" indent="0" algn="just" eaLnBrk="1" hangingPunct="1">
              <a:lnSpc>
                <a:spcPct val="80000"/>
              </a:lnSpc>
              <a:spcBef>
                <a:spcPct val="0"/>
              </a:spcBef>
              <a:buFontTx/>
              <a:buNone/>
            </a:pPr>
            <a:r>
              <a:rPr lang="pt-BR" altLang="pt-BR" sz="2200" kern="0" dirty="0" smtClean="0"/>
              <a:t>      </a:t>
            </a:r>
          </a:p>
        </p:txBody>
      </p:sp>
      <p:sp>
        <p:nvSpPr>
          <p:cNvPr id="7" name="Rectangle 3"/>
          <p:cNvSpPr txBox="1">
            <a:spLocks noChangeArrowheads="1"/>
          </p:cNvSpPr>
          <p:nvPr/>
        </p:nvSpPr>
        <p:spPr bwMode="auto">
          <a:xfrm>
            <a:off x="107504" y="3645024"/>
            <a:ext cx="8928100" cy="1584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SzPct val="85000"/>
              <a:buBlip>
                <a:blip r:embed="rId3"/>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0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SzPct val="7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SzPct val="70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just" eaLnBrk="1" hangingPunct="1">
              <a:spcBef>
                <a:spcPct val="0"/>
              </a:spcBef>
              <a:buFontTx/>
              <a:buNone/>
            </a:pPr>
            <a:r>
              <a:rPr lang="pt-BR" altLang="pt-BR" sz="2200" kern="0" dirty="0" smtClean="0"/>
              <a:t>     </a:t>
            </a:r>
            <a:r>
              <a:rPr lang="pt-BR" altLang="pt-BR" sz="2400" kern="0" dirty="0" smtClean="0"/>
              <a:t>Tendo observado bem todas essas coisas, </a:t>
            </a:r>
            <a:r>
              <a:rPr lang="pt-BR" altLang="pt-BR" sz="2400" b="1" i="1" kern="0" dirty="0" smtClean="0"/>
              <a:t>fazei mover o navio com a velocidade que se queira</a:t>
            </a:r>
            <a:r>
              <a:rPr lang="pt-BR" altLang="pt-BR" sz="2400" kern="0" dirty="0" smtClean="0"/>
              <a:t>; e, desde que o movimento seja uniforme e não flutuante daqui e dali, vós não reconhecereis a menor mudança em todas as coisas indicadas.</a:t>
            </a:r>
          </a:p>
        </p:txBody>
      </p:sp>
      <p:sp>
        <p:nvSpPr>
          <p:cNvPr id="10" name="Rectangle 3"/>
          <p:cNvSpPr txBox="1">
            <a:spLocks noChangeArrowheads="1"/>
          </p:cNvSpPr>
          <p:nvPr/>
        </p:nvSpPr>
        <p:spPr bwMode="auto">
          <a:xfrm>
            <a:off x="107504" y="2924944"/>
            <a:ext cx="8928100" cy="803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SzPct val="85000"/>
              <a:buBlip>
                <a:blip r:embed="rId3"/>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0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SzPct val="7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SzPct val="70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just" eaLnBrk="1" hangingPunct="1">
              <a:spcBef>
                <a:spcPct val="0"/>
              </a:spcBef>
              <a:buFontTx/>
              <a:buNone/>
            </a:pPr>
            <a:r>
              <a:rPr lang="pt-BR" altLang="pt-BR" sz="2200" kern="0" dirty="0" smtClean="0"/>
              <a:t>     </a:t>
            </a:r>
            <a:r>
              <a:rPr lang="pt-BR" altLang="pt-BR" sz="2400" kern="0" dirty="0" smtClean="0"/>
              <a:t>E, como se diz, com os pés juntos, os saltos atingirão espaços iguais para todos os lados.</a:t>
            </a:r>
          </a:p>
        </p:txBody>
      </p:sp>
      <p:sp>
        <p:nvSpPr>
          <p:cNvPr id="11" name="Rectangle 3"/>
          <p:cNvSpPr txBox="1">
            <a:spLocks noChangeArrowheads="1"/>
          </p:cNvSpPr>
          <p:nvPr/>
        </p:nvSpPr>
        <p:spPr bwMode="auto">
          <a:xfrm>
            <a:off x="107504" y="5101480"/>
            <a:ext cx="8928100" cy="1146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SzPct val="85000"/>
              <a:buBlip>
                <a:blip r:embed="rId3"/>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0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SzPct val="7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SzPct val="70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just" eaLnBrk="1" hangingPunct="1">
              <a:spcBef>
                <a:spcPct val="0"/>
              </a:spcBef>
              <a:buFontTx/>
              <a:buNone/>
            </a:pPr>
            <a:r>
              <a:rPr lang="pt-BR" altLang="pt-BR" sz="2200" kern="0" dirty="0" smtClean="0"/>
              <a:t>     </a:t>
            </a:r>
            <a:r>
              <a:rPr lang="pt-BR" altLang="pt-BR" sz="2400" kern="0" dirty="0" smtClean="0"/>
              <a:t>Nem por qualquer delas, nem por coisa alguma que esteja em vós, podereis assegurar-vos se o navio caminha ou está parado.” (Carta de Galileu para </a:t>
            </a:r>
            <a:r>
              <a:rPr lang="pt-BR" altLang="pt-BR" sz="2400" kern="0" dirty="0" err="1" smtClean="0"/>
              <a:t>Ingoli</a:t>
            </a:r>
            <a:r>
              <a:rPr lang="pt-BR" altLang="pt-BR" sz="2400" kern="0" dirty="0" smtClean="0"/>
              <a:t> – 1624).</a:t>
            </a:r>
          </a:p>
        </p:txBody>
      </p:sp>
      <p:pic>
        <p:nvPicPr>
          <p:cNvPr id="8" name="Imagem 7"/>
          <p:cNvPicPr>
            <a:picLocks noChangeAspect="1"/>
          </p:cNvPicPr>
          <p:nvPr/>
        </p:nvPicPr>
        <p:blipFill rotWithShape="1">
          <a:blip r:embed="rId4"/>
          <a:srcRect l="26060" r="23541"/>
          <a:stretch/>
        </p:blipFill>
        <p:spPr>
          <a:xfrm>
            <a:off x="7884368" y="50024"/>
            <a:ext cx="1087702" cy="1435182"/>
          </a:xfrm>
          <a:prstGeom prst="rect">
            <a:avLst/>
          </a:prstGeom>
          <a:ln w="9525">
            <a:solidFill>
              <a:schemeClr val="tx1"/>
            </a:solidFill>
          </a:ln>
        </p:spPr>
      </p:pic>
    </p:spTree>
    <p:extLst>
      <p:ext uri="{BB962C8B-B14F-4D97-AF65-F5344CB8AC3E}">
        <p14:creationId xmlns:p14="http://schemas.microsoft.com/office/powerpoint/2010/main" val="95209055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Espaço Reservado para Número de Slide 5"/>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4"/>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8102837A-CC4D-4CE6-9123-0A34781CB217}" type="slidenum">
              <a:rPr lang="pt-BR" altLang="pt-BR" sz="1400" smtClean="0">
                <a:solidFill>
                  <a:schemeClr val="bg1"/>
                </a:solidFill>
              </a:rPr>
              <a:pPr>
                <a:spcBef>
                  <a:spcPct val="0"/>
                </a:spcBef>
                <a:buSzTx/>
                <a:buFontTx/>
                <a:buNone/>
              </a:pPr>
              <a:t>15</a:t>
            </a:fld>
            <a:endParaRPr lang="pt-BR" altLang="pt-BR" sz="1400" smtClean="0">
              <a:solidFill>
                <a:schemeClr val="bg1"/>
              </a:solidFill>
            </a:endParaRPr>
          </a:p>
        </p:txBody>
      </p:sp>
      <p:sp>
        <p:nvSpPr>
          <p:cNvPr id="81923" name="Rectangle 2" descr="Large confetti"/>
          <p:cNvSpPr>
            <a:spLocks noGrp="1" noChangeArrowheads="1"/>
          </p:cNvSpPr>
          <p:nvPr>
            <p:ph type="title"/>
          </p:nvPr>
        </p:nvSpPr>
        <p:spPr>
          <a:xfrm>
            <a:off x="1259632" y="260648"/>
            <a:ext cx="6408738" cy="878607"/>
          </a:xfrm>
        </p:spPr>
        <p:txBody>
          <a:bodyPr/>
          <a:lstStyle/>
          <a:p>
            <a:pPr algn="ctr" eaLnBrk="1" hangingPunct="1"/>
            <a:r>
              <a:rPr lang="pt-BR" altLang="pt-BR" sz="2400" b="1" dirty="0" smtClean="0"/>
              <a:t>O PRINCÍPIO DA RELATIVIDADE</a:t>
            </a:r>
            <a:br>
              <a:rPr lang="pt-BR" altLang="pt-BR" sz="2400" b="1" dirty="0" smtClean="0"/>
            </a:br>
            <a:r>
              <a:rPr lang="pt-BR" altLang="pt-BR" sz="2400" b="1" dirty="0" smtClean="0"/>
              <a:t>DE GALILEU GALILEI</a:t>
            </a:r>
          </a:p>
        </p:txBody>
      </p:sp>
      <p:sp>
        <p:nvSpPr>
          <p:cNvPr id="81924" name="Rectangle 3"/>
          <p:cNvSpPr>
            <a:spLocks noGrp="1" noChangeArrowheads="1"/>
          </p:cNvSpPr>
          <p:nvPr>
            <p:ph type="body" idx="1"/>
          </p:nvPr>
        </p:nvSpPr>
        <p:spPr>
          <a:xfrm>
            <a:off x="179388" y="1916832"/>
            <a:ext cx="8785225" cy="1472307"/>
          </a:xfrm>
        </p:spPr>
        <p:txBody>
          <a:bodyPr/>
          <a:lstStyle/>
          <a:p>
            <a:pPr marL="0" algn="just" eaLnBrk="1" hangingPunct="1">
              <a:spcBef>
                <a:spcPct val="0"/>
              </a:spcBef>
              <a:buFontTx/>
              <a:buNone/>
            </a:pPr>
            <a:r>
              <a:rPr lang="pt-BR" altLang="pt-BR" sz="2800" b="1" dirty="0" smtClean="0"/>
              <a:t>“O movimento em comum é como se não existisse.”</a:t>
            </a:r>
            <a:r>
              <a:rPr lang="pt-BR" altLang="pt-BR" sz="2800" dirty="0" smtClean="0"/>
              <a:t> (GALILEI, G. </a:t>
            </a:r>
            <a:r>
              <a:rPr lang="pt-BR" altLang="pt-BR" sz="2800" i="1" dirty="0" smtClean="0"/>
              <a:t>Diálogo sobre os dois maiores sistemas do mundo:  ptolomaico e copernicano,</a:t>
            </a:r>
            <a:r>
              <a:rPr lang="pt-BR" altLang="pt-BR" sz="2800" dirty="0" smtClean="0"/>
              <a:t> 1632).</a:t>
            </a:r>
          </a:p>
        </p:txBody>
      </p:sp>
      <p:pic>
        <p:nvPicPr>
          <p:cNvPr id="5" name="Imagem 4"/>
          <p:cNvPicPr>
            <a:picLocks noChangeAspect="1"/>
          </p:cNvPicPr>
          <p:nvPr/>
        </p:nvPicPr>
        <p:blipFill rotWithShape="1">
          <a:blip r:embed="rId5"/>
          <a:srcRect l="26060" r="23541"/>
          <a:stretch/>
        </p:blipFill>
        <p:spPr>
          <a:xfrm>
            <a:off x="7884368" y="50024"/>
            <a:ext cx="1087702" cy="1435182"/>
          </a:xfrm>
          <a:prstGeom prst="rect">
            <a:avLst/>
          </a:prstGeom>
          <a:ln w="9525">
            <a:solidFill>
              <a:schemeClr val="tx1"/>
            </a:solidFill>
          </a:ln>
        </p:spPr>
      </p:pic>
      <p:pic>
        <p:nvPicPr>
          <p:cNvPr id="2" name="O passageiro está em repouso dentro do vagão do trem. Se o chão da plataforma está se movimentando para trás, é claro que ele vai te levar junt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563888" y="3501008"/>
            <a:ext cx="1800200" cy="2956426"/>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92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2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1" fill="hold" display="0">
                  <p:stCondLst>
                    <p:cond delay="indefinite"/>
                  </p:stCondLst>
                </p:cTn>
                <p:tgtEl>
                  <p:spTgt spid="2"/>
                </p:tgtEl>
              </p:cMediaNode>
            </p:video>
          </p:childTnLst>
        </p:cTn>
      </p:par>
    </p:tnLst>
    <p:bldLst>
      <p:bldP spid="81924"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Espaço Reservado para Número de Slide 5"/>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4"/>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8102837A-CC4D-4CE6-9123-0A34781CB217}" type="slidenum">
              <a:rPr lang="pt-BR" altLang="pt-BR" sz="1400" smtClean="0">
                <a:solidFill>
                  <a:schemeClr val="bg1"/>
                </a:solidFill>
              </a:rPr>
              <a:pPr>
                <a:spcBef>
                  <a:spcPct val="0"/>
                </a:spcBef>
                <a:buSzTx/>
                <a:buFontTx/>
                <a:buNone/>
              </a:pPr>
              <a:t>16</a:t>
            </a:fld>
            <a:endParaRPr lang="pt-BR" altLang="pt-BR" sz="1400" smtClean="0">
              <a:solidFill>
                <a:schemeClr val="bg1"/>
              </a:solidFill>
            </a:endParaRPr>
          </a:p>
        </p:txBody>
      </p:sp>
      <p:sp>
        <p:nvSpPr>
          <p:cNvPr id="81923" name="Rectangle 2" descr="Large confetti"/>
          <p:cNvSpPr>
            <a:spLocks noGrp="1" noChangeArrowheads="1"/>
          </p:cNvSpPr>
          <p:nvPr>
            <p:ph type="title"/>
          </p:nvPr>
        </p:nvSpPr>
        <p:spPr>
          <a:xfrm>
            <a:off x="1259632" y="260648"/>
            <a:ext cx="6696744" cy="878607"/>
          </a:xfrm>
        </p:spPr>
        <p:txBody>
          <a:bodyPr/>
          <a:lstStyle/>
          <a:p>
            <a:pPr algn="ctr" eaLnBrk="1" hangingPunct="1"/>
            <a:r>
              <a:rPr lang="pt-BR" altLang="pt-BR" sz="2400" b="1" dirty="0" smtClean="0"/>
              <a:t>UM TIPO DE MOVIMENTO EM COMUM: </a:t>
            </a:r>
            <a:br>
              <a:rPr lang="pt-BR" altLang="pt-BR" sz="2400" b="1" dirty="0" smtClean="0"/>
            </a:br>
            <a:r>
              <a:rPr lang="pt-BR" altLang="pt-BR" sz="2400" b="1" dirty="0" smtClean="0"/>
              <a:t>A SINCRONIZAÇÃO</a:t>
            </a:r>
          </a:p>
        </p:txBody>
      </p:sp>
      <p:sp>
        <p:nvSpPr>
          <p:cNvPr id="81924" name="Rectangle 3"/>
          <p:cNvSpPr>
            <a:spLocks noGrp="1" noChangeArrowheads="1"/>
          </p:cNvSpPr>
          <p:nvPr>
            <p:ph type="body" idx="1"/>
          </p:nvPr>
        </p:nvSpPr>
        <p:spPr>
          <a:xfrm>
            <a:off x="179388" y="1772816"/>
            <a:ext cx="8785225" cy="1256283"/>
          </a:xfrm>
        </p:spPr>
        <p:txBody>
          <a:bodyPr/>
          <a:lstStyle/>
          <a:p>
            <a:pPr marL="0" algn="just" eaLnBrk="1" hangingPunct="1">
              <a:spcBef>
                <a:spcPct val="0"/>
              </a:spcBef>
              <a:buFontTx/>
              <a:buNone/>
            </a:pPr>
            <a:r>
              <a:rPr lang="pt-BR" sz="2800" dirty="0" smtClean="0"/>
              <a:t>     </a:t>
            </a:r>
            <a:r>
              <a:rPr lang="pt-BR" sz="2400" dirty="0" smtClean="0"/>
              <a:t>O </a:t>
            </a:r>
            <a:r>
              <a:rPr lang="pt-BR" sz="2400" dirty="0"/>
              <a:t>vídeo, que foi gravado pelo fotógrafo alemão Chris </a:t>
            </a:r>
            <a:r>
              <a:rPr lang="pt-BR" sz="2400" dirty="0" err="1"/>
              <a:t>Fay</a:t>
            </a:r>
            <a:r>
              <a:rPr lang="pt-BR" sz="2400" dirty="0"/>
              <a:t>, mostra algo aparentemente impossível: </a:t>
            </a:r>
            <a:r>
              <a:rPr lang="pt-BR" sz="2400" dirty="0" smtClean="0"/>
              <a:t>um helicóptero</a:t>
            </a:r>
            <a:r>
              <a:rPr lang="pt-BR" sz="2400" dirty="0"/>
              <a:t> se erguendo e voando sem movimentar </a:t>
            </a:r>
            <a:r>
              <a:rPr lang="pt-BR" sz="2400" dirty="0" smtClean="0"/>
              <a:t>sua hélice principal.</a:t>
            </a:r>
            <a:endParaRPr lang="pt-BR" altLang="pt-BR" sz="2400" dirty="0" smtClean="0"/>
          </a:p>
        </p:txBody>
      </p:sp>
      <p:sp>
        <p:nvSpPr>
          <p:cNvPr id="7" name="Rectangle 3"/>
          <p:cNvSpPr txBox="1">
            <a:spLocks noChangeArrowheads="1"/>
          </p:cNvSpPr>
          <p:nvPr/>
        </p:nvSpPr>
        <p:spPr bwMode="auto">
          <a:xfrm>
            <a:off x="179388" y="2924944"/>
            <a:ext cx="8785349" cy="1224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SzPct val="85000"/>
              <a:buBlip>
                <a:blip r:embed="rId4"/>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0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SzPct val="7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SzPct val="70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algn="just" eaLnBrk="1" hangingPunct="1">
              <a:spcBef>
                <a:spcPct val="0"/>
              </a:spcBef>
              <a:buFontTx/>
              <a:buNone/>
            </a:pPr>
            <a:r>
              <a:rPr lang="pt-BR" sz="2800" kern="0" dirty="0"/>
              <a:t> </a:t>
            </a:r>
            <a:r>
              <a:rPr lang="pt-BR" sz="2800" kern="0" dirty="0" smtClean="0"/>
              <a:t>    </a:t>
            </a:r>
            <a:r>
              <a:rPr lang="pt-BR" sz="2400" kern="0" dirty="0" smtClean="0"/>
              <a:t>Na verdade, sabe-se que </a:t>
            </a:r>
            <a:r>
              <a:rPr lang="pt-BR" sz="2400" dirty="0" smtClean="0"/>
              <a:t>câmeras de vídeo capturam uma sucessão de quadros estacionários, que </a:t>
            </a:r>
            <a:r>
              <a:rPr lang="pt-BR" sz="2400" dirty="0"/>
              <a:t>depois são exibidos em sequência, reproduzindo </a:t>
            </a:r>
            <a:r>
              <a:rPr lang="pt-BR" sz="2400" dirty="0" smtClean="0"/>
              <a:t>o movimento registrado.</a:t>
            </a:r>
            <a:endParaRPr lang="pt-BR" altLang="pt-BR" sz="2400" kern="0" dirty="0" smtClean="0"/>
          </a:p>
        </p:txBody>
      </p:sp>
      <p:sp>
        <p:nvSpPr>
          <p:cNvPr id="9" name="Rectangle 3"/>
          <p:cNvSpPr txBox="1">
            <a:spLocks noChangeArrowheads="1"/>
          </p:cNvSpPr>
          <p:nvPr/>
        </p:nvSpPr>
        <p:spPr bwMode="auto">
          <a:xfrm>
            <a:off x="179512" y="4077072"/>
            <a:ext cx="8785225" cy="1584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SzPct val="85000"/>
              <a:buBlip>
                <a:blip r:embed="rId4"/>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0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SzPct val="7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SzPct val="70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algn="just" eaLnBrk="1" hangingPunct="1">
              <a:spcBef>
                <a:spcPct val="0"/>
              </a:spcBef>
              <a:buFontTx/>
              <a:buNone/>
            </a:pPr>
            <a:r>
              <a:rPr lang="pt-BR" sz="2800" kern="0" dirty="0" smtClean="0"/>
              <a:t>     </a:t>
            </a:r>
            <a:r>
              <a:rPr lang="pt-BR" sz="2400" dirty="0" smtClean="0"/>
              <a:t>O </a:t>
            </a:r>
            <a:r>
              <a:rPr lang="pt-BR" sz="2400" dirty="0"/>
              <a:t>truque de </a:t>
            </a:r>
            <a:r>
              <a:rPr lang="pt-BR" sz="2400" dirty="0" err="1"/>
              <a:t>Fay</a:t>
            </a:r>
            <a:r>
              <a:rPr lang="pt-BR" sz="2400" dirty="0"/>
              <a:t> </a:t>
            </a:r>
            <a:r>
              <a:rPr lang="pt-BR" sz="2400" dirty="0" smtClean="0"/>
              <a:t>foi, então, sincronizar </a:t>
            </a:r>
            <a:r>
              <a:rPr lang="pt-BR" sz="2400" dirty="0"/>
              <a:t>a velocidade do obturador de sua câmera </a:t>
            </a:r>
            <a:r>
              <a:rPr lang="pt-BR" sz="2400" dirty="0" smtClean="0"/>
              <a:t>com a velocidade de rotação da hélice do helicóptero, capturando-a </a:t>
            </a:r>
            <a:r>
              <a:rPr lang="pt-BR" sz="2400" dirty="0"/>
              <a:t>sempre na mesma posição a cada volta que </a:t>
            </a:r>
            <a:r>
              <a:rPr lang="pt-BR" sz="2400" dirty="0" smtClean="0"/>
              <a:t>dava </a:t>
            </a:r>
            <a:r>
              <a:rPr lang="pt-BR" sz="2400" dirty="0"/>
              <a:t>sobre o </a:t>
            </a:r>
            <a:r>
              <a:rPr lang="pt-BR" sz="2400" dirty="0" smtClean="0"/>
              <a:t>eixo, o que acabou gerando </a:t>
            </a:r>
            <a:r>
              <a:rPr lang="pt-BR" sz="2400" dirty="0"/>
              <a:t>a ilusão estacionária.</a:t>
            </a:r>
            <a:endParaRPr lang="pt-BR" altLang="pt-BR" sz="2400" kern="0" dirty="0" smtClean="0"/>
          </a:p>
        </p:txBody>
      </p:sp>
      <p:pic>
        <p:nvPicPr>
          <p:cNvPr id="2" name="camera shutter speed matches helicopter`s rotor">
            <a:hlinkClick r:id="" action="ppaction://media"/>
          </p:cNvPr>
          <p:cNvPicPr>
            <a:picLocks noChangeAspect="1"/>
          </p:cNvPicPr>
          <p:nvPr>
            <a:videoFile r:link="rId1"/>
            <p:extLst>
              <p:ext uri="{DAA4B4D4-6D71-4841-9C94-3DE7FCFB9230}">
                <p14:media xmlns:p14="http://schemas.microsoft.com/office/powerpoint/2010/main" r:embed="rId2">
                  <p14:trim end="3051.2444"/>
                </p14:media>
              </p:ext>
            </p:extLst>
          </p:nvPr>
        </p:nvPicPr>
        <p:blipFill>
          <a:blip r:embed="rId5"/>
          <a:stretch>
            <a:fillRect/>
          </a:stretch>
        </p:blipFill>
        <p:spPr>
          <a:xfrm>
            <a:off x="3600400" y="5733256"/>
            <a:ext cx="1835696" cy="1032579"/>
          </a:xfrm>
          <a:prstGeom prst="rect">
            <a:avLst/>
          </a:prstGeom>
          <a:ln w="9525">
            <a:solidFill>
              <a:schemeClr val="tx1"/>
            </a:solidFill>
          </a:ln>
        </p:spPr>
      </p:pic>
    </p:spTree>
    <p:extLst>
      <p:ext uri="{BB962C8B-B14F-4D97-AF65-F5344CB8AC3E}">
        <p14:creationId xmlns:p14="http://schemas.microsoft.com/office/powerpoint/2010/main" val="279848559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00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192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9" fill="hold" display="0">
                  <p:stCondLst>
                    <p:cond delay="indefinite"/>
                  </p:stCondLst>
                </p:cTn>
                <p:tgtEl>
                  <p:spTgt spid="2"/>
                </p:tgtEl>
              </p:cMediaNode>
            </p:video>
          </p:childTnLst>
        </p:cTn>
      </p:par>
    </p:tnLst>
    <p:bldLst>
      <p:bldP spid="81924" grpId="0" build="p"/>
      <p:bldP spid="7" grpId="0" build="p"/>
      <p:bldP spid="9"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Espaço Reservado para Número de Slide 5"/>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04B8E0AA-DBCB-4583-B310-FC0D4480DDE1}" type="slidenum">
              <a:rPr lang="pt-BR" altLang="pt-BR" sz="1400" smtClean="0">
                <a:solidFill>
                  <a:schemeClr val="bg1"/>
                </a:solidFill>
              </a:rPr>
              <a:pPr>
                <a:spcBef>
                  <a:spcPct val="0"/>
                </a:spcBef>
                <a:buSzTx/>
                <a:buFontTx/>
                <a:buNone/>
              </a:pPr>
              <a:t>17</a:t>
            </a:fld>
            <a:endParaRPr lang="pt-BR" altLang="pt-BR" sz="1400" smtClean="0">
              <a:solidFill>
                <a:schemeClr val="bg1"/>
              </a:solidFill>
            </a:endParaRPr>
          </a:p>
        </p:txBody>
      </p:sp>
      <p:sp>
        <p:nvSpPr>
          <p:cNvPr id="87043" name="Rectangle 2" descr="Large confetti"/>
          <p:cNvSpPr>
            <a:spLocks noGrp="1" noChangeArrowheads="1"/>
          </p:cNvSpPr>
          <p:nvPr>
            <p:ph type="title"/>
          </p:nvPr>
        </p:nvSpPr>
        <p:spPr>
          <a:xfrm>
            <a:off x="1403648" y="476250"/>
            <a:ext cx="6430963" cy="519113"/>
          </a:xfrm>
        </p:spPr>
        <p:txBody>
          <a:bodyPr/>
          <a:lstStyle/>
          <a:p>
            <a:pPr algn="ctr" eaLnBrk="1" hangingPunct="1"/>
            <a:r>
              <a:rPr lang="pt-BR" altLang="pt-BR" sz="2400" b="1" dirty="0" smtClean="0"/>
              <a:t>A ABJURAÇÃO DE GALILEU</a:t>
            </a:r>
          </a:p>
        </p:txBody>
      </p:sp>
      <p:pic>
        <p:nvPicPr>
          <p:cNvPr id="87044" name="Picture 2" descr="http://www.er.uqam.ca/nobel/r14310/Ptolemy/Images/Galileo/RobertFleury/g.jpg"/>
          <p:cNvPicPr>
            <a:picLocks noChangeAspect="1" noChangeArrowheads="1"/>
          </p:cNvPicPr>
          <p:nvPr/>
        </p:nvPicPr>
        <p:blipFill>
          <a:blip r:embed="rId4" r:link="rId5">
            <a:extLst>
              <a:ext uri="{28A0092B-C50C-407E-A947-70E740481C1C}">
                <a14:useLocalDpi xmlns:a14="http://schemas.microsoft.com/office/drawing/2010/main" val="0"/>
              </a:ext>
            </a:extLst>
          </a:blip>
          <a:srcRect l="2078" t="3415" r="2367" b="4243"/>
          <a:stretch>
            <a:fillRect/>
          </a:stretch>
        </p:blipFill>
        <p:spPr bwMode="auto">
          <a:xfrm>
            <a:off x="1520813" y="1772816"/>
            <a:ext cx="6219539" cy="394868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7045" name="Text Box 3"/>
          <p:cNvSpPr txBox="1">
            <a:spLocks noChangeArrowheads="1"/>
          </p:cNvSpPr>
          <p:nvPr/>
        </p:nvSpPr>
        <p:spPr bwMode="auto">
          <a:xfrm>
            <a:off x="1520813" y="5793508"/>
            <a:ext cx="6219539" cy="73183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spcAft>
                <a:spcPts val="800"/>
              </a:spcAft>
              <a:buSzTx/>
              <a:buFontTx/>
              <a:buNone/>
            </a:pPr>
            <a:r>
              <a:rPr lang="pt-BR" altLang="pt-BR" sz="1800" i="1" dirty="0">
                <a:latin typeface="Calibri" panose="020F0502020204030204" pitchFamily="34" charset="0"/>
              </a:rPr>
              <a:t>Galileu diante do Santo </a:t>
            </a:r>
            <a:r>
              <a:rPr lang="pt-BR" altLang="pt-BR" sz="1800" i="1" dirty="0" smtClean="0">
                <a:latin typeface="Calibri" panose="020F0502020204030204" pitchFamily="34" charset="0"/>
              </a:rPr>
              <a:t>Ofício</a:t>
            </a:r>
            <a:r>
              <a:rPr lang="pt-BR" altLang="pt-BR" sz="1800" dirty="0" smtClean="0">
                <a:latin typeface="Calibri" panose="020F0502020204030204" pitchFamily="34" charset="0"/>
              </a:rPr>
              <a:t>, 1847. </a:t>
            </a:r>
            <a:r>
              <a:rPr lang="pt-BR" altLang="pt-BR" sz="1800" dirty="0">
                <a:latin typeface="Calibri" panose="020F0502020204030204" pitchFamily="34" charset="0"/>
              </a:rPr>
              <a:t>Obra de Joseph-Nicolas </a:t>
            </a:r>
            <a:r>
              <a:rPr lang="pt-BR" altLang="pt-BR" sz="1800" dirty="0" smtClean="0">
                <a:latin typeface="Calibri" panose="020F0502020204030204" pitchFamily="34" charset="0"/>
              </a:rPr>
              <a:t>Robert-Fleury (1797-1890).</a:t>
            </a:r>
            <a:endParaRPr lang="pt-BR" altLang="pt-BR" sz="1800" dirty="0"/>
          </a:p>
        </p:txBody>
      </p:sp>
    </p:spTree>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Espaço Reservado para Número de Slide 5"/>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3D84142C-ADB4-4233-8AAC-C028A9B2E3B4}" type="slidenum">
              <a:rPr lang="pt-BR" altLang="pt-BR" sz="1400" smtClean="0">
                <a:solidFill>
                  <a:schemeClr val="bg1"/>
                </a:solidFill>
              </a:rPr>
              <a:pPr>
                <a:spcBef>
                  <a:spcPct val="0"/>
                </a:spcBef>
                <a:buSzTx/>
                <a:buFontTx/>
                <a:buNone/>
              </a:pPr>
              <a:t>18</a:t>
            </a:fld>
            <a:endParaRPr lang="pt-BR" altLang="pt-BR" sz="1400" smtClean="0">
              <a:solidFill>
                <a:schemeClr val="bg1"/>
              </a:solidFill>
            </a:endParaRPr>
          </a:p>
        </p:txBody>
      </p:sp>
      <p:sp>
        <p:nvSpPr>
          <p:cNvPr id="88067" name="Rectangle 2" descr="Large confetti"/>
          <p:cNvSpPr>
            <a:spLocks noGrp="1" noChangeArrowheads="1"/>
          </p:cNvSpPr>
          <p:nvPr>
            <p:ph type="title"/>
          </p:nvPr>
        </p:nvSpPr>
        <p:spPr>
          <a:xfrm>
            <a:off x="1403350" y="333375"/>
            <a:ext cx="6430963" cy="806450"/>
          </a:xfrm>
        </p:spPr>
        <p:txBody>
          <a:bodyPr/>
          <a:lstStyle/>
          <a:p>
            <a:pPr algn="ctr" eaLnBrk="1" hangingPunct="1"/>
            <a:r>
              <a:rPr lang="pt-BR" altLang="pt-BR" sz="2400" b="1" smtClean="0"/>
              <a:t>A ABJURAÇÃO DE GALILEU</a:t>
            </a:r>
            <a:br>
              <a:rPr lang="pt-BR" altLang="pt-BR" sz="2400" b="1" smtClean="0"/>
            </a:br>
            <a:r>
              <a:rPr lang="pt-BR" altLang="pt-BR" sz="2400" b="1" smtClean="0"/>
              <a:t>22 DE JUNHO DE 1633</a:t>
            </a:r>
          </a:p>
        </p:txBody>
      </p:sp>
      <p:sp>
        <p:nvSpPr>
          <p:cNvPr id="88068" name="Text Box 4"/>
          <p:cNvSpPr txBox="1">
            <a:spLocks noChangeArrowheads="1"/>
          </p:cNvSpPr>
          <p:nvPr/>
        </p:nvSpPr>
        <p:spPr bwMode="auto">
          <a:xfrm>
            <a:off x="107950" y="1855852"/>
            <a:ext cx="8928546"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buFontTx/>
              <a:buNone/>
            </a:pPr>
            <a:r>
              <a:rPr lang="pt-BR" altLang="pt-BR" sz="2600" dirty="0"/>
              <a:t>     “Eu, Galileu Galilei, filho do falecido </a:t>
            </a:r>
            <a:r>
              <a:rPr lang="pt-BR" altLang="pt-BR" sz="2600" dirty="0" err="1"/>
              <a:t>Vincenzio</a:t>
            </a:r>
            <a:r>
              <a:rPr lang="pt-BR" altLang="pt-BR" sz="2600" dirty="0"/>
              <a:t> Galilei de Florença, com a idade de setenta anos, sendo trazido pessoalmente a julgamento, e ajoelhado diante de vós, Eminentíssimos </a:t>
            </a:r>
            <a:r>
              <a:rPr lang="pt-BR" altLang="pt-BR" sz="2600" dirty="0" smtClean="0"/>
              <a:t>e </a:t>
            </a:r>
            <a:r>
              <a:rPr lang="pt-BR" altLang="pt-BR" sz="2600" dirty="0"/>
              <a:t>Reverendíssimos Lordes Cardeais, Inquisidores Gerais da Comunidade Cristã Universal contra a depravação herética, tendo diante de meus olhos o Sagrado Evangelho que toco com as minhas próprias mãos, juro que sempre acreditei, e, com a ajuda de Deus, acreditarei no futuro, em todo artigo que a Santa Igreja Católica Apostólica Romana mantém, ensina e prega</a:t>
            </a:r>
            <a:r>
              <a:rPr lang="pt-BR" altLang="pt-BR" sz="2600" dirty="0" smtClean="0"/>
              <a:t>.” [</a:t>
            </a:r>
            <a:r>
              <a:rPr lang="pt-BR" altLang="pt-BR" sz="2600" i="1" dirty="0" smtClean="0"/>
              <a:t>cont.</a:t>
            </a:r>
            <a:r>
              <a:rPr lang="pt-BR" altLang="pt-BR" sz="2600" dirty="0" smtClean="0"/>
              <a:t>]</a:t>
            </a:r>
            <a:endParaRPr lang="pt-BR" altLang="pt-BR" sz="2600" dirty="0"/>
          </a:p>
        </p:txBody>
      </p:sp>
    </p:spTree>
    <p:extLst>
      <p:ext uri="{BB962C8B-B14F-4D97-AF65-F5344CB8AC3E}">
        <p14:creationId xmlns:p14="http://schemas.microsoft.com/office/powerpoint/2010/main" val="314073715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806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Espaço Reservado para Número de Slide 5"/>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3D84142C-ADB4-4233-8AAC-C028A9B2E3B4}" type="slidenum">
              <a:rPr lang="pt-BR" altLang="pt-BR" sz="1400" smtClean="0">
                <a:solidFill>
                  <a:schemeClr val="bg1"/>
                </a:solidFill>
              </a:rPr>
              <a:pPr>
                <a:spcBef>
                  <a:spcPct val="0"/>
                </a:spcBef>
                <a:buSzTx/>
                <a:buFontTx/>
                <a:buNone/>
              </a:pPr>
              <a:t>19</a:t>
            </a:fld>
            <a:endParaRPr lang="pt-BR" altLang="pt-BR" sz="1400" smtClean="0">
              <a:solidFill>
                <a:schemeClr val="bg1"/>
              </a:solidFill>
            </a:endParaRPr>
          </a:p>
        </p:txBody>
      </p:sp>
      <p:sp>
        <p:nvSpPr>
          <p:cNvPr id="88067" name="Rectangle 2" descr="Large confetti"/>
          <p:cNvSpPr>
            <a:spLocks noGrp="1" noChangeArrowheads="1"/>
          </p:cNvSpPr>
          <p:nvPr>
            <p:ph type="title"/>
          </p:nvPr>
        </p:nvSpPr>
        <p:spPr>
          <a:xfrm>
            <a:off x="1403350" y="333375"/>
            <a:ext cx="6430963" cy="806450"/>
          </a:xfrm>
        </p:spPr>
        <p:txBody>
          <a:bodyPr/>
          <a:lstStyle/>
          <a:p>
            <a:pPr algn="ctr" eaLnBrk="1" hangingPunct="1"/>
            <a:r>
              <a:rPr lang="pt-BR" altLang="pt-BR" sz="2400" b="1" smtClean="0"/>
              <a:t>A ABJURAÇÃO DE GALILEU</a:t>
            </a:r>
            <a:br>
              <a:rPr lang="pt-BR" altLang="pt-BR" sz="2400" b="1" smtClean="0"/>
            </a:br>
            <a:r>
              <a:rPr lang="pt-BR" altLang="pt-BR" sz="2400" b="1" smtClean="0"/>
              <a:t>22 DE JUNHO DE 1633</a:t>
            </a:r>
          </a:p>
        </p:txBody>
      </p:sp>
      <p:sp>
        <p:nvSpPr>
          <p:cNvPr id="5" name="Text Box 4"/>
          <p:cNvSpPr txBox="1">
            <a:spLocks noChangeArrowheads="1"/>
          </p:cNvSpPr>
          <p:nvPr/>
        </p:nvSpPr>
        <p:spPr bwMode="auto">
          <a:xfrm>
            <a:off x="107504" y="1844824"/>
            <a:ext cx="8856663" cy="2923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buFontTx/>
              <a:buNone/>
            </a:pPr>
            <a:r>
              <a:rPr lang="pt-BR" altLang="pt-BR" sz="2800" dirty="0" smtClean="0"/>
              <a:t>     </a:t>
            </a:r>
            <a:r>
              <a:rPr lang="pt-BR" altLang="pt-BR" sz="2600" dirty="0" smtClean="0"/>
              <a:t>“Mas </a:t>
            </a:r>
            <a:r>
              <a:rPr lang="pt-BR" altLang="pt-BR" sz="2600" dirty="0"/>
              <a:t>por ter sido ordenado, por  este Conselho, a abandonar completamente a falsa opinião que mantém que o Sol é o centro e imóvel, e por ter sido proibido de manter, defender ou ensinar a referida falsa doutrina de qualquer maneira... estou desejoso de remover das mentes das nossas Eminências, e de todo Cristão Católico, essa veemente suspeita acertadamente mantida a meu respeito</a:t>
            </a:r>
            <a:r>
              <a:rPr lang="pt-BR" altLang="pt-BR" sz="2600" dirty="0" smtClean="0"/>
              <a:t>.</a:t>
            </a:r>
            <a:endParaRPr lang="pt-BR" altLang="pt-BR" sz="2600" dirty="0"/>
          </a:p>
        </p:txBody>
      </p:sp>
      <p:sp>
        <p:nvSpPr>
          <p:cNvPr id="6" name="Text Box 4"/>
          <p:cNvSpPr txBox="1">
            <a:spLocks noChangeArrowheads="1"/>
          </p:cNvSpPr>
          <p:nvPr/>
        </p:nvSpPr>
        <p:spPr bwMode="auto">
          <a:xfrm>
            <a:off x="107950" y="4656618"/>
            <a:ext cx="8856663"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buNone/>
            </a:pPr>
            <a:r>
              <a:rPr lang="pt-BR" altLang="pt-BR" sz="2400" dirty="0" smtClean="0"/>
              <a:t>     </a:t>
            </a:r>
            <a:r>
              <a:rPr lang="pt-BR" altLang="pt-BR" sz="2600" dirty="0" smtClean="0"/>
              <a:t>Portanto</a:t>
            </a:r>
            <a:r>
              <a:rPr lang="pt-BR" altLang="pt-BR" sz="2600" dirty="0"/>
              <a:t>, com sinceridade de coração e fé genuína, eu abjuro, maldigo e detesto os referidos erros e heresias, e, de modo geral, todos os outros erros e seitas contrários à referida Santa </a:t>
            </a:r>
            <a:r>
              <a:rPr lang="pt-BR" altLang="pt-BR" sz="2600" dirty="0" smtClean="0"/>
              <a:t>Igreja.” [</a:t>
            </a:r>
            <a:r>
              <a:rPr lang="pt-BR" altLang="pt-BR" sz="2600" i="1" dirty="0"/>
              <a:t>cont</a:t>
            </a:r>
            <a:r>
              <a:rPr lang="pt-BR" altLang="pt-BR" sz="2600" i="1" dirty="0" smtClean="0"/>
              <a:t>.</a:t>
            </a:r>
            <a:r>
              <a:rPr lang="pt-BR" altLang="pt-BR" sz="2600" dirty="0" smtClean="0"/>
              <a:t>]</a:t>
            </a:r>
            <a:endParaRPr lang="pt-BR" altLang="pt-BR" sz="2600" dirty="0"/>
          </a:p>
        </p:txBody>
      </p:sp>
    </p:spTree>
    <p:extLst>
      <p:ext uri="{BB962C8B-B14F-4D97-AF65-F5344CB8AC3E}">
        <p14:creationId xmlns:p14="http://schemas.microsoft.com/office/powerpoint/2010/main" val="52852953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Espaço Reservado para Número de Slide 5"/>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4625246C-9223-40D7-9199-2B0AA3829E5A}" type="slidenum">
              <a:rPr lang="pt-BR" altLang="pt-BR" sz="1400" smtClean="0">
                <a:solidFill>
                  <a:schemeClr val="bg1"/>
                </a:solidFill>
              </a:rPr>
              <a:pPr>
                <a:spcBef>
                  <a:spcPct val="0"/>
                </a:spcBef>
                <a:buSzTx/>
                <a:buFontTx/>
                <a:buNone/>
              </a:pPr>
              <a:t>2</a:t>
            </a:fld>
            <a:endParaRPr lang="pt-BR" altLang="pt-BR" sz="1400" smtClean="0">
              <a:solidFill>
                <a:schemeClr val="bg1"/>
              </a:solidFill>
            </a:endParaRPr>
          </a:p>
        </p:txBody>
      </p:sp>
      <p:sp>
        <p:nvSpPr>
          <p:cNvPr id="71683" name="Rectangle 2" descr="Large confetti"/>
          <p:cNvSpPr>
            <a:spLocks noGrp="1" noChangeArrowheads="1"/>
          </p:cNvSpPr>
          <p:nvPr>
            <p:ph type="title"/>
          </p:nvPr>
        </p:nvSpPr>
        <p:spPr>
          <a:xfrm>
            <a:off x="2051050" y="260350"/>
            <a:ext cx="4537075" cy="950913"/>
          </a:xfrm>
        </p:spPr>
        <p:txBody>
          <a:bodyPr/>
          <a:lstStyle/>
          <a:p>
            <a:pPr algn="ctr" eaLnBrk="1" hangingPunct="1"/>
            <a:r>
              <a:rPr lang="pt-BR" altLang="pt-BR" sz="2400" b="1" smtClean="0"/>
              <a:t>O ENSAIADOR</a:t>
            </a:r>
            <a:br>
              <a:rPr lang="pt-BR" altLang="pt-BR" sz="2400" b="1" smtClean="0"/>
            </a:br>
            <a:r>
              <a:rPr lang="pt-BR" altLang="pt-BR" sz="2400" b="1" smtClean="0"/>
              <a:t>1623</a:t>
            </a:r>
          </a:p>
        </p:txBody>
      </p:sp>
      <p:pic>
        <p:nvPicPr>
          <p:cNvPr id="71684" name="Picture 2" descr="https://upload.wikimedia.org/wikipedia/commons/4/4f/Assayertitl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5888" y="1844675"/>
            <a:ext cx="3429000" cy="46529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Espaço Reservado para Número de Slide 5"/>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3D84142C-ADB4-4233-8AAC-C028A9B2E3B4}" type="slidenum">
              <a:rPr lang="pt-BR" altLang="pt-BR" sz="1400" smtClean="0">
                <a:solidFill>
                  <a:schemeClr val="bg1"/>
                </a:solidFill>
              </a:rPr>
              <a:pPr>
                <a:spcBef>
                  <a:spcPct val="0"/>
                </a:spcBef>
                <a:buSzTx/>
                <a:buFontTx/>
                <a:buNone/>
              </a:pPr>
              <a:t>20</a:t>
            </a:fld>
            <a:endParaRPr lang="pt-BR" altLang="pt-BR" sz="1400" smtClean="0">
              <a:solidFill>
                <a:schemeClr val="bg1"/>
              </a:solidFill>
            </a:endParaRPr>
          </a:p>
        </p:txBody>
      </p:sp>
      <p:sp>
        <p:nvSpPr>
          <p:cNvPr id="88067" name="Rectangle 2" descr="Large confetti"/>
          <p:cNvSpPr>
            <a:spLocks noGrp="1" noChangeArrowheads="1"/>
          </p:cNvSpPr>
          <p:nvPr>
            <p:ph type="title"/>
          </p:nvPr>
        </p:nvSpPr>
        <p:spPr>
          <a:xfrm>
            <a:off x="1403350" y="333375"/>
            <a:ext cx="6430963" cy="806450"/>
          </a:xfrm>
        </p:spPr>
        <p:txBody>
          <a:bodyPr/>
          <a:lstStyle/>
          <a:p>
            <a:pPr algn="ctr" eaLnBrk="1" hangingPunct="1"/>
            <a:r>
              <a:rPr lang="pt-BR" altLang="pt-BR" sz="2400" b="1" smtClean="0"/>
              <a:t>A ABJURAÇÃO DE GALILEU</a:t>
            </a:r>
            <a:br>
              <a:rPr lang="pt-BR" altLang="pt-BR" sz="2400" b="1" smtClean="0"/>
            </a:br>
            <a:r>
              <a:rPr lang="pt-BR" altLang="pt-BR" sz="2400" b="1" smtClean="0"/>
              <a:t>22 DE JUNHO DE 1633</a:t>
            </a:r>
          </a:p>
        </p:txBody>
      </p:sp>
      <p:sp>
        <p:nvSpPr>
          <p:cNvPr id="5" name="Text Box 4"/>
          <p:cNvSpPr txBox="1">
            <a:spLocks noChangeArrowheads="1"/>
          </p:cNvSpPr>
          <p:nvPr/>
        </p:nvSpPr>
        <p:spPr bwMode="auto">
          <a:xfrm>
            <a:off x="107504" y="2996952"/>
            <a:ext cx="8856663"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buFontTx/>
              <a:buNone/>
            </a:pPr>
            <a:r>
              <a:rPr lang="pt-BR" altLang="pt-BR" sz="2000" dirty="0" smtClean="0"/>
              <a:t>     </a:t>
            </a:r>
            <a:r>
              <a:rPr lang="pt-BR" altLang="pt-BR" sz="2600" dirty="0" smtClean="0"/>
              <a:t>Mas </a:t>
            </a:r>
            <a:r>
              <a:rPr lang="pt-BR" altLang="pt-BR" sz="2600" dirty="0"/>
              <a:t>que se eu souber de algum herético, ou de alguém suspeito de heresia, denunciá-lo-ei a este Santo Conselho, ou no Inquisidor ou Ordinário do lugar em que eu esteja</a:t>
            </a:r>
            <a:r>
              <a:rPr lang="pt-BR" altLang="pt-BR" sz="2600" dirty="0" smtClean="0"/>
              <a:t>.</a:t>
            </a:r>
            <a:endParaRPr lang="pt-BR" altLang="pt-BR" sz="2600" dirty="0"/>
          </a:p>
        </p:txBody>
      </p:sp>
      <p:sp>
        <p:nvSpPr>
          <p:cNvPr id="6" name="Text Box 4"/>
          <p:cNvSpPr txBox="1">
            <a:spLocks noChangeArrowheads="1"/>
          </p:cNvSpPr>
          <p:nvPr/>
        </p:nvSpPr>
        <p:spPr bwMode="auto">
          <a:xfrm>
            <a:off x="107504" y="4149080"/>
            <a:ext cx="8856663"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buFontTx/>
              <a:buNone/>
            </a:pPr>
            <a:r>
              <a:rPr lang="pt-BR" altLang="pt-BR" sz="2000" dirty="0" smtClean="0"/>
              <a:t>     </a:t>
            </a:r>
            <a:r>
              <a:rPr lang="pt-BR" altLang="pt-BR" sz="2600" dirty="0" smtClean="0"/>
              <a:t>Juro</a:t>
            </a:r>
            <a:r>
              <a:rPr lang="pt-BR" altLang="pt-BR" sz="2600" dirty="0"/>
              <a:t>, mais ainda, e prometo que cumprirei e observarei plenamente todas as penitências que a mim tenham sido ou venham a ser impostas por este Santo Conselho</a:t>
            </a:r>
            <a:r>
              <a:rPr lang="pt-BR" altLang="pt-BR" sz="2600" dirty="0" smtClean="0"/>
              <a:t>.” [</a:t>
            </a:r>
            <a:r>
              <a:rPr lang="pt-BR" altLang="pt-BR" sz="2600" i="1" dirty="0" smtClean="0"/>
              <a:t>cont.</a:t>
            </a:r>
            <a:r>
              <a:rPr lang="pt-BR" altLang="pt-BR" sz="2600" dirty="0" smtClean="0"/>
              <a:t>]</a:t>
            </a:r>
            <a:endParaRPr lang="pt-BR" altLang="pt-BR" sz="2600" dirty="0"/>
          </a:p>
        </p:txBody>
      </p:sp>
      <p:sp>
        <p:nvSpPr>
          <p:cNvPr id="7" name="Text Box 4"/>
          <p:cNvSpPr txBox="1">
            <a:spLocks noChangeArrowheads="1"/>
          </p:cNvSpPr>
          <p:nvPr/>
        </p:nvSpPr>
        <p:spPr bwMode="auto">
          <a:xfrm>
            <a:off x="107504" y="1844824"/>
            <a:ext cx="8856663"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buFontTx/>
              <a:buNone/>
            </a:pPr>
            <a:r>
              <a:rPr lang="pt-BR" altLang="pt-BR" sz="2600" dirty="0" smtClean="0"/>
              <a:t>     “E </a:t>
            </a:r>
            <a:r>
              <a:rPr lang="pt-BR" altLang="pt-BR" sz="2600" dirty="0"/>
              <a:t>juro que jamais no futuro direi ou asseverarei, seja o que for, verbalmente ou por escrito, que possa motivar uma suspeita similar a meu respeito</a:t>
            </a:r>
            <a:r>
              <a:rPr lang="pt-BR" altLang="pt-BR" sz="2600" dirty="0" smtClean="0"/>
              <a:t>.</a:t>
            </a:r>
            <a:endParaRPr lang="pt-BR" altLang="pt-BR" sz="2600" dirty="0"/>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Espaço Reservado para Número de Slide 5"/>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3D84142C-ADB4-4233-8AAC-C028A9B2E3B4}" type="slidenum">
              <a:rPr lang="pt-BR" altLang="pt-BR" sz="1400" smtClean="0">
                <a:solidFill>
                  <a:schemeClr val="bg1"/>
                </a:solidFill>
              </a:rPr>
              <a:pPr>
                <a:spcBef>
                  <a:spcPct val="0"/>
                </a:spcBef>
                <a:buSzTx/>
                <a:buFontTx/>
                <a:buNone/>
              </a:pPr>
              <a:t>21</a:t>
            </a:fld>
            <a:endParaRPr lang="pt-BR" altLang="pt-BR" sz="1400" smtClean="0">
              <a:solidFill>
                <a:schemeClr val="bg1"/>
              </a:solidFill>
            </a:endParaRPr>
          </a:p>
        </p:txBody>
      </p:sp>
      <p:sp>
        <p:nvSpPr>
          <p:cNvPr id="88067" name="Rectangle 2" descr="Large confetti"/>
          <p:cNvSpPr>
            <a:spLocks noGrp="1" noChangeArrowheads="1"/>
          </p:cNvSpPr>
          <p:nvPr>
            <p:ph type="title"/>
          </p:nvPr>
        </p:nvSpPr>
        <p:spPr>
          <a:xfrm>
            <a:off x="1403350" y="333375"/>
            <a:ext cx="6430963" cy="806450"/>
          </a:xfrm>
        </p:spPr>
        <p:txBody>
          <a:bodyPr/>
          <a:lstStyle/>
          <a:p>
            <a:pPr algn="ctr" eaLnBrk="1" hangingPunct="1"/>
            <a:r>
              <a:rPr lang="pt-BR" altLang="pt-BR" sz="2400" b="1" smtClean="0"/>
              <a:t>A ABJURAÇÃO DE GALILEU</a:t>
            </a:r>
            <a:br>
              <a:rPr lang="pt-BR" altLang="pt-BR" sz="2400" b="1" smtClean="0"/>
            </a:br>
            <a:r>
              <a:rPr lang="pt-BR" altLang="pt-BR" sz="2400" b="1" smtClean="0"/>
              <a:t>22 DE JUNHO DE 1633</a:t>
            </a:r>
          </a:p>
        </p:txBody>
      </p:sp>
      <p:sp>
        <p:nvSpPr>
          <p:cNvPr id="7" name="Text Box 4"/>
          <p:cNvSpPr txBox="1">
            <a:spLocks noChangeArrowheads="1"/>
          </p:cNvSpPr>
          <p:nvPr/>
        </p:nvSpPr>
        <p:spPr bwMode="auto">
          <a:xfrm>
            <a:off x="107504" y="1772816"/>
            <a:ext cx="8856663" cy="209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buFontTx/>
              <a:buNone/>
            </a:pPr>
            <a:r>
              <a:rPr lang="pt-BR" altLang="pt-BR" sz="2600" dirty="0" smtClean="0"/>
              <a:t>     “Mas</a:t>
            </a:r>
            <a:r>
              <a:rPr lang="pt-BR" altLang="pt-BR" sz="2600" dirty="0"/>
              <a:t>, caso aconteça que eu viole qualquer de minhas promessas, juramentos e protestos citados, eu me sujeito a todas as dores e punições decretadas e promulgadas pelos sagrados cânones e outras constituições gerais e particulares contra delinquentes dessa descrição</a:t>
            </a:r>
            <a:r>
              <a:rPr lang="pt-BR" altLang="pt-BR" sz="2600" dirty="0" smtClean="0"/>
              <a:t>.</a:t>
            </a:r>
            <a:endParaRPr lang="pt-BR" altLang="pt-BR" sz="2600" dirty="0"/>
          </a:p>
        </p:txBody>
      </p:sp>
      <p:sp>
        <p:nvSpPr>
          <p:cNvPr id="8" name="Text Box 4"/>
          <p:cNvSpPr txBox="1">
            <a:spLocks noChangeArrowheads="1"/>
          </p:cNvSpPr>
          <p:nvPr/>
        </p:nvSpPr>
        <p:spPr bwMode="auto">
          <a:xfrm>
            <a:off x="107504" y="3717032"/>
            <a:ext cx="8856663"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buFontTx/>
              <a:buNone/>
            </a:pPr>
            <a:r>
              <a:rPr lang="pt-BR" altLang="pt-BR" sz="2400" dirty="0" smtClean="0"/>
              <a:t>     </a:t>
            </a:r>
            <a:r>
              <a:rPr lang="pt-BR" altLang="pt-BR" sz="2600" dirty="0" smtClean="0"/>
              <a:t>Assim</a:t>
            </a:r>
            <a:r>
              <a:rPr lang="pt-BR" altLang="pt-BR" sz="2600" dirty="0"/>
              <a:t>, que Deus me ajude, a Seu Sagrado Evangelho, que eu toco com as minhas próprias mãos</a:t>
            </a:r>
            <a:r>
              <a:rPr lang="pt-BR" altLang="pt-BR" sz="2600" dirty="0" smtClean="0"/>
              <a:t>.</a:t>
            </a:r>
            <a:endParaRPr lang="pt-BR" altLang="pt-BR" sz="2600" dirty="0"/>
          </a:p>
        </p:txBody>
      </p:sp>
      <p:sp>
        <p:nvSpPr>
          <p:cNvPr id="9" name="Text Box 4"/>
          <p:cNvSpPr txBox="1">
            <a:spLocks noChangeArrowheads="1"/>
          </p:cNvSpPr>
          <p:nvPr/>
        </p:nvSpPr>
        <p:spPr bwMode="auto">
          <a:xfrm>
            <a:off x="107504" y="4480664"/>
            <a:ext cx="8856663"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buFontTx/>
              <a:buNone/>
            </a:pPr>
            <a:r>
              <a:rPr lang="pt-BR" altLang="pt-BR" sz="2400" dirty="0" smtClean="0"/>
              <a:t>     </a:t>
            </a:r>
            <a:r>
              <a:rPr lang="pt-BR" altLang="pt-BR" sz="2600" dirty="0" smtClean="0"/>
              <a:t>Eu</a:t>
            </a:r>
            <a:r>
              <a:rPr lang="pt-BR" altLang="pt-BR" sz="2600" dirty="0"/>
              <a:t>, o acima citado Galileu Galilei, abjurei, jurei, prometi e me comprometo como </a:t>
            </a:r>
            <a:r>
              <a:rPr lang="pt-BR" altLang="pt-BR" sz="2600" dirty="0" smtClean="0"/>
              <a:t>acima</a:t>
            </a:r>
            <a:r>
              <a:rPr lang="pt-BR" altLang="pt-BR" sz="2600" dirty="0"/>
              <a:t>.</a:t>
            </a:r>
          </a:p>
        </p:txBody>
      </p:sp>
      <p:sp>
        <p:nvSpPr>
          <p:cNvPr id="10" name="Text Box 4"/>
          <p:cNvSpPr txBox="1">
            <a:spLocks noChangeArrowheads="1"/>
          </p:cNvSpPr>
          <p:nvPr/>
        </p:nvSpPr>
        <p:spPr bwMode="auto">
          <a:xfrm>
            <a:off x="107504" y="5229200"/>
            <a:ext cx="8856663"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buFontTx/>
              <a:buNone/>
            </a:pPr>
            <a:r>
              <a:rPr lang="pt-BR" altLang="pt-BR" sz="2400" dirty="0" smtClean="0"/>
              <a:t>     </a:t>
            </a:r>
            <a:r>
              <a:rPr lang="pt-BR" altLang="pt-BR" sz="2600" dirty="0" smtClean="0"/>
              <a:t>E, </a:t>
            </a:r>
            <a:r>
              <a:rPr lang="pt-BR" altLang="pt-BR" sz="2600" dirty="0"/>
              <a:t>em testemunho do que </a:t>
            </a:r>
            <a:r>
              <a:rPr lang="pt-BR" altLang="pt-BR" sz="2600" dirty="0" smtClean="0"/>
              <a:t>subscrevi com </a:t>
            </a:r>
            <a:r>
              <a:rPr lang="pt-BR" altLang="pt-BR" sz="2600" dirty="0"/>
              <a:t>a minha própria </a:t>
            </a:r>
            <a:r>
              <a:rPr lang="pt-BR" altLang="pt-BR" sz="2600" dirty="0" smtClean="0"/>
              <a:t>mão, [eis] o </a:t>
            </a:r>
            <a:r>
              <a:rPr lang="pt-BR" altLang="pt-BR" sz="2600" dirty="0"/>
              <a:t>presente escrito de minha </a:t>
            </a:r>
            <a:r>
              <a:rPr lang="pt-BR" altLang="pt-BR" sz="2600" dirty="0" smtClean="0"/>
              <a:t>abjuração que </a:t>
            </a:r>
            <a:r>
              <a:rPr lang="pt-BR" altLang="pt-BR" sz="2600" dirty="0"/>
              <a:t>eu recitei palavra por palavra.” (Em: GAMOW, 1962, p. 59).</a:t>
            </a:r>
          </a:p>
        </p:txBody>
      </p:sp>
    </p:spTree>
    <p:extLst>
      <p:ext uri="{BB962C8B-B14F-4D97-AF65-F5344CB8AC3E}">
        <p14:creationId xmlns:p14="http://schemas.microsoft.com/office/powerpoint/2010/main" val="138492950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Espaço Reservado para Número de Slide 5"/>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3D84142C-ADB4-4233-8AAC-C028A9B2E3B4}" type="slidenum">
              <a:rPr lang="pt-BR" altLang="pt-BR" sz="1400" smtClean="0">
                <a:solidFill>
                  <a:schemeClr val="bg1"/>
                </a:solidFill>
              </a:rPr>
              <a:pPr>
                <a:spcBef>
                  <a:spcPct val="0"/>
                </a:spcBef>
                <a:buSzTx/>
                <a:buFontTx/>
                <a:buNone/>
              </a:pPr>
              <a:t>22</a:t>
            </a:fld>
            <a:endParaRPr lang="pt-BR" altLang="pt-BR" sz="1400" smtClean="0">
              <a:solidFill>
                <a:schemeClr val="bg1"/>
              </a:solidFill>
            </a:endParaRPr>
          </a:p>
        </p:txBody>
      </p:sp>
      <p:sp>
        <p:nvSpPr>
          <p:cNvPr id="88067" name="Rectangle 2" descr="Large confetti"/>
          <p:cNvSpPr>
            <a:spLocks noGrp="1" noChangeArrowheads="1"/>
          </p:cNvSpPr>
          <p:nvPr>
            <p:ph type="title"/>
          </p:nvPr>
        </p:nvSpPr>
        <p:spPr>
          <a:xfrm>
            <a:off x="1453405" y="548680"/>
            <a:ext cx="6430963" cy="447129"/>
          </a:xfrm>
        </p:spPr>
        <p:txBody>
          <a:bodyPr/>
          <a:lstStyle/>
          <a:p>
            <a:pPr algn="ctr" eaLnBrk="1" hangingPunct="1"/>
            <a:r>
              <a:rPr lang="pt-BR" altLang="pt-BR" sz="2400" b="1" dirty="0" smtClean="0"/>
              <a:t>O RECONHECIMENTO DA IGREJA</a:t>
            </a:r>
          </a:p>
        </p:txBody>
      </p:sp>
      <p:sp>
        <p:nvSpPr>
          <p:cNvPr id="7" name="Text Box 4"/>
          <p:cNvSpPr txBox="1">
            <a:spLocks noChangeArrowheads="1"/>
          </p:cNvSpPr>
          <p:nvPr/>
        </p:nvSpPr>
        <p:spPr bwMode="auto">
          <a:xfrm>
            <a:off x="107504" y="1868631"/>
            <a:ext cx="8856663"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buFontTx/>
              <a:buNone/>
            </a:pPr>
            <a:r>
              <a:rPr lang="pt-BR" altLang="pt-BR" sz="2400" dirty="0"/>
              <a:t> </a:t>
            </a:r>
            <a:r>
              <a:rPr lang="pt-BR" altLang="pt-BR" sz="2400" dirty="0" smtClean="0"/>
              <a:t>    </a:t>
            </a:r>
            <a:r>
              <a:rPr lang="pt-BR" altLang="pt-BR" sz="2600" dirty="0" smtClean="0"/>
              <a:t>N</a:t>
            </a:r>
            <a:r>
              <a:rPr lang="pt-BR" sz="2600" dirty="0" smtClean="0"/>
              <a:t>o </a:t>
            </a:r>
            <a:r>
              <a:rPr lang="pt-BR" sz="2600" dirty="0"/>
              <a:t>dia 31 de outubro de 1992, o papa João Paulo II reconheceu os enganos cometidos pelo tribunal eclesiástico que condenou Galileu Galilei à </a:t>
            </a:r>
            <a:r>
              <a:rPr lang="pt-BR" sz="2600" dirty="0" smtClean="0"/>
              <a:t>prisão</a:t>
            </a:r>
            <a:r>
              <a:rPr lang="pt-BR" sz="2600" dirty="0"/>
              <a:t> </a:t>
            </a:r>
            <a:r>
              <a:rPr lang="pt-BR" sz="2600" dirty="0" smtClean="0"/>
              <a:t>após tê-lo acusado de heresia.</a:t>
            </a:r>
            <a:endParaRPr lang="pt-BR" altLang="pt-BR" sz="2600" dirty="0"/>
          </a:p>
        </p:txBody>
      </p:sp>
      <p:sp>
        <p:nvSpPr>
          <p:cNvPr id="8" name="Text Box 4"/>
          <p:cNvSpPr txBox="1">
            <a:spLocks noChangeArrowheads="1"/>
          </p:cNvSpPr>
          <p:nvPr/>
        </p:nvSpPr>
        <p:spPr bwMode="auto">
          <a:xfrm>
            <a:off x="107504" y="3789040"/>
            <a:ext cx="8856663"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buFontTx/>
              <a:buNone/>
            </a:pPr>
            <a:r>
              <a:rPr lang="pt-BR" sz="2400" dirty="0" smtClean="0"/>
              <a:t>     </a:t>
            </a:r>
            <a:r>
              <a:rPr lang="pt-BR" sz="2600" dirty="0" smtClean="0"/>
              <a:t>Nessa data, foram </a:t>
            </a:r>
            <a:r>
              <a:rPr lang="pt-BR" sz="2600" dirty="0"/>
              <a:t>apresentadas as conclusões da </a:t>
            </a:r>
            <a:r>
              <a:rPr lang="pt-BR" sz="2600" dirty="0" smtClean="0"/>
              <a:t>comissão instaurada pelo papa </a:t>
            </a:r>
            <a:r>
              <a:rPr lang="pt-BR" sz="2600" dirty="0"/>
              <a:t>sobre a controvérsia </a:t>
            </a:r>
            <a:r>
              <a:rPr lang="pt-BR" sz="2600" dirty="0" smtClean="0"/>
              <a:t>ptolomaico-copernicana, depois que ele havia mandado reabrir o processo.</a:t>
            </a:r>
          </a:p>
        </p:txBody>
      </p:sp>
      <p:sp>
        <p:nvSpPr>
          <p:cNvPr id="13" name="Text Box 4"/>
          <p:cNvSpPr txBox="1">
            <a:spLocks noChangeArrowheads="1"/>
          </p:cNvSpPr>
          <p:nvPr/>
        </p:nvSpPr>
        <p:spPr bwMode="auto">
          <a:xfrm>
            <a:off x="107504" y="3030051"/>
            <a:ext cx="8856663"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buFontTx/>
              <a:buNone/>
            </a:pPr>
            <a:r>
              <a:rPr lang="pt-BR" sz="2400" dirty="0" smtClean="0"/>
              <a:t>     </a:t>
            </a:r>
            <a:r>
              <a:rPr lang="pt-BR" sz="2600" dirty="0"/>
              <a:t>Essa revisão de posicionamento, portanto, ocorreu 350 anos após a morte do cientista italiano</a:t>
            </a:r>
            <a:r>
              <a:rPr lang="pt-BR" sz="2600" dirty="0" smtClean="0"/>
              <a:t>.</a:t>
            </a:r>
          </a:p>
        </p:txBody>
      </p:sp>
    </p:spTree>
    <p:extLst>
      <p:ext uri="{BB962C8B-B14F-4D97-AF65-F5344CB8AC3E}">
        <p14:creationId xmlns:p14="http://schemas.microsoft.com/office/powerpoint/2010/main" val="155910113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Espaço Reservado para Número de Slide 5"/>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3D84142C-ADB4-4233-8AAC-C028A9B2E3B4}" type="slidenum">
              <a:rPr lang="pt-BR" altLang="pt-BR" sz="1400" smtClean="0">
                <a:solidFill>
                  <a:schemeClr val="bg1"/>
                </a:solidFill>
              </a:rPr>
              <a:pPr>
                <a:spcBef>
                  <a:spcPct val="0"/>
                </a:spcBef>
                <a:buSzTx/>
                <a:buFontTx/>
                <a:buNone/>
              </a:pPr>
              <a:t>23</a:t>
            </a:fld>
            <a:endParaRPr lang="pt-BR" altLang="pt-BR" sz="1400" smtClean="0">
              <a:solidFill>
                <a:schemeClr val="bg1"/>
              </a:solidFill>
            </a:endParaRPr>
          </a:p>
        </p:txBody>
      </p:sp>
      <p:sp>
        <p:nvSpPr>
          <p:cNvPr id="88067" name="Rectangle 2" descr="Large confetti"/>
          <p:cNvSpPr>
            <a:spLocks noGrp="1" noChangeArrowheads="1"/>
          </p:cNvSpPr>
          <p:nvPr>
            <p:ph type="title"/>
          </p:nvPr>
        </p:nvSpPr>
        <p:spPr>
          <a:xfrm>
            <a:off x="1453405" y="548680"/>
            <a:ext cx="6430963" cy="447129"/>
          </a:xfrm>
        </p:spPr>
        <p:txBody>
          <a:bodyPr/>
          <a:lstStyle/>
          <a:p>
            <a:pPr algn="ctr" eaLnBrk="1" hangingPunct="1"/>
            <a:r>
              <a:rPr lang="pt-BR" altLang="pt-BR" sz="2400" b="1" dirty="0" smtClean="0"/>
              <a:t>O RECONHECIMENTO DA IGREJA</a:t>
            </a:r>
          </a:p>
        </p:txBody>
      </p:sp>
      <p:sp>
        <p:nvSpPr>
          <p:cNvPr id="11" name="Text Box 4"/>
          <p:cNvSpPr txBox="1">
            <a:spLocks noChangeArrowheads="1"/>
          </p:cNvSpPr>
          <p:nvPr/>
        </p:nvSpPr>
        <p:spPr bwMode="auto">
          <a:xfrm>
            <a:off x="179512" y="1825660"/>
            <a:ext cx="88566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buFontTx/>
              <a:buNone/>
            </a:pPr>
            <a:r>
              <a:rPr lang="pt-BR" sz="2400" dirty="0" smtClean="0"/>
              <a:t>     </a:t>
            </a:r>
            <a:r>
              <a:rPr lang="pt-BR" sz="2800" dirty="0" smtClean="0"/>
              <a:t>De acordo com o pontífice:</a:t>
            </a:r>
            <a:endParaRPr lang="pt-BR" altLang="pt-BR" sz="2800" dirty="0"/>
          </a:p>
        </p:txBody>
      </p:sp>
      <p:sp>
        <p:nvSpPr>
          <p:cNvPr id="12" name="Text Box 4"/>
          <p:cNvSpPr txBox="1">
            <a:spLocks noChangeArrowheads="1"/>
          </p:cNvSpPr>
          <p:nvPr/>
        </p:nvSpPr>
        <p:spPr bwMode="auto">
          <a:xfrm>
            <a:off x="107504" y="2348880"/>
            <a:ext cx="8928992"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buFontTx/>
              <a:buNone/>
            </a:pPr>
            <a:r>
              <a:rPr lang="pt-BR" sz="2200" dirty="0"/>
              <a:t> </a:t>
            </a:r>
            <a:r>
              <a:rPr lang="pt-BR" sz="2200" dirty="0" smtClean="0"/>
              <a:t>    </a:t>
            </a:r>
            <a:r>
              <a:rPr lang="pt-BR" sz="2600" dirty="0" smtClean="0"/>
              <a:t>“O </a:t>
            </a:r>
            <a:r>
              <a:rPr lang="pt-BR" sz="2600" dirty="0"/>
              <a:t>erro dos teólogos da época, quando mantinham a centralidade da Terra, era o de pensar que o nosso entendimento da estrutura física do mundo era, de algum modo, imposto pelo sentido literal da Sagrada </a:t>
            </a:r>
            <a:r>
              <a:rPr lang="pt-BR" sz="2600" dirty="0" smtClean="0"/>
              <a:t>Escritura.</a:t>
            </a:r>
            <a:endParaRPr lang="pt-BR" altLang="pt-BR" sz="2600" dirty="0"/>
          </a:p>
        </p:txBody>
      </p:sp>
      <p:sp>
        <p:nvSpPr>
          <p:cNvPr id="9" name="Text Box 4"/>
          <p:cNvSpPr txBox="1">
            <a:spLocks noChangeArrowheads="1"/>
          </p:cNvSpPr>
          <p:nvPr/>
        </p:nvSpPr>
        <p:spPr bwMode="auto">
          <a:xfrm>
            <a:off x="107503" y="3933056"/>
            <a:ext cx="8928671"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buFontTx/>
              <a:buNone/>
            </a:pPr>
            <a:r>
              <a:rPr lang="pt-BR" sz="2200" dirty="0" smtClean="0"/>
              <a:t>     </a:t>
            </a:r>
            <a:r>
              <a:rPr lang="pt-BR" sz="2600" dirty="0" smtClean="0"/>
              <a:t>De </a:t>
            </a:r>
            <a:r>
              <a:rPr lang="pt-BR" sz="2600" dirty="0"/>
              <a:t>fato, a Escritura não se ocupa dos pormenores do mundo físico, cujo entendimento compete à experiência humana e à razão</a:t>
            </a:r>
            <a:r>
              <a:rPr lang="pt-BR" sz="2600" dirty="0" smtClean="0"/>
              <a:t>.” [</a:t>
            </a:r>
            <a:r>
              <a:rPr lang="pt-BR" sz="2600" i="1" dirty="0" smtClean="0"/>
              <a:t>cont.</a:t>
            </a:r>
            <a:r>
              <a:rPr lang="pt-BR" sz="2600" dirty="0" smtClean="0"/>
              <a:t>]</a:t>
            </a:r>
            <a:endParaRPr lang="pt-BR" sz="2600" dirty="0"/>
          </a:p>
        </p:txBody>
      </p:sp>
    </p:spTree>
    <p:extLst>
      <p:ext uri="{BB962C8B-B14F-4D97-AF65-F5344CB8AC3E}">
        <p14:creationId xmlns:p14="http://schemas.microsoft.com/office/powerpoint/2010/main" val="236830297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Espaço Reservado para Número de Slide 5"/>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3D84142C-ADB4-4233-8AAC-C028A9B2E3B4}" type="slidenum">
              <a:rPr lang="pt-BR" altLang="pt-BR" sz="1400" smtClean="0">
                <a:solidFill>
                  <a:schemeClr val="bg1"/>
                </a:solidFill>
              </a:rPr>
              <a:pPr>
                <a:spcBef>
                  <a:spcPct val="0"/>
                </a:spcBef>
                <a:buSzTx/>
                <a:buFontTx/>
                <a:buNone/>
              </a:pPr>
              <a:t>24</a:t>
            </a:fld>
            <a:endParaRPr lang="pt-BR" altLang="pt-BR" sz="1400" smtClean="0">
              <a:solidFill>
                <a:schemeClr val="bg1"/>
              </a:solidFill>
            </a:endParaRPr>
          </a:p>
        </p:txBody>
      </p:sp>
      <p:sp>
        <p:nvSpPr>
          <p:cNvPr id="88067" name="Rectangle 2" descr="Large confetti"/>
          <p:cNvSpPr>
            <a:spLocks noGrp="1" noChangeArrowheads="1"/>
          </p:cNvSpPr>
          <p:nvPr>
            <p:ph type="title"/>
          </p:nvPr>
        </p:nvSpPr>
        <p:spPr>
          <a:xfrm>
            <a:off x="1453405" y="548680"/>
            <a:ext cx="6430963" cy="447129"/>
          </a:xfrm>
        </p:spPr>
        <p:txBody>
          <a:bodyPr/>
          <a:lstStyle/>
          <a:p>
            <a:pPr algn="ctr" eaLnBrk="1" hangingPunct="1"/>
            <a:r>
              <a:rPr lang="pt-BR" altLang="pt-BR" sz="2400" b="1" dirty="0" smtClean="0"/>
              <a:t>O RECONHECIMENTO DA IGREJA</a:t>
            </a:r>
          </a:p>
        </p:txBody>
      </p:sp>
      <p:sp>
        <p:nvSpPr>
          <p:cNvPr id="10" name="Text Box 4"/>
          <p:cNvSpPr txBox="1">
            <a:spLocks noChangeArrowheads="1"/>
          </p:cNvSpPr>
          <p:nvPr/>
        </p:nvSpPr>
        <p:spPr bwMode="auto">
          <a:xfrm>
            <a:off x="107181" y="1844824"/>
            <a:ext cx="8928993"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buFontTx/>
              <a:buNone/>
            </a:pPr>
            <a:r>
              <a:rPr lang="pt-BR" sz="2600" dirty="0" smtClean="0"/>
              <a:t>     “Existem </a:t>
            </a:r>
            <a:r>
              <a:rPr lang="pt-BR" sz="2600" dirty="0"/>
              <a:t>dois domínios de conhecimento, um cujas fontes </a:t>
            </a:r>
            <a:r>
              <a:rPr lang="pt-BR" sz="2600" dirty="0" smtClean="0"/>
              <a:t>estão </a:t>
            </a:r>
            <a:r>
              <a:rPr lang="pt-BR" sz="2600" dirty="0"/>
              <a:t>na Revelação e outro que a razão pode descobrir por suas próprias forças</a:t>
            </a:r>
            <a:r>
              <a:rPr lang="pt-BR" sz="2600" dirty="0" smtClean="0"/>
              <a:t>. A este último pertencem notadamente as ciências experimentais e a filosofia. </a:t>
            </a:r>
            <a:endParaRPr lang="pt-BR" altLang="pt-BR" sz="2600" dirty="0"/>
          </a:p>
        </p:txBody>
      </p:sp>
      <p:sp>
        <p:nvSpPr>
          <p:cNvPr id="13" name="Text Box 4"/>
          <p:cNvSpPr txBox="1">
            <a:spLocks noChangeArrowheads="1"/>
          </p:cNvSpPr>
          <p:nvPr/>
        </p:nvSpPr>
        <p:spPr bwMode="auto">
          <a:xfrm>
            <a:off x="107181" y="3429000"/>
            <a:ext cx="8928993"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buFontTx/>
              <a:buNone/>
            </a:pPr>
            <a:r>
              <a:rPr lang="pt-BR" sz="2600" dirty="0" smtClean="0"/>
              <a:t>     A </a:t>
            </a:r>
            <a:r>
              <a:rPr lang="pt-BR" sz="2600" dirty="0"/>
              <a:t>distinção entre </a:t>
            </a:r>
            <a:r>
              <a:rPr lang="pt-BR" sz="2600" dirty="0" smtClean="0"/>
              <a:t>os dois </a:t>
            </a:r>
            <a:r>
              <a:rPr lang="pt-BR" sz="2600" dirty="0"/>
              <a:t>domínios do saber não deve ser entendida como oposição</a:t>
            </a:r>
            <a:r>
              <a:rPr lang="pt-BR" sz="2600" dirty="0" smtClean="0"/>
              <a:t>. Os dois domínios não são estranhos um ao outro. </a:t>
            </a:r>
            <a:endParaRPr lang="pt-BR" altLang="pt-BR" sz="2600" dirty="0"/>
          </a:p>
        </p:txBody>
      </p:sp>
      <p:sp>
        <p:nvSpPr>
          <p:cNvPr id="14" name="Text Box 4"/>
          <p:cNvSpPr txBox="1">
            <a:spLocks noChangeArrowheads="1"/>
          </p:cNvSpPr>
          <p:nvPr/>
        </p:nvSpPr>
        <p:spPr bwMode="auto">
          <a:xfrm>
            <a:off x="107181" y="4581128"/>
            <a:ext cx="8928993"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buFontTx/>
              <a:buNone/>
            </a:pPr>
            <a:r>
              <a:rPr lang="pt-BR" sz="2200" dirty="0" smtClean="0"/>
              <a:t>     </a:t>
            </a:r>
            <a:r>
              <a:rPr lang="pt-BR" sz="2600" dirty="0" smtClean="0"/>
              <a:t>Eles </a:t>
            </a:r>
            <a:r>
              <a:rPr lang="pt-BR" sz="2600" dirty="0"/>
              <a:t>têm pontos de contato. Os métodos próprios de cada um permitem pôr em evidência aspectos diferentes da </a:t>
            </a:r>
            <a:r>
              <a:rPr lang="pt-BR" sz="2600" dirty="0" smtClean="0"/>
              <a:t>realidade.”</a:t>
            </a:r>
            <a:endParaRPr lang="pt-BR" altLang="pt-BR" sz="2600" dirty="0"/>
          </a:p>
        </p:txBody>
      </p:sp>
      <p:sp>
        <p:nvSpPr>
          <p:cNvPr id="15" name="Text Box 4"/>
          <p:cNvSpPr txBox="1">
            <a:spLocks noChangeArrowheads="1"/>
          </p:cNvSpPr>
          <p:nvPr/>
        </p:nvSpPr>
        <p:spPr bwMode="auto">
          <a:xfrm>
            <a:off x="107504" y="5456837"/>
            <a:ext cx="892899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a:buFontTx/>
              <a:buNone/>
            </a:pPr>
            <a:r>
              <a:rPr lang="pt-BR" sz="2600" i="1" dirty="0" smtClean="0"/>
              <a:t>Papa João Paulo II (1920-2005)</a:t>
            </a:r>
            <a:endParaRPr lang="pt-BR" altLang="pt-BR" sz="2600" i="1" dirty="0"/>
          </a:p>
        </p:txBody>
      </p:sp>
    </p:spTree>
    <p:extLst>
      <p:ext uri="{BB962C8B-B14F-4D97-AF65-F5344CB8AC3E}">
        <p14:creationId xmlns:p14="http://schemas.microsoft.com/office/powerpoint/2010/main" val="298373451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Espaço Reservado para Número de Slide 1"/>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8D651F67-EB02-43B5-953C-D387E027239A}" type="slidenum">
              <a:rPr lang="pt-BR" altLang="pt-BR" sz="1400" smtClean="0">
                <a:solidFill>
                  <a:schemeClr val="bg1"/>
                </a:solidFill>
              </a:rPr>
              <a:pPr>
                <a:spcBef>
                  <a:spcPct val="0"/>
                </a:spcBef>
                <a:buSzTx/>
                <a:buFontTx/>
                <a:buNone/>
              </a:pPr>
              <a:t>25</a:t>
            </a:fld>
            <a:endParaRPr lang="pt-BR" altLang="pt-BR" sz="1400" smtClean="0">
              <a:solidFill>
                <a:schemeClr val="bg1"/>
              </a:solidFill>
            </a:endParaRPr>
          </a:p>
        </p:txBody>
      </p:sp>
      <p:sp>
        <p:nvSpPr>
          <p:cNvPr id="2" name="CaixaDeTexto 1"/>
          <p:cNvSpPr txBox="1">
            <a:spLocks noChangeArrowheads="1"/>
          </p:cNvSpPr>
          <p:nvPr/>
        </p:nvSpPr>
        <p:spPr bwMode="auto">
          <a:xfrm>
            <a:off x="1187450" y="3213100"/>
            <a:ext cx="6553200"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SzTx/>
              <a:buFontTx/>
              <a:buNone/>
            </a:pPr>
            <a:r>
              <a:rPr lang="pt-BR" altLang="pt-BR" sz="6000"/>
              <a:t>ATÉ A PRÓXIMA!</a:t>
            </a:r>
          </a:p>
        </p:txBody>
      </p:sp>
    </p:spTree>
    <p:extLst>
      <p:ext uri="{BB962C8B-B14F-4D97-AF65-F5344CB8AC3E}">
        <p14:creationId xmlns:p14="http://schemas.microsoft.com/office/powerpoint/2010/main" val="3873063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Espaço Reservado para Número de Slide 5"/>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B69FF0DC-CB78-44DD-A711-9613C74015D7}" type="slidenum">
              <a:rPr lang="pt-BR" altLang="pt-BR" sz="1400" smtClean="0">
                <a:solidFill>
                  <a:schemeClr val="bg1"/>
                </a:solidFill>
              </a:rPr>
              <a:pPr>
                <a:spcBef>
                  <a:spcPct val="0"/>
                </a:spcBef>
                <a:buSzTx/>
                <a:buFontTx/>
                <a:buNone/>
              </a:pPr>
              <a:t>3</a:t>
            </a:fld>
            <a:endParaRPr lang="pt-BR" altLang="pt-BR" sz="1400" smtClean="0">
              <a:solidFill>
                <a:schemeClr val="bg1"/>
              </a:solidFill>
            </a:endParaRPr>
          </a:p>
        </p:txBody>
      </p:sp>
      <p:sp>
        <p:nvSpPr>
          <p:cNvPr id="72707" name="Rectangle 2" descr="Large confetti"/>
          <p:cNvSpPr>
            <a:spLocks noGrp="1" noChangeArrowheads="1"/>
          </p:cNvSpPr>
          <p:nvPr>
            <p:ph type="title"/>
          </p:nvPr>
        </p:nvSpPr>
        <p:spPr>
          <a:xfrm>
            <a:off x="2051050" y="260350"/>
            <a:ext cx="4537075" cy="950913"/>
          </a:xfrm>
        </p:spPr>
        <p:txBody>
          <a:bodyPr/>
          <a:lstStyle/>
          <a:p>
            <a:pPr algn="ctr" eaLnBrk="1" hangingPunct="1"/>
            <a:r>
              <a:rPr lang="pt-BR" altLang="pt-BR" sz="2400" b="1" smtClean="0"/>
              <a:t>O ENSAIADOR</a:t>
            </a:r>
            <a:br>
              <a:rPr lang="pt-BR" altLang="pt-BR" sz="2400" b="1" smtClean="0"/>
            </a:br>
            <a:r>
              <a:rPr lang="pt-BR" altLang="pt-BR" sz="2400" b="1" smtClean="0"/>
              <a:t>1623</a:t>
            </a:r>
          </a:p>
        </p:txBody>
      </p:sp>
      <p:sp>
        <p:nvSpPr>
          <p:cNvPr id="72708" name="Retângulo 1"/>
          <p:cNvSpPr>
            <a:spLocks noChangeArrowheads="1"/>
          </p:cNvSpPr>
          <p:nvPr/>
        </p:nvSpPr>
        <p:spPr bwMode="auto">
          <a:xfrm>
            <a:off x="179388" y="1844824"/>
            <a:ext cx="8785225" cy="209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buSzTx/>
              <a:buFontTx/>
              <a:buNone/>
            </a:pPr>
            <a:r>
              <a:rPr lang="pt-BR" altLang="pt-BR" sz="2600" dirty="0">
                <a:cs typeface="Times New Roman" panose="02020603050405020304" pitchFamily="18" charset="0"/>
              </a:rPr>
              <a:t>     “A filosofia é escrita neste grandíssimo livro que está continuamente aberto diante de nossos olhos (eu digo, o universo), mas que não se pode entender se primeiro não se aprende a entender a língua e a conhecer os caracteres em que está escrito</a:t>
            </a:r>
            <a:r>
              <a:rPr lang="pt-BR" altLang="pt-BR" sz="2600" dirty="0" smtClean="0">
                <a:cs typeface="Times New Roman" panose="02020603050405020304" pitchFamily="18" charset="0"/>
              </a:rPr>
              <a:t>.</a:t>
            </a:r>
            <a:endParaRPr lang="pt-BR" altLang="pt-BR" sz="2600" dirty="0">
              <a:cs typeface="Times New Roman" panose="02020603050405020304" pitchFamily="18" charset="0"/>
            </a:endParaRPr>
          </a:p>
        </p:txBody>
      </p:sp>
      <p:sp>
        <p:nvSpPr>
          <p:cNvPr id="5" name="Retângulo 1"/>
          <p:cNvSpPr>
            <a:spLocks noChangeArrowheads="1"/>
          </p:cNvSpPr>
          <p:nvPr/>
        </p:nvSpPr>
        <p:spPr bwMode="auto">
          <a:xfrm>
            <a:off x="179512" y="3812847"/>
            <a:ext cx="8785225"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buSzTx/>
              <a:buFontTx/>
              <a:buNone/>
            </a:pPr>
            <a:r>
              <a:rPr lang="pt-BR" altLang="pt-BR" sz="2400" dirty="0" smtClean="0">
                <a:cs typeface="Times New Roman" panose="02020603050405020304" pitchFamily="18" charset="0"/>
              </a:rPr>
              <a:t>     </a:t>
            </a:r>
            <a:r>
              <a:rPr lang="pt-BR" altLang="pt-BR" sz="2600" dirty="0" smtClean="0">
                <a:cs typeface="Times New Roman" panose="02020603050405020304" pitchFamily="18" charset="0"/>
              </a:rPr>
              <a:t>Ele </a:t>
            </a:r>
            <a:r>
              <a:rPr lang="pt-BR" altLang="pt-BR" sz="2600" dirty="0">
                <a:cs typeface="Times New Roman" panose="02020603050405020304" pitchFamily="18" charset="0"/>
              </a:rPr>
              <a:t>está escrito em linguagem matemática e os caracteres são triângulos, círculos e outras figuras geométricas, sem os quais é humanamente impossível entender alguma coisa</a:t>
            </a:r>
            <a:r>
              <a:rPr lang="pt-BR" altLang="pt-BR" sz="2600" dirty="0" smtClean="0">
                <a:cs typeface="Times New Roman" panose="02020603050405020304" pitchFamily="18" charset="0"/>
              </a:rPr>
              <a:t>.</a:t>
            </a:r>
            <a:endParaRPr lang="pt-BR" altLang="pt-BR" sz="2600" dirty="0">
              <a:cs typeface="Times New Roman" panose="02020603050405020304" pitchFamily="18" charset="0"/>
            </a:endParaRPr>
          </a:p>
        </p:txBody>
      </p:sp>
      <p:sp>
        <p:nvSpPr>
          <p:cNvPr id="6" name="Retângulo 1"/>
          <p:cNvSpPr>
            <a:spLocks noChangeArrowheads="1"/>
          </p:cNvSpPr>
          <p:nvPr/>
        </p:nvSpPr>
        <p:spPr bwMode="auto">
          <a:xfrm>
            <a:off x="179512" y="4984720"/>
            <a:ext cx="8785225"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buSzTx/>
              <a:buFontTx/>
              <a:buNone/>
            </a:pPr>
            <a:r>
              <a:rPr lang="pt-BR" altLang="pt-BR" sz="2400" dirty="0" smtClean="0">
                <a:cs typeface="Times New Roman" panose="02020603050405020304" pitchFamily="18" charset="0"/>
              </a:rPr>
              <a:t>     </a:t>
            </a:r>
            <a:r>
              <a:rPr lang="pt-BR" altLang="pt-BR" sz="2600" dirty="0" smtClean="0">
                <a:cs typeface="Times New Roman" panose="02020603050405020304" pitchFamily="18" charset="0"/>
              </a:rPr>
              <a:t>Sem </a:t>
            </a:r>
            <a:r>
              <a:rPr lang="pt-BR" altLang="pt-BR" sz="2600" dirty="0">
                <a:cs typeface="Times New Roman" panose="02020603050405020304" pitchFamily="18" charset="0"/>
              </a:rPr>
              <a:t>eles é como girar em vão por um obscuro labirinto.” (GALILEI, G. </a:t>
            </a:r>
            <a:r>
              <a:rPr lang="pt-BR" altLang="pt-BR" sz="2600" i="1" dirty="0">
                <a:cs typeface="Times New Roman" panose="02020603050405020304" pitchFamily="18" charset="0"/>
              </a:rPr>
              <a:t>O Ensaiador</a:t>
            </a:r>
            <a:r>
              <a:rPr lang="pt-BR" altLang="pt-BR" sz="2600" dirty="0">
                <a:cs typeface="Times New Roman" panose="02020603050405020304" pitchFamily="18" charset="0"/>
              </a:rPr>
              <a:t>. Em: GEYMONAT, 1997, p. 143).</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Espaço Reservado para Número de Slide 5"/>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478903B1-AB68-4E09-800D-8D903AE25E33}" type="slidenum">
              <a:rPr lang="pt-BR" altLang="pt-BR" sz="1400" smtClean="0">
                <a:solidFill>
                  <a:schemeClr val="bg1"/>
                </a:solidFill>
              </a:rPr>
              <a:pPr>
                <a:spcBef>
                  <a:spcPct val="0"/>
                </a:spcBef>
                <a:buSzTx/>
                <a:buFontTx/>
                <a:buNone/>
              </a:pPr>
              <a:t>4</a:t>
            </a:fld>
            <a:endParaRPr lang="pt-BR" altLang="pt-BR" sz="1400" smtClean="0">
              <a:solidFill>
                <a:schemeClr val="bg1"/>
              </a:solidFill>
            </a:endParaRPr>
          </a:p>
        </p:txBody>
      </p:sp>
      <p:sp>
        <p:nvSpPr>
          <p:cNvPr id="73731" name="Rectangle 2" descr="Large confetti"/>
          <p:cNvSpPr>
            <a:spLocks noGrp="1" noChangeArrowheads="1"/>
          </p:cNvSpPr>
          <p:nvPr>
            <p:ph type="title"/>
          </p:nvPr>
        </p:nvSpPr>
        <p:spPr>
          <a:xfrm>
            <a:off x="1835150" y="404813"/>
            <a:ext cx="5473700" cy="792162"/>
          </a:xfrm>
        </p:spPr>
        <p:txBody>
          <a:bodyPr/>
          <a:lstStyle/>
          <a:p>
            <a:pPr algn="ctr" eaLnBrk="1" hangingPunct="1"/>
            <a:r>
              <a:rPr lang="pt-BR" altLang="pt-BR" sz="2400" b="1" smtClean="0"/>
              <a:t>A CONTROVÉRSIA SOBRE A NATUREZA DOS COMETAS</a:t>
            </a:r>
          </a:p>
        </p:txBody>
      </p:sp>
      <p:sp>
        <p:nvSpPr>
          <p:cNvPr id="73732" name="CaixaDeTexto 1"/>
          <p:cNvSpPr txBox="1">
            <a:spLocks noChangeArrowheads="1"/>
          </p:cNvSpPr>
          <p:nvPr/>
        </p:nvSpPr>
        <p:spPr bwMode="auto">
          <a:xfrm>
            <a:off x="107504" y="1772816"/>
            <a:ext cx="8928992"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buSzTx/>
              <a:buFontTx/>
              <a:buNone/>
            </a:pPr>
            <a:r>
              <a:rPr lang="pt-BR" altLang="pt-BR" sz="2800" dirty="0"/>
              <a:t>     Em 1577, </a:t>
            </a:r>
            <a:r>
              <a:rPr lang="pt-BR" altLang="pt-BR" sz="2800" dirty="0" err="1"/>
              <a:t>Tycho</a:t>
            </a:r>
            <a:r>
              <a:rPr lang="pt-BR" altLang="pt-BR" sz="2800" dirty="0"/>
              <a:t> </a:t>
            </a:r>
            <a:r>
              <a:rPr lang="pt-BR" altLang="pt-BR" sz="2800" dirty="0" err="1"/>
              <a:t>Brahe</a:t>
            </a:r>
            <a:r>
              <a:rPr lang="pt-BR" altLang="pt-BR" sz="2800" dirty="0"/>
              <a:t> já havia analisado o movimento de um cometa e notado que sua posição em relação às estrelas variava lentamente. Sem conseguir medir sua paralaxe, concluiu que ela era muito menor do que a da Lua, de </a:t>
            </a:r>
            <a:r>
              <a:rPr lang="pt-BR" altLang="pt-BR" sz="2800" dirty="0" smtClean="0"/>
              <a:t>2</a:t>
            </a:r>
            <a:r>
              <a:rPr lang="pt-BR" altLang="pt-BR" sz="2800" baseline="30000" dirty="0" smtClean="0"/>
              <a:t>o</a:t>
            </a:r>
            <a:r>
              <a:rPr lang="pt-BR" altLang="pt-BR" sz="2800" dirty="0" smtClean="0"/>
              <a:t> , </a:t>
            </a:r>
            <a:r>
              <a:rPr lang="pt-BR" altLang="pt-BR" sz="2800" dirty="0"/>
              <a:t>o que significava que o cometa estava bem mais distante do que a órbita lunar e, portanto, não podia ser um fenômeno atmosférico</a:t>
            </a:r>
            <a:r>
              <a:rPr lang="pt-BR" altLang="pt-BR" sz="2800" dirty="0" smtClean="0"/>
              <a:t>.</a:t>
            </a:r>
            <a:endParaRPr lang="pt-BR" altLang="pt-BR" sz="2800" dirty="0"/>
          </a:p>
        </p:txBody>
      </p:sp>
      <p:sp>
        <p:nvSpPr>
          <p:cNvPr id="5" name="CaixaDeTexto 1"/>
          <p:cNvSpPr txBox="1">
            <a:spLocks noChangeArrowheads="1"/>
          </p:cNvSpPr>
          <p:nvPr/>
        </p:nvSpPr>
        <p:spPr bwMode="auto">
          <a:xfrm>
            <a:off x="107504" y="4780309"/>
            <a:ext cx="8928992"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buSzTx/>
              <a:buFontTx/>
              <a:buNone/>
            </a:pPr>
            <a:r>
              <a:rPr lang="pt-BR" altLang="pt-BR" sz="2200" dirty="0" smtClean="0"/>
              <a:t>     </a:t>
            </a:r>
            <a:r>
              <a:rPr lang="pt-BR" altLang="pt-BR" sz="2800" dirty="0" smtClean="0"/>
              <a:t>Seguindo </a:t>
            </a:r>
            <a:r>
              <a:rPr lang="pt-BR" altLang="pt-BR" sz="2800" dirty="0" err="1"/>
              <a:t>Brahe</a:t>
            </a:r>
            <a:r>
              <a:rPr lang="pt-BR" altLang="pt-BR" sz="2800" dirty="0"/>
              <a:t>, o astrônomo jesuíta </a:t>
            </a:r>
            <a:r>
              <a:rPr lang="pt-BR" altLang="pt-BR" sz="2800" dirty="0" err="1"/>
              <a:t>Orazio</a:t>
            </a:r>
            <a:r>
              <a:rPr lang="pt-BR" altLang="pt-BR" sz="2800" dirty="0"/>
              <a:t> Grassi publicou em 1619 um livro defendendo o ponto de vista de que os cometas eram fenômenos celestes</a:t>
            </a:r>
            <a:r>
              <a:rPr lang="pt-BR" altLang="pt-BR" sz="2800" dirty="0" smtClean="0"/>
              <a:t>.</a:t>
            </a:r>
            <a:endParaRPr lang="pt-BR" altLang="pt-BR" sz="2800" dirty="0"/>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37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2"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Espaço Reservado para Número de Slide 5"/>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478903B1-AB68-4E09-800D-8D903AE25E33}" type="slidenum">
              <a:rPr lang="pt-BR" altLang="pt-BR" sz="1400" smtClean="0">
                <a:solidFill>
                  <a:schemeClr val="bg1"/>
                </a:solidFill>
              </a:rPr>
              <a:pPr>
                <a:spcBef>
                  <a:spcPct val="0"/>
                </a:spcBef>
                <a:buSzTx/>
                <a:buFontTx/>
                <a:buNone/>
              </a:pPr>
              <a:t>5</a:t>
            </a:fld>
            <a:endParaRPr lang="pt-BR" altLang="pt-BR" sz="1400" smtClean="0">
              <a:solidFill>
                <a:schemeClr val="bg1"/>
              </a:solidFill>
            </a:endParaRPr>
          </a:p>
        </p:txBody>
      </p:sp>
      <p:sp>
        <p:nvSpPr>
          <p:cNvPr id="73731" name="Rectangle 2" descr="Large confetti"/>
          <p:cNvSpPr>
            <a:spLocks noGrp="1" noChangeArrowheads="1"/>
          </p:cNvSpPr>
          <p:nvPr>
            <p:ph type="title"/>
          </p:nvPr>
        </p:nvSpPr>
        <p:spPr>
          <a:xfrm>
            <a:off x="1835150" y="404813"/>
            <a:ext cx="5473700" cy="792162"/>
          </a:xfrm>
        </p:spPr>
        <p:txBody>
          <a:bodyPr/>
          <a:lstStyle/>
          <a:p>
            <a:pPr algn="ctr" eaLnBrk="1" hangingPunct="1"/>
            <a:r>
              <a:rPr lang="pt-BR" altLang="pt-BR" sz="2400" b="1" smtClean="0"/>
              <a:t>A CONTROVÉRSIA SOBRE A NATUREZA DOS COMETAS</a:t>
            </a:r>
          </a:p>
        </p:txBody>
      </p:sp>
      <p:sp>
        <p:nvSpPr>
          <p:cNvPr id="6" name="CaixaDeTexto 1"/>
          <p:cNvSpPr txBox="1">
            <a:spLocks noChangeArrowheads="1"/>
          </p:cNvSpPr>
          <p:nvPr/>
        </p:nvSpPr>
        <p:spPr bwMode="auto">
          <a:xfrm>
            <a:off x="107504" y="1844824"/>
            <a:ext cx="8928992"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buSzTx/>
              <a:buFontTx/>
              <a:buNone/>
            </a:pPr>
            <a:r>
              <a:rPr lang="pt-BR" altLang="pt-BR" sz="2200" dirty="0" smtClean="0"/>
              <a:t>     </a:t>
            </a:r>
            <a:r>
              <a:rPr lang="pt-BR" altLang="pt-BR" sz="2800" dirty="0" smtClean="0"/>
              <a:t>Galileu </a:t>
            </a:r>
            <a:r>
              <a:rPr lang="pt-BR" altLang="pt-BR" sz="2800" dirty="0"/>
              <a:t>se opôs veementemente a essa interpretação, e no </a:t>
            </a:r>
            <a:r>
              <a:rPr lang="pt-BR" altLang="pt-BR" sz="2800" i="1" dirty="0"/>
              <a:t>Il </a:t>
            </a:r>
            <a:r>
              <a:rPr lang="pt-BR" altLang="pt-BR" sz="2800" i="1" dirty="0" err="1"/>
              <a:t>Saggiatore</a:t>
            </a:r>
            <a:r>
              <a:rPr lang="pt-BR" altLang="pt-BR" sz="2800" i="1" dirty="0"/>
              <a:t> </a:t>
            </a:r>
            <a:r>
              <a:rPr lang="pt-BR" altLang="pt-BR" sz="2800" dirty="0"/>
              <a:t>negou a realidade física dos cometas, considerando-os meras aparições luminosas na atmosfera</a:t>
            </a:r>
            <a:r>
              <a:rPr lang="pt-BR" altLang="pt-BR" sz="2800" dirty="0" smtClean="0"/>
              <a:t>.</a:t>
            </a:r>
            <a:endParaRPr lang="pt-BR" altLang="pt-BR" sz="2800" dirty="0"/>
          </a:p>
        </p:txBody>
      </p:sp>
      <p:sp>
        <p:nvSpPr>
          <p:cNvPr id="7" name="CaixaDeTexto 1"/>
          <p:cNvSpPr txBox="1">
            <a:spLocks noChangeArrowheads="1"/>
          </p:cNvSpPr>
          <p:nvPr/>
        </p:nvSpPr>
        <p:spPr bwMode="auto">
          <a:xfrm>
            <a:off x="107504" y="3125286"/>
            <a:ext cx="8928992"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buSzTx/>
              <a:buFontTx/>
              <a:buNone/>
            </a:pPr>
            <a:r>
              <a:rPr lang="pt-BR" altLang="pt-BR" sz="2200" dirty="0" smtClean="0"/>
              <a:t>     </a:t>
            </a:r>
            <a:r>
              <a:rPr lang="pt-BR" altLang="pt-BR" sz="2800" dirty="0" smtClean="0"/>
              <a:t>Seus </a:t>
            </a:r>
            <a:r>
              <a:rPr lang="pt-BR" altLang="pt-BR" sz="2800" dirty="0"/>
              <a:t>pesados ataques a Grassi foram um dos episódios que minaram o entusiástico apoio que lhe dedicavam os jesuítas, que lhe faria muita falta, alguns anos mais tarde, quando se viu em apuros diante da Inquisição. (SILVA, 2006, p. 25).</a:t>
            </a:r>
          </a:p>
        </p:txBody>
      </p:sp>
    </p:spTree>
    <p:extLst>
      <p:ext uri="{BB962C8B-B14F-4D97-AF65-F5344CB8AC3E}">
        <p14:creationId xmlns:p14="http://schemas.microsoft.com/office/powerpoint/2010/main" val="190197078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Espaço Reservado para Número de Slide 5"/>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A84424B5-5BF2-4BC6-AAEB-9CE73322CE8D}" type="slidenum">
              <a:rPr lang="pt-BR" altLang="pt-BR" sz="1400" smtClean="0">
                <a:solidFill>
                  <a:schemeClr val="bg1"/>
                </a:solidFill>
              </a:rPr>
              <a:pPr>
                <a:spcBef>
                  <a:spcPct val="0"/>
                </a:spcBef>
                <a:buSzTx/>
                <a:buFontTx/>
                <a:buNone/>
              </a:pPr>
              <a:t>6</a:t>
            </a:fld>
            <a:endParaRPr lang="pt-BR" altLang="pt-BR" sz="1400" smtClean="0">
              <a:solidFill>
                <a:schemeClr val="bg1"/>
              </a:solidFill>
            </a:endParaRPr>
          </a:p>
        </p:txBody>
      </p:sp>
      <p:sp>
        <p:nvSpPr>
          <p:cNvPr id="75779" name="Rectangle 2" descr="Large confetti"/>
          <p:cNvSpPr>
            <a:spLocks noGrp="1" noChangeArrowheads="1"/>
          </p:cNvSpPr>
          <p:nvPr>
            <p:ph type="title"/>
          </p:nvPr>
        </p:nvSpPr>
        <p:spPr>
          <a:xfrm>
            <a:off x="971550" y="317500"/>
            <a:ext cx="7489825" cy="1095375"/>
          </a:xfrm>
        </p:spPr>
        <p:txBody>
          <a:bodyPr/>
          <a:lstStyle/>
          <a:p>
            <a:pPr algn="ctr" eaLnBrk="1" hangingPunct="1"/>
            <a:r>
              <a:rPr lang="pt-BR" altLang="pt-BR" sz="2400" b="1" smtClean="0"/>
              <a:t>DIÁLOGO SOBRE OS DOIS MAIORES SISTEMAS DO MUNDO – PTOLOMAICO E COPERNICANO</a:t>
            </a:r>
            <a:br>
              <a:rPr lang="pt-BR" altLang="pt-BR" sz="2400" b="1" smtClean="0"/>
            </a:br>
            <a:r>
              <a:rPr lang="pt-BR" altLang="pt-BR" sz="2400" b="1" smtClean="0"/>
              <a:t>1632 </a:t>
            </a:r>
          </a:p>
        </p:txBody>
      </p:sp>
      <p:pic>
        <p:nvPicPr>
          <p:cNvPr id="75780" name="Picture 2" descr="http://vitruvio.imss.fi.it/foto/mediciscienze/70086_450.jpg"/>
          <p:cNvPicPr>
            <a:picLocks noChangeAspect="1" noChangeArrowheads="1"/>
          </p:cNvPicPr>
          <p:nvPr/>
        </p:nvPicPr>
        <p:blipFill>
          <a:blip r:embed="rId3">
            <a:extLst>
              <a:ext uri="{28A0092B-C50C-407E-A947-70E740481C1C}">
                <a14:useLocalDpi xmlns:a14="http://schemas.microsoft.com/office/drawing/2010/main" val="0"/>
              </a:ext>
            </a:extLst>
          </a:blip>
          <a:srcRect t="3680"/>
          <a:stretch>
            <a:fillRect/>
          </a:stretch>
        </p:blipFill>
        <p:spPr bwMode="auto">
          <a:xfrm>
            <a:off x="3419475" y="2060575"/>
            <a:ext cx="2736850" cy="38925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5781" name="Picture 4" descr="https://upload.wikimedia.org/wikisource/it/thumb/7/70/Galileo_Massimi_Sistemi_-_titolo.png/450px-Galileo_Massimi_Sistemi_-_titolo.png"/>
          <p:cNvPicPr>
            <a:picLocks noChangeAspect="1" noChangeArrowheads="1"/>
          </p:cNvPicPr>
          <p:nvPr/>
        </p:nvPicPr>
        <p:blipFill>
          <a:blip r:embed="rId4">
            <a:extLst>
              <a:ext uri="{28A0092B-C50C-407E-A947-70E740481C1C}">
                <a14:useLocalDpi xmlns:a14="http://schemas.microsoft.com/office/drawing/2010/main" val="0"/>
              </a:ext>
            </a:extLst>
          </a:blip>
          <a:srcRect b="5196"/>
          <a:stretch>
            <a:fillRect/>
          </a:stretch>
        </p:blipFill>
        <p:spPr bwMode="auto">
          <a:xfrm>
            <a:off x="6156324" y="2060575"/>
            <a:ext cx="2755663" cy="389533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5782" name="Picture 6" descr="http://www.ocaminhodomeio.com.br/galileu/LVR159.jpg"/>
          <p:cNvPicPr>
            <a:picLocks noChangeAspect="1" noChangeArrowheads="1"/>
          </p:cNvPicPr>
          <p:nvPr/>
        </p:nvPicPr>
        <p:blipFill>
          <a:blip r:embed="rId5" cstate="print">
            <a:extLst>
              <a:ext uri="{28A0092B-C50C-407E-A947-70E740481C1C}">
                <a14:useLocalDpi xmlns:a14="http://schemas.microsoft.com/office/drawing/2010/main" val="0"/>
              </a:ext>
            </a:extLst>
          </a:blip>
          <a:srcRect b="1930"/>
          <a:stretch>
            <a:fillRect/>
          </a:stretch>
        </p:blipFill>
        <p:spPr bwMode="auto">
          <a:xfrm>
            <a:off x="282575" y="2060575"/>
            <a:ext cx="2770188" cy="38893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5782"/>
                                        </p:tgtEl>
                                        <p:attrNameLst>
                                          <p:attrName>style.visibility</p:attrName>
                                        </p:attrNameLst>
                                      </p:cBhvr>
                                      <p:to>
                                        <p:strVal val="visible"/>
                                      </p:to>
                                    </p:set>
                                    <p:anim calcmode="lin" valueType="num">
                                      <p:cBhvr>
                                        <p:cTn id="7" dur="500" fill="hold"/>
                                        <p:tgtEl>
                                          <p:spTgt spid="75782"/>
                                        </p:tgtEl>
                                        <p:attrNameLst>
                                          <p:attrName>ppt_w</p:attrName>
                                        </p:attrNameLst>
                                      </p:cBhvr>
                                      <p:tavLst>
                                        <p:tav tm="0">
                                          <p:val>
                                            <p:fltVal val="0"/>
                                          </p:val>
                                        </p:tav>
                                        <p:tav tm="100000">
                                          <p:val>
                                            <p:strVal val="#ppt_w"/>
                                          </p:val>
                                        </p:tav>
                                      </p:tavLst>
                                    </p:anim>
                                    <p:anim calcmode="lin" valueType="num">
                                      <p:cBhvr>
                                        <p:cTn id="8" dur="500" fill="hold"/>
                                        <p:tgtEl>
                                          <p:spTgt spid="75782"/>
                                        </p:tgtEl>
                                        <p:attrNameLst>
                                          <p:attrName>ppt_h</p:attrName>
                                        </p:attrNameLst>
                                      </p:cBhvr>
                                      <p:tavLst>
                                        <p:tav tm="0">
                                          <p:val>
                                            <p:fltVal val="0"/>
                                          </p:val>
                                        </p:tav>
                                        <p:tav tm="100000">
                                          <p:val>
                                            <p:strVal val="#ppt_h"/>
                                          </p:val>
                                        </p:tav>
                                      </p:tavLst>
                                    </p:anim>
                                    <p:animEffect transition="in" filter="fade">
                                      <p:cBhvr>
                                        <p:cTn id="9" dur="500"/>
                                        <p:tgtEl>
                                          <p:spTgt spid="7578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5780"/>
                                        </p:tgtEl>
                                        <p:attrNameLst>
                                          <p:attrName>style.visibility</p:attrName>
                                        </p:attrNameLst>
                                      </p:cBhvr>
                                      <p:to>
                                        <p:strVal val="visible"/>
                                      </p:to>
                                    </p:set>
                                    <p:anim calcmode="lin" valueType="num">
                                      <p:cBhvr>
                                        <p:cTn id="14" dur="500" fill="hold"/>
                                        <p:tgtEl>
                                          <p:spTgt spid="75780"/>
                                        </p:tgtEl>
                                        <p:attrNameLst>
                                          <p:attrName>ppt_w</p:attrName>
                                        </p:attrNameLst>
                                      </p:cBhvr>
                                      <p:tavLst>
                                        <p:tav tm="0">
                                          <p:val>
                                            <p:fltVal val="0"/>
                                          </p:val>
                                        </p:tav>
                                        <p:tav tm="100000">
                                          <p:val>
                                            <p:strVal val="#ppt_w"/>
                                          </p:val>
                                        </p:tav>
                                      </p:tavLst>
                                    </p:anim>
                                    <p:anim calcmode="lin" valueType="num">
                                      <p:cBhvr>
                                        <p:cTn id="15" dur="500" fill="hold"/>
                                        <p:tgtEl>
                                          <p:spTgt spid="75780"/>
                                        </p:tgtEl>
                                        <p:attrNameLst>
                                          <p:attrName>ppt_h</p:attrName>
                                        </p:attrNameLst>
                                      </p:cBhvr>
                                      <p:tavLst>
                                        <p:tav tm="0">
                                          <p:val>
                                            <p:fltVal val="0"/>
                                          </p:val>
                                        </p:tav>
                                        <p:tav tm="100000">
                                          <p:val>
                                            <p:strVal val="#ppt_h"/>
                                          </p:val>
                                        </p:tav>
                                      </p:tavLst>
                                    </p:anim>
                                    <p:animEffect transition="in" filter="fade">
                                      <p:cBhvr>
                                        <p:cTn id="16" dur="500"/>
                                        <p:tgtEl>
                                          <p:spTgt spid="75780"/>
                                        </p:tgtEl>
                                      </p:cBhvr>
                                    </p:animEffect>
                                  </p:childTnLst>
                                </p:cTn>
                              </p:par>
                              <p:par>
                                <p:cTn id="17" presetID="53" presetClass="entr" presetSubtype="16" fill="hold" nodeType="withEffect">
                                  <p:stCondLst>
                                    <p:cond delay="0"/>
                                  </p:stCondLst>
                                  <p:childTnLst>
                                    <p:set>
                                      <p:cBhvr>
                                        <p:cTn id="18" dur="1" fill="hold">
                                          <p:stCondLst>
                                            <p:cond delay="0"/>
                                          </p:stCondLst>
                                        </p:cTn>
                                        <p:tgtEl>
                                          <p:spTgt spid="75781"/>
                                        </p:tgtEl>
                                        <p:attrNameLst>
                                          <p:attrName>style.visibility</p:attrName>
                                        </p:attrNameLst>
                                      </p:cBhvr>
                                      <p:to>
                                        <p:strVal val="visible"/>
                                      </p:to>
                                    </p:set>
                                    <p:anim calcmode="lin" valueType="num">
                                      <p:cBhvr>
                                        <p:cTn id="19" dur="500" fill="hold"/>
                                        <p:tgtEl>
                                          <p:spTgt spid="75781"/>
                                        </p:tgtEl>
                                        <p:attrNameLst>
                                          <p:attrName>ppt_w</p:attrName>
                                        </p:attrNameLst>
                                      </p:cBhvr>
                                      <p:tavLst>
                                        <p:tav tm="0">
                                          <p:val>
                                            <p:fltVal val="0"/>
                                          </p:val>
                                        </p:tav>
                                        <p:tav tm="100000">
                                          <p:val>
                                            <p:strVal val="#ppt_w"/>
                                          </p:val>
                                        </p:tav>
                                      </p:tavLst>
                                    </p:anim>
                                    <p:anim calcmode="lin" valueType="num">
                                      <p:cBhvr>
                                        <p:cTn id="20" dur="500" fill="hold"/>
                                        <p:tgtEl>
                                          <p:spTgt spid="75781"/>
                                        </p:tgtEl>
                                        <p:attrNameLst>
                                          <p:attrName>ppt_h</p:attrName>
                                        </p:attrNameLst>
                                      </p:cBhvr>
                                      <p:tavLst>
                                        <p:tav tm="0">
                                          <p:val>
                                            <p:fltVal val="0"/>
                                          </p:val>
                                        </p:tav>
                                        <p:tav tm="100000">
                                          <p:val>
                                            <p:strVal val="#ppt_h"/>
                                          </p:val>
                                        </p:tav>
                                      </p:tavLst>
                                    </p:anim>
                                    <p:animEffect transition="in" filter="fade">
                                      <p:cBhvr>
                                        <p:cTn id="21" dur="500"/>
                                        <p:tgtEl>
                                          <p:spTgt spid="757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Espaço Reservado para Número de Slide 5"/>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B4E5D076-DBC3-4AD7-BE3D-4426C159ED9F}" type="slidenum">
              <a:rPr lang="pt-BR" altLang="pt-BR" sz="1400" smtClean="0">
                <a:solidFill>
                  <a:schemeClr val="bg1"/>
                </a:solidFill>
              </a:rPr>
              <a:pPr>
                <a:spcBef>
                  <a:spcPct val="0"/>
                </a:spcBef>
                <a:buSzTx/>
                <a:buFontTx/>
                <a:buNone/>
              </a:pPr>
              <a:t>7</a:t>
            </a:fld>
            <a:endParaRPr lang="pt-BR" altLang="pt-BR" sz="1400" smtClean="0">
              <a:solidFill>
                <a:schemeClr val="bg1"/>
              </a:solidFill>
            </a:endParaRPr>
          </a:p>
        </p:txBody>
      </p:sp>
      <p:sp>
        <p:nvSpPr>
          <p:cNvPr id="76803" name="Rectangle 2" descr="Large confetti"/>
          <p:cNvSpPr>
            <a:spLocks noGrp="1" noChangeArrowheads="1"/>
          </p:cNvSpPr>
          <p:nvPr>
            <p:ph type="title"/>
          </p:nvPr>
        </p:nvSpPr>
        <p:spPr>
          <a:xfrm>
            <a:off x="1309389" y="404813"/>
            <a:ext cx="6430963" cy="519112"/>
          </a:xfrm>
        </p:spPr>
        <p:txBody>
          <a:bodyPr/>
          <a:lstStyle/>
          <a:p>
            <a:pPr algn="ctr" eaLnBrk="1" hangingPunct="1"/>
            <a:r>
              <a:rPr lang="pt-BR" altLang="pt-BR" sz="2400" b="1" dirty="0" smtClean="0"/>
              <a:t>OS INTERLOCUTORES DO </a:t>
            </a:r>
            <a:r>
              <a:rPr lang="pt-BR" altLang="pt-BR" sz="2400" b="1" i="1" dirty="0" smtClean="0"/>
              <a:t>DIÁLOGO</a:t>
            </a:r>
          </a:p>
        </p:txBody>
      </p:sp>
      <p:sp>
        <p:nvSpPr>
          <p:cNvPr id="76804" name="Text Box 4"/>
          <p:cNvSpPr txBox="1">
            <a:spLocks noChangeArrowheads="1"/>
          </p:cNvSpPr>
          <p:nvPr/>
        </p:nvSpPr>
        <p:spPr bwMode="auto">
          <a:xfrm>
            <a:off x="107950" y="1700808"/>
            <a:ext cx="8928100"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FontTx/>
              <a:buNone/>
            </a:pPr>
            <a:r>
              <a:rPr lang="pt-BR" altLang="pt-BR" sz="2800" dirty="0"/>
              <a:t>     </a:t>
            </a:r>
            <a:r>
              <a:rPr lang="pt-BR" altLang="pt-BR" sz="2400" b="1" dirty="0" err="1"/>
              <a:t>Salviati</a:t>
            </a:r>
            <a:r>
              <a:rPr lang="pt-BR" altLang="pt-BR" sz="2400" dirty="0"/>
              <a:t> representa o novo homem de ciência, adepto do sistema copernicano, que combina a intuição e o perfeito conhecimento da Matemática com o espírito arguto de hábil experimentador</a:t>
            </a:r>
            <a:r>
              <a:rPr lang="pt-BR" altLang="pt-BR" sz="2400" dirty="0" smtClean="0"/>
              <a:t>.</a:t>
            </a:r>
            <a:endParaRPr lang="pt-BR" altLang="pt-BR" sz="2400" dirty="0"/>
          </a:p>
        </p:txBody>
      </p:sp>
      <p:sp>
        <p:nvSpPr>
          <p:cNvPr id="5" name="Text Box 4"/>
          <p:cNvSpPr txBox="1">
            <a:spLocks noChangeArrowheads="1"/>
          </p:cNvSpPr>
          <p:nvPr/>
        </p:nvSpPr>
        <p:spPr bwMode="auto">
          <a:xfrm>
            <a:off x="107504" y="3645024"/>
            <a:ext cx="89281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FontTx/>
              <a:buNone/>
            </a:pPr>
            <a:r>
              <a:rPr lang="pt-BR" altLang="pt-BR" sz="2000" b="1" dirty="0" smtClean="0"/>
              <a:t>     </a:t>
            </a:r>
            <a:r>
              <a:rPr lang="pt-BR" altLang="pt-BR" sz="2400" b="1" dirty="0" err="1" smtClean="0"/>
              <a:t>Sagredo</a:t>
            </a:r>
            <a:r>
              <a:rPr lang="pt-BR" altLang="pt-BR" sz="2400" dirty="0" smtClean="0"/>
              <a:t> </a:t>
            </a:r>
            <a:r>
              <a:rPr lang="pt-BR" altLang="pt-BR" sz="2400" dirty="0"/>
              <a:t>é o homem prático que vê na nova ciência uma maneira mais eficaz de agir, quer no sentido do progresso material da vida, quer na livre afirmação do espírito</a:t>
            </a:r>
            <a:r>
              <a:rPr lang="pt-BR" altLang="pt-BR" sz="2400" dirty="0" smtClean="0"/>
              <a:t>.</a:t>
            </a:r>
            <a:endParaRPr lang="pt-BR" altLang="pt-BR" sz="2400" dirty="0"/>
          </a:p>
        </p:txBody>
      </p:sp>
      <p:sp>
        <p:nvSpPr>
          <p:cNvPr id="7" name="Text Box 4"/>
          <p:cNvSpPr txBox="1">
            <a:spLocks noChangeArrowheads="1"/>
          </p:cNvSpPr>
          <p:nvPr/>
        </p:nvSpPr>
        <p:spPr bwMode="auto">
          <a:xfrm>
            <a:off x="107504" y="2852936"/>
            <a:ext cx="89281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FontTx/>
              <a:buNone/>
            </a:pPr>
            <a:r>
              <a:rPr lang="pt-BR" altLang="pt-BR" sz="2400" dirty="0" smtClean="0"/>
              <a:t>     Deste </a:t>
            </a:r>
            <a:r>
              <a:rPr lang="pt-BR" altLang="pt-BR" sz="2400" dirty="0"/>
              <a:t>modo, ele representa o próprio Galileu, seu modo de filosofar e sua dialética</a:t>
            </a:r>
            <a:r>
              <a:rPr lang="pt-BR" altLang="pt-BR" sz="2400" dirty="0" smtClean="0"/>
              <a:t>.</a:t>
            </a:r>
            <a:endParaRPr lang="pt-BR" altLang="pt-BR" sz="2400" dirty="0"/>
          </a:p>
        </p:txBody>
      </p:sp>
      <p:sp>
        <p:nvSpPr>
          <p:cNvPr id="8" name="Text Box 4"/>
          <p:cNvSpPr txBox="1">
            <a:spLocks noChangeArrowheads="1"/>
          </p:cNvSpPr>
          <p:nvPr/>
        </p:nvSpPr>
        <p:spPr bwMode="auto">
          <a:xfrm>
            <a:off x="107504" y="4725144"/>
            <a:ext cx="89281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FontTx/>
              <a:buNone/>
            </a:pPr>
            <a:r>
              <a:rPr lang="pt-BR" altLang="pt-BR" sz="2000" dirty="0" smtClean="0"/>
              <a:t>     </a:t>
            </a:r>
            <a:r>
              <a:rPr lang="pt-BR" altLang="pt-BR" sz="2400" dirty="0" smtClean="0"/>
              <a:t>Ele </a:t>
            </a:r>
            <a:r>
              <a:rPr lang="pt-BR" altLang="pt-BR" sz="2400" dirty="0"/>
              <a:t>representa a mentalidade progressista e não-dogmática e, portanto, a nova espiritualidade surgida no Renascimento</a:t>
            </a:r>
            <a:r>
              <a:rPr lang="pt-BR" altLang="pt-BR" sz="2400" dirty="0" smtClean="0"/>
              <a:t>.</a:t>
            </a:r>
            <a:endParaRPr lang="pt-BR" altLang="pt-BR" sz="2400" dirty="0"/>
          </a:p>
        </p:txBody>
      </p:sp>
      <p:sp>
        <p:nvSpPr>
          <p:cNvPr id="9" name="Text Box 4"/>
          <p:cNvSpPr txBox="1">
            <a:spLocks noChangeArrowheads="1"/>
          </p:cNvSpPr>
          <p:nvPr/>
        </p:nvSpPr>
        <p:spPr bwMode="auto">
          <a:xfrm>
            <a:off x="107504" y="5445224"/>
            <a:ext cx="89281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FontTx/>
              <a:buNone/>
            </a:pPr>
            <a:r>
              <a:rPr lang="pt-BR" altLang="pt-BR" sz="2000" dirty="0" smtClean="0"/>
              <a:t>     </a:t>
            </a:r>
            <a:r>
              <a:rPr lang="pt-BR" altLang="pt-BR" sz="2400" dirty="0" smtClean="0"/>
              <a:t>Participa </a:t>
            </a:r>
            <a:r>
              <a:rPr lang="pt-BR" altLang="pt-BR" sz="2400" dirty="0"/>
              <a:t>como árbitro entre as posições dos outros dois interlocutores, mas nem sempre sendo imparcial, tal é o entusiasmo que mostra pelas novas ideias</a:t>
            </a:r>
            <a:r>
              <a:rPr lang="pt-BR" altLang="pt-BR" sz="2400" dirty="0" smtClean="0"/>
              <a:t>.</a:t>
            </a:r>
            <a:endParaRPr lang="pt-BR" altLang="pt-BR" sz="2400" dirty="0"/>
          </a:p>
        </p:txBody>
      </p:sp>
      <p:pic>
        <p:nvPicPr>
          <p:cNvPr id="10" name="Picture 6" descr="http://www.ocaminhodomeio.com.br/galileu/LVR159.jpg"/>
          <p:cNvPicPr>
            <a:picLocks noChangeAspect="1" noChangeArrowheads="1"/>
          </p:cNvPicPr>
          <p:nvPr/>
        </p:nvPicPr>
        <p:blipFill>
          <a:blip r:embed="rId4" cstate="print">
            <a:extLst>
              <a:ext uri="{28A0092B-C50C-407E-A947-70E740481C1C}">
                <a14:useLocalDpi xmlns:a14="http://schemas.microsoft.com/office/drawing/2010/main" val="0"/>
              </a:ext>
            </a:extLst>
          </a:blip>
          <a:srcRect b="1930"/>
          <a:stretch>
            <a:fillRect/>
          </a:stretch>
        </p:blipFill>
        <p:spPr bwMode="auto">
          <a:xfrm>
            <a:off x="7968361" y="44624"/>
            <a:ext cx="996127" cy="139857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680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4" grpId="0"/>
      <p:bldP spid="5" grpId="0"/>
      <p:bldP spid="7" grpId="0"/>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Espaço Reservado para Número de Slide 5"/>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B4E5D076-DBC3-4AD7-BE3D-4426C159ED9F}" type="slidenum">
              <a:rPr lang="pt-BR" altLang="pt-BR" sz="1400" smtClean="0">
                <a:solidFill>
                  <a:schemeClr val="bg1"/>
                </a:solidFill>
              </a:rPr>
              <a:pPr>
                <a:spcBef>
                  <a:spcPct val="0"/>
                </a:spcBef>
                <a:buSzTx/>
                <a:buFontTx/>
                <a:buNone/>
              </a:pPr>
              <a:t>8</a:t>
            </a:fld>
            <a:endParaRPr lang="pt-BR" altLang="pt-BR" sz="1400" smtClean="0">
              <a:solidFill>
                <a:schemeClr val="bg1"/>
              </a:solidFill>
            </a:endParaRPr>
          </a:p>
        </p:txBody>
      </p:sp>
      <p:sp>
        <p:nvSpPr>
          <p:cNvPr id="76803" name="Rectangle 2" descr="Large confetti"/>
          <p:cNvSpPr>
            <a:spLocks noGrp="1" noChangeArrowheads="1"/>
          </p:cNvSpPr>
          <p:nvPr>
            <p:ph type="title"/>
          </p:nvPr>
        </p:nvSpPr>
        <p:spPr>
          <a:xfrm>
            <a:off x="1259632" y="404813"/>
            <a:ext cx="6430963" cy="519112"/>
          </a:xfrm>
        </p:spPr>
        <p:txBody>
          <a:bodyPr/>
          <a:lstStyle/>
          <a:p>
            <a:pPr algn="ctr" eaLnBrk="1" hangingPunct="1"/>
            <a:r>
              <a:rPr lang="pt-BR" altLang="pt-BR" sz="2400" b="1" dirty="0" smtClean="0"/>
              <a:t>OS INTERLOCUTORES DO </a:t>
            </a:r>
            <a:r>
              <a:rPr lang="pt-BR" altLang="pt-BR" sz="2400" b="1" i="1" dirty="0" smtClean="0"/>
              <a:t>DIÁLOGO</a:t>
            </a:r>
          </a:p>
        </p:txBody>
      </p:sp>
      <p:sp>
        <p:nvSpPr>
          <p:cNvPr id="6" name="Text Box 4"/>
          <p:cNvSpPr txBox="1">
            <a:spLocks noChangeArrowheads="1"/>
          </p:cNvSpPr>
          <p:nvPr/>
        </p:nvSpPr>
        <p:spPr bwMode="auto">
          <a:xfrm>
            <a:off x="107504" y="1844824"/>
            <a:ext cx="892810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FontTx/>
              <a:buNone/>
            </a:pPr>
            <a:r>
              <a:rPr lang="pt-BR" altLang="pt-BR" sz="2000" dirty="0" smtClean="0"/>
              <a:t>     </a:t>
            </a:r>
            <a:r>
              <a:rPr lang="pt-BR" altLang="pt-BR" sz="2600" dirty="0" smtClean="0"/>
              <a:t>O </a:t>
            </a:r>
            <a:r>
              <a:rPr lang="pt-BR" altLang="pt-BR" sz="2600" b="1" dirty="0"/>
              <a:t>Simplício </a:t>
            </a:r>
            <a:r>
              <a:rPr lang="pt-BR" altLang="pt-BR" sz="2600" b="1" dirty="0" smtClean="0"/>
              <a:t>histórico (490-560)</a:t>
            </a:r>
            <a:r>
              <a:rPr lang="pt-BR" altLang="pt-BR" sz="2600" dirty="0" smtClean="0"/>
              <a:t> foi um filósofo neoplatônico que comentou extensivamente as obras de Aristóteles.</a:t>
            </a:r>
            <a:endParaRPr lang="pt-BR" altLang="pt-BR" sz="2600" dirty="0"/>
          </a:p>
        </p:txBody>
      </p:sp>
      <p:sp>
        <p:nvSpPr>
          <p:cNvPr id="7" name="Text Box 4"/>
          <p:cNvSpPr txBox="1">
            <a:spLocks noChangeArrowheads="1"/>
          </p:cNvSpPr>
          <p:nvPr/>
        </p:nvSpPr>
        <p:spPr bwMode="auto">
          <a:xfrm>
            <a:off x="107504" y="3432482"/>
            <a:ext cx="8928100"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FontTx/>
              <a:buNone/>
            </a:pPr>
            <a:r>
              <a:rPr lang="pt-BR" altLang="pt-BR" sz="2000" dirty="0" smtClean="0"/>
              <a:t>     </a:t>
            </a:r>
            <a:r>
              <a:rPr lang="pt-BR" altLang="pt-BR" sz="2600" dirty="0" smtClean="0"/>
              <a:t>Por </a:t>
            </a:r>
            <a:r>
              <a:rPr lang="pt-BR" altLang="pt-BR" sz="2600" dirty="0"/>
              <a:t>outro lado, o </a:t>
            </a:r>
            <a:r>
              <a:rPr lang="pt-BR" altLang="pt-BR" sz="2600" b="1" dirty="0"/>
              <a:t>Simplício retórico</a:t>
            </a:r>
            <a:r>
              <a:rPr lang="pt-BR" altLang="pt-BR" sz="2600" dirty="0"/>
              <a:t> faz o papel dos professores peripatéticos dogmáticos que dominavam o ensinamento oficial</a:t>
            </a:r>
            <a:r>
              <a:rPr lang="pt-BR" altLang="pt-BR" sz="2600" dirty="0" smtClean="0"/>
              <a:t>.</a:t>
            </a:r>
            <a:endParaRPr lang="pt-BR" altLang="pt-BR" sz="2600" dirty="0"/>
          </a:p>
        </p:txBody>
      </p:sp>
      <p:sp>
        <p:nvSpPr>
          <p:cNvPr id="8" name="Text Box 4"/>
          <p:cNvSpPr txBox="1">
            <a:spLocks noChangeArrowheads="1"/>
          </p:cNvSpPr>
          <p:nvPr/>
        </p:nvSpPr>
        <p:spPr bwMode="auto">
          <a:xfrm>
            <a:off x="107504" y="4616549"/>
            <a:ext cx="8928100"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FontTx/>
              <a:buNone/>
            </a:pPr>
            <a:r>
              <a:rPr lang="pt-BR" altLang="pt-BR" sz="2400" dirty="0" smtClean="0"/>
              <a:t>     </a:t>
            </a:r>
            <a:r>
              <a:rPr lang="pt-BR" altLang="pt-BR" sz="2600" dirty="0" smtClean="0"/>
              <a:t>Ele então representa tanto a tradição, no sentido mais amplo da cosmologia aristotélico-ptolomaica, quanto o dogmatismo do comentador, que enrijece o pensamento ao procurar a todo custo conciliar as novas evidências à doutrina de Aristóteles.</a:t>
            </a:r>
            <a:endParaRPr lang="pt-BR" altLang="pt-BR" sz="2600" dirty="0"/>
          </a:p>
        </p:txBody>
      </p:sp>
      <p:sp>
        <p:nvSpPr>
          <p:cNvPr id="9" name="Text Box 4"/>
          <p:cNvSpPr txBox="1">
            <a:spLocks noChangeArrowheads="1"/>
          </p:cNvSpPr>
          <p:nvPr/>
        </p:nvSpPr>
        <p:spPr bwMode="auto">
          <a:xfrm>
            <a:off x="107504" y="2636912"/>
            <a:ext cx="892810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SzTx/>
              <a:buFontTx/>
              <a:buNone/>
            </a:pPr>
            <a:r>
              <a:rPr lang="pt-BR" altLang="pt-BR" sz="2000" dirty="0" smtClean="0"/>
              <a:t>     </a:t>
            </a:r>
            <a:r>
              <a:rPr lang="pt-BR" altLang="pt-BR" sz="2600" dirty="0" smtClean="0"/>
              <a:t>Trata-se de </a:t>
            </a:r>
            <a:r>
              <a:rPr lang="pt-BR" altLang="pt-BR" sz="2600" dirty="0"/>
              <a:t>uma referência óbvia </a:t>
            </a:r>
            <a:r>
              <a:rPr lang="pt-BR" altLang="pt-BR" sz="2600" dirty="0" smtClean="0"/>
              <a:t>ao pensador grego, </a:t>
            </a:r>
            <a:r>
              <a:rPr lang="pt-BR" altLang="pt-BR" sz="2600" dirty="0"/>
              <a:t>sua filosofia e sua física</a:t>
            </a:r>
            <a:r>
              <a:rPr lang="pt-BR" altLang="pt-BR" sz="2600" dirty="0" smtClean="0"/>
              <a:t>.</a:t>
            </a:r>
            <a:endParaRPr lang="pt-BR" altLang="pt-BR" sz="2600" dirty="0"/>
          </a:p>
        </p:txBody>
      </p:sp>
      <p:pic>
        <p:nvPicPr>
          <p:cNvPr id="10" name="Picture 6" descr="http://www.ocaminhodomeio.com.br/galileu/LVR159.jpg"/>
          <p:cNvPicPr>
            <a:picLocks noChangeAspect="1" noChangeArrowheads="1"/>
          </p:cNvPicPr>
          <p:nvPr/>
        </p:nvPicPr>
        <p:blipFill>
          <a:blip r:embed="rId4" cstate="print">
            <a:extLst>
              <a:ext uri="{28A0092B-C50C-407E-A947-70E740481C1C}">
                <a14:useLocalDpi xmlns:a14="http://schemas.microsoft.com/office/drawing/2010/main" val="0"/>
              </a:ext>
            </a:extLst>
          </a:blip>
          <a:srcRect b="1930"/>
          <a:stretch>
            <a:fillRect/>
          </a:stretch>
        </p:blipFill>
        <p:spPr bwMode="auto">
          <a:xfrm>
            <a:off x="7968361" y="44624"/>
            <a:ext cx="996127" cy="139857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055910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Espaço Reservado para Número de Slide 5"/>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C3C10B16-0C42-4B15-908A-364D884418D8}" type="slidenum">
              <a:rPr lang="pt-BR" altLang="pt-BR" sz="1400" smtClean="0">
                <a:solidFill>
                  <a:schemeClr val="bg1"/>
                </a:solidFill>
              </a:rPr>
              <a:pPr>
                <a:spcBef>
                  <a:spcPct val="0"/>
                </a:spcBef>
                <a:buSzTx/>
                <a:buFontTx/>
                <a:buNone/>
              </a:pPr>
              <a:t>9</a:t>
            </a:fld>
            <a:endParaRPr lang="pt-BR" altLang="pt-BR" sz="1400" smtClean="0">
              <a:solidFill>
                <a:schemeClr val="bg1"/>
              </a:solidFill>
            </a:endParaRPr>
          </a:p>
        </p:txBody>
      </p:sp>
      <p:sp>
        <p:nvSpPr>
          <p:cNvPr id="4" name="CaixaDeTexto 3"/>
          <p:cNvSpPr txBox="1"/>
          <p:nvPr/>
        </p:nvSpPr>
        <p:spPr>
          <a:xfrm>
            <a:off x="179388" y="1714500"/>
            <a:ext cx="8785225" cy="1200329"/>
          </a:xfrm>
          <a:prstGeom prst="rect">
            <a:avLst/>
          </a:prstGeom>
          <a:noFill/>
        </p:spPr>
        <p:txBody>
          <a:bodyPr>
            <a:spAutoFit/>
          </a:bodyPr>
          <a:lstStyle/>
          <a:p>
            <a:pPr algn="ctr">
              <a:spcBef>
                <a:spcPts val="600"/>
              </a:spcBef>
              <a:defRPr/>
            </a:pPr>
            <a:r>
              <a:rPr lang="pt-BR" b="1" dirty="0"/>
              <a:t>1</a:t>
            </a:r>
            <a:r>
              <a:rPr lang="pt-BR" b="1" u="sng" baseline="30000" dirty="0"/>
              <a:t>a</a:t>
            </a:r>
            <a:r>
              <a:rPr lang="pt-BR" b="1" dirty="0"/>
              <a:t> Jornada</a:t>
            </a:r>
          </a:p>
          <a:p>
            <a:pPr indent="-180000" algn="just">
              <a:buFont typeface="Arial" panose="020B0604020202020204" pitchFamily="34" charset="0"/>
              <a:buChar char="•"/>
              <a:defRPr/>
            </a:pPr>
            <a:r>
              <a:rPr lang="pt-BR" dirty="0"/>
              <a:t>Crítica ao princípios fundamentais da física aristotélica e aos fundamentos da teoria </a:t>
            </a:r>
            <a:r>
              <a:rPr lang="pt-BR" dirty="0" smtClean="0"/>
              <a:t>ptolomaica.</a:t>
            </a:r>
            <a:endParaRPr lang="pt-BR" dirty="0"/>
          </a:p>
        </p:txBody>
      </p:sp>
      <p:sp>
        <p:nvSpPr>
          <p:cNvPr id="78852" name="Retângulo 2"/>
          <p:cNvSpPr>
            <a:spLocks noChangeArrowheads="1"/>
          </p:cNvSpPr>
          <p:nvPr/>
        </p:nvSpPr>
        <p:spPr bwMode="auto">
          <a:xfrm>
            <a:off x="1116013" y="212725"/>
            <a:ext cx="7416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SzTx/>
              <a:buFontTx/>
              <a:buNone/>
            </a:pPr>
            <a:r>
              <a:rPr lang="pt-BR" altLang="pt-BR" sz="2400" b="1" dirty="0"/>
              <a:t>DIÁLOGO SOBRE OS DOIS MAIORES SISTEMAS DO MUNDO – PTOLOMAICO E COPERNICANO</a:t>
            </a:r>
            <a:br>
              <a:rPr lang="pt-BR" altLang="pt-BR" sz="2400" b="1" dirty="0"/>
            </a:br>
            <a:r>
              <a:rPr lang="pt-BR" altLang="pt-BR" sz="2400" b="1" dirty="0"/>
              <a:t>1632 </a:t>
            </a:r>
            <a:endParaRPr lang="pt-BR" altLang="pt-BR" sz="2400" dirty="0"/>
          </a:p>
        </p:txBody>
      </p:sp>
      <p:sp>
        <p:nvSpPr>
          <p:cNvPr id="5" name="CaixaDeTexto 4"/>
          <p:cNvSpPr txBox="1"/>
          <p:nvPr/>
        </p:nvSpPr>
        <p:spPr>
          <a:xfrm>
            <a:off x="179512" y="2774538"/>
            <a:ext cx="8785225" cy="1200329"/>
          </a:xfrm>
          <a:prstGeom prst="rect">
            <a:avLst/>
          </a:prstGeom>
          <a:noFill/>
        </p:spPr>
        <p:txBody>
          <a:bodyPr>
            <a:spAutoFit/>
          </a:bodyPr>
          <a:lstStyle/>
          <a:p>
            <a:pPr algn="ctr">
              <a:spcBef>
                <a:spcPts val="1200"/>
              </a:spcBef>
              <a:defRPr/>
            </a:pPr>
            <a:r>
              <a:rPr lang="pt-BR" b="1" dirty="0" smtClean="0"/>
              <a:t>2</a:t>
            </a:r>
            <a:r>
              <a:rPr lang="pt-BR" b="1" u="sng" baseline="30000" dirty="0" smtClean="0"/>
              <a:t>a</a:t>
            </a:r>
            <a:r>
              <a:rPr lang="pt-BR" b="1" dirty="0" smtClean="0"/>
              <a:t> </a:t>
            </a:r>
            <a:r>
              <a:rPr lang="pt-BR" b="1" dirty="0"/>
              <a:t>Jornada</a:t>
            </a:r>
          </a:p>
          <a:p>
            <a:pPr indent="-180000" algn="just">
              <a:buFont typeface="Arial" panose="020B0604020202020204" pitchFamily="34" charset="0"/>
              <a:buChar char="•"/>
              <a:defRPr/>
            </a:pPr>
            <a:r>
              <a:rPr lang="pt-BR" dirty="0"/>
              <a:t>Refutação das dificuldades físico-mecânicas da hipótese do movimento </a:t>
            </a:r>
            <a:r>
              <a:rPr lang="pt-BR" dirty="0" smtClean="0"/>
              <a:t>diurno da Terra.</a:t>
            </a:r>
            <a:endParaRPr lang="pt-BR" dirty="0"/>
          </a:p>
        </p:txBody>
      </p:sp>
      <p:sp>
        <p:nvSpPr>
          <p:cNvPr id="6" name="CaixaDeTexto 5"/>
          <p:cNvSpPr txBox="1"/>
          <p:nvPr/>
        </p:nvSpPr>
        <p:spPr>
          <a:xfrm>
            <a:off x="179512" y="4244895"/>
            <a:ext cx="8785225" cy="1200329"/>
          </a:xfrm>
          <a:prstGeom prst="rect">
            <a:avLst/>
          </a:prstGeom>
          <a:noFill/>
        </p:spPr>
        <p:txBody>
          <a:bodyPr>
            <a:spAutoFit/>
          </a:bodyPr>
          <a:lstStyle/>
          <a:p>
            <a:pPr algn="ctr">
              <a:spcBef>
                <a:spcPts val="1200"/>
              </a:spcBef>
              <a:defRPr/>
            </a:pPr>
            <a:r>
              <a:rPr lang="pt-BR" b="1" dirty="0" smtClean="0"/>
              <a:t>3</a:t>
            </a:r>
            <a:r>
              <a:rPr lang="pt-BR" b="1" u="sng" baseline="30000" dirty="0" smtClean="0"/>
              <a:t>a</a:t>
            </a:r>
            <a:r>
              <a:rPr lang="pt-BR" b="1" dirty="0" smtClean="0"/>
              <a:t> </a:t>
            </a:r>
            <a:r>
              <a:rPr lang="pt-BR" b="1" dirty="0"/>
              <a:t>Jornada</a:t>
            </a:r>
          </a:p>
          <a:p>
            <a:pPr indent="-180000" algn="just">
              <a:buFont typeface="Arial" panose="020B0604020202020204" pitchFamily="34" charset="0"/>
              <a:buChar char="•"/>
              <a:defRPr/>
            </a:pPr>
            <a:r>
              <a:rPr lang="pt-BR" dirty="0"/>
              <a:t>Comprovação com razões físico-astronômicas da hipótese do movimento anual da </a:t>
            </a:r>
            <a:r>
              <a:rPr lang="pt-BR" dirty="0" smtClean="0"/>
              <a:t>Terra.</a:t>
            </a:r>
            <a:endParaRPr lang="pt-BR" dirty="0"/>
          </a:p>
        </p:txBody>
      </p:sp>
      <p:sp>
        <p:nvSpPr>
          <p:cNvPr id="7" name="CaixaDeTexto 6"/>
          <p:cNvSpPr txBox="1"/>
          <p:nvPr/>
        </p:nvSpPr>
        <p:spPr>
          <a:xfrm>
            <a:off x="179512" y="5325015"/>
            <a:ext cx="8785225" cy="1200329"/>
          </a:xfrm>
          <a:prstGeom prst="rect">
            <a:avLst/>
          </a:prstGeom>
          <a:noFill/>
        </p:spPr>
        <p:txBody>
          <a:bodyPr>
            <a:spAutoFit/>
          </a:bodyPr>
          <a:lstStyle/>
          <a:p>
            <a:pPr algn="ctr">
              <a:spcBef>
                <a:spcPts val="1200"/>
              </a:spcBef>
              <a:defRPr/>
            </a:pPr>
            <a:r>
              <a:rPr lang="pt-BR" b="1" dirty="0" smtClean="0"/>
              <a:t>4</a:t>
            </a:r>
            <a:r>
              <a:rPr lang="pt-BR" b="1" u="sng" baseline="30000" dirty="0" smtClean="0"/>
              <a:t>a</a:t>
            </a:r>
            <a:r>
              <a:rPr lang="pt-BR" b="1" dirty="0" smtClean="0"/>
              <a:t> </a:t>
            </a:r>
            <a:r>
              <a:rPr lang="pt-BR" b="1" dirty="0"/>
              <a:t>Jornada</a:t>
            </a:r>
          </a:p>
          <a:p>
            <a:pPr indent="-180000" algn="just">
              <a:buFont typeface="Arial" panose="020B0604020202020204" pitchFamily="34" charset="0"/>
              <a:buChar char="•"/>
              <a:defRPr/>
            </a:pPr>
            <a:r>
              <a:rPr lang="pt-BR" dirty="0"/>
              <a:t>Apresentação da teoria da marés, que Galileu pensava ser uma prova experimental conclusiva da hipótese da mobilidade da Terra.</a:t>
            </a:r>
          </a:p>
        </p:txBody>
      </p:sp>
      <p:sp>
        <p:nvSpPr>
          <p:cNvPr id="8" name="CaixaDeTexto 7"/>
          <p:cNvSpPr txBox="1"/>
          <p:nvPr/>
        </p:nvSpPr>
        <p:spPr>
          <a:xfrm>
            <a:off x="179512" y="3861048"/>
            <a:ext cx="8785225" cy="461665"/>
          </a:xfrm>
          <a:prstGeom prst="rect">
            <a:avLst/>
          </a:prstGeom>
          <a:noFill/>
        </p:spPr>
        <p:txBody>
          <a:bodyPr>
            <a:spAutoFit/>
          </a:bodyPr>
          <a:lstStyle/>
          <a:p>
            <a:pPr indent="-180000" algn="just">
              <a:buFont typeface="Arial" panose="020B0604020202020204" pitchFamily="34" charset="0"/>
              <a:buChar char="•"/>
              <a:defRPr/>
            </a:pPr>
            <a:r>
              <a:rPr lang="pt-BR" dirty="0" smtClean="0"/>
              <a:t>Apresentação </a:t>
            </a:r>
            <a:r>
              <a:rPr lang="pt-BR" dirty="0"/>
              <a:t>do Princípio da Relatividade do </a:t>
            </a:r>
            <a:r>
              <a:rPr lang="pt-BR" dirty="0" smtClean="0"/>
              <a:t>Movimento.</a:t>
            </a:r>
            <a:endParaRPr lang="pt-BR" dirty="0"/>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theme/theme1.xml><?xml version="1.0" encoding="utf-8"?>
<a:theme xmlns:a="http://schemas.openxmlformats.org/drawingml/2006/main" name="Papel de arroz">
  <a:themeElements>
    <a:clrScheme name="Papel de arroz 2">
      <a:dk1>
        <a:srgbClr val="00264C"/>
      </a:dk1>
      <a:lt1>
        <a:srgbClr val="FFFFE9"/>
      </a:lt1>
      <a:dk2>
        <a:srgbClr val="333333"/>
      </a:dk2>
      <a:lt2>
        <a:srgbClr val="333333"/>
      </a:lt2>
      <a:accent1>
        <a:srgbClr val="78C0B2"/>
      </a:accent1>
      <a:accent2>
        <a:srgbClr val="262D4C"/>
      </a:accent2>
      <a:accent3>
        <a:srgbClr val="FFFFF2"/>
      </a:accent3>
      <a:accent4>
        <a:srgbClr val="001F40"/>
      </a:accent4>
      <a:accent5>
        <a:srgbClr val="BEDCD5"/>
      </a:accent5>
      <a:accent6>
        <a:srgbClr val="212844"/>
      </a:accent6>
      <a:hlink>
        <a:srgbClr val="598BBD"/>
      </a:hlink>
      <a:folHlink>
        <a:srgbClr val="4D4D4D"/>
      </a:folHlink>
    </a:clrScheme>
    <a:fontScheme name="Papel de arroz">
      <a:majorFont>
        <a:latin typeface="Times New Roman"/>
        <a:ea typeface=""/>
        <a:cs typeface=""/>
      </a:majorFont>
      <a:minorFont>
        <a:latin typeface="Times New Roman"/>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pt-BR"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pt-BR"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Papel de arroz 1">
        <a:dk1>
          <a:srgbClr val="9D9475"/>
        </a:dk1>
        <a:lt1>
          <a:srgbClr val="333333"/>
        </a:lt1>
        <a:dk2>
          <a:srgbClr val="333300"/>
        </a:dk2>
        <a:lt2>
          <a:srgbClr val="333333"/>
        </a:lt2>
        <a:accent1>
          <a:srgbClr val="B3C39F"/>
        </a:accent1>
        <a:accent2>
          <a:srgbClr val="DCD9CE"/>
        </a:accent2>
        <a:accent3>
          <a:srgbClr val="ADADAA"/>
        </a:accent3>
        <a:accent4>
          <a:srgbClr val="2A2A2A"/>
        </a:accent4>
        <a:accent5>
          <a:srgbClr val="D6DECD"/>
        </a:accent5>
        <a:accent6>
          <a:srgbClr val="C7C4BA"/>
        </a:accent6>
        <a:hlink>
          <a:srgbClr val="CC9900"/>
        </a:hlink>
        <a:folHlink>
          <a:srgbClr val="ADA68B"/>
        </a:folHlink>
      </a:clrScheme>
      <a:clrMap bg1="dk2" tx1="lt1" bg2="dk1" tx2="lt2" accent1="accent1" accent2="accent2" accent3="accent3" accent4="accent4" accent5="accent5" accent6="accent6" hlink="hlink" folHlink="folHlink"/>
    </a:extraClrScheme>
    <a:extraClrScheme>
      <a:clrScheme name="Papel de arroz 2">
        <a:dk1>
          <a:srgbClr val="00264C"/>
        </a:dk1>
        <a:lt1>
          <a:srgbClr val="FFFFE9"/>
        </a:lt1>
        <a:dk2>
          <a:srgbClr val="333333"/>
        </a:dk2>
        <a:lt2>
          <a:srgbClr val="333333"/>
        </a:lt2>
        <a:accent1>
          <a:srgbClr val="78C0B2"/>
        </a:accent1>
        <a:accent2>
          <a:srgbClr val="262D4C"/>
        </a:accent2>
        <a:accent3>
          <a:srgbClr val="FFFFF2"/>
        </a:accent3>
        <a:accent4>
          <a:srgbClr val="001F40"/>
        </a:accent4>
        <a:accent5>
          <a:srgbClr val="BEDCD5"/>
        </a:accent5>
        <a:accent6>
          <a:srgbClr val="212844"/>
        </a:accent6>
        <a:hlink>
          <a:srgbClr val="598BBD"/>
        </a:hlink>
        <a:folHlink>
          <a:srgbClr val="4D4D4D"/>
        </a:folHlink>
      </a:clrScheme>
      <a:clrMap bg1="lt1" tx1="dk1" bg2="lt2" tx2="dk2" accent1="accent1" accent2="accent2" accent3="accent3" accent4="accent4" accent5="accent5" accent6="accent6" hlink="hlink" folHlink="folHlink"/>
    </a:extraClrScheme>
    <a:extraClrScheme>
      <a:clrScheme name="Papel de arroz 3">
        <a:dk1>
          <a:srgbClr val="000000"/>
        </a:dk1>
        <a:lt1>
          <a:srgbClr val="F8F8F8"/>
        </a:lt1>
        <a:dk2>
          <a:srgbClr val="333333"/>
        </a:dk2>
        <a:lt2>
          <a:srgbClr val="5F5F5F"/>
        </a:lt2>
        <a:accent1>
          <a:srgbClr val="DDDDDD"/>
        </a:accent1>
        <a:accent2>
          <a:srgbClr val="808080"/>
        </a:accent2>
        <a:accent3>
          <a:srgbClr val="FBFBFB"/>
        </a:accent3>
        <a:accent4>
          <a:srgbClr val="000000"/>
        </a:accent4>
        <a:accent5>
          <a:srgbClr val="EBEBEB"/>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Papel de arroz 4">
        <a:dk1>
          <a:srgbClr val="00264C"/>
        </a:dk1>
        <a:lt1>
          <a:srgbClr val="FFFFFF"/>
        </a:lt1>
        <a:dk2>
          <a:srgbClr val="333333"/>
        </a:dk2>
        <a:lt2>
          <a:srgbClr val="2E697E"/>
        </a:lt2>
        <a:accent1>
          <a:srgbClr val="BAC8AA"/>
        </a:accent1>
        <a:accent2>
          <a:srgbClr val="6E9883"/>
        </a:accent2>
        <a:accent3>
          <a:srgbClr val="FFFFFF"/>
        </a:accent3>
        <a:accent4>
          <a:srgbClr val="001F40"/>
        </a:accent4>
        <a:accent5>
          <a:srgbClr val="D9E0D2"/>
        </a:accent5>
        <a:accent6>
          <a:srgbClr val="638976"/>
        </a:accent6>
        <a:hlink>
          <a:srgbClr val="CC9900"/>
        </a:hlink>
        <a:folHlink>
          <a:srgbClr val="7DAECF"/>
        </a:folHlink>
      </a:clrScheme>
      <a:clrMap bg1="lt1" tx1="dk1" bg2="lt2" tx2="dk2" accent1="accent1" accent2="accent2" accent3="accent3" accent4="accent4" accent5="accent5" accent6="accent6" hlink="hlink" folHlink="folHlink"/>
    </a:extraClrScheme>
    <a:extraClrScheme>
      <a:clrScheme name="Papel de arroz 5">
        <a:dk1>
          <a:srgbClr val="20374E"/>
        </a:dk1>
        <a:lt1>
          <a:srgbClr val="DCE4D2"/>
        </a:lt1>
        <a:dk2>
          <a:srgbClr val="333333"/>
        </a:dk2>
        <a:lt2>
          <a:srgbClr val="524C46"/>
        </a:lt2>
        <a:accent1>
          <a:srgbClr val="C9C491"/>
        </a:accent1>
        <a:accent2>
          <a:srgbClr val="8A776A"/>
        </a:accent2>
        <a:accent3>
          <a:srgbClr val="EBEFE5"/>
        </a:accent3>
        <a:accent4>
          <a:srgbClr val="1A2D41"/>
        </a:accent4>
        <a:accent5>
          <a:srgbClr val="E1DEC7"/>
        </a:accent5>
        <a:accent6>
          <a:srgbClr val="7D6B5F"/>
        </a:accent6>
        <a:hlink>
          <a:srgbClr val="67895F"/>
        </a:hlink>
        <a:folHlink>
          <a:srgbClr val="4D4D4D"/>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o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C:\Arquivos de programas\Microsoft Office\Templates\Estruturas de apresentação\Papel de arroz.pot</Template>
  <TotalTime>55762</TotalTime>
  <Words>2405</Words>
  <Application>Microsoft Office PowerPoint</Application>
  <PresentationFormat>Apresentação na tela (4:3)</PresentationFormat>
  <Paragraphs>146</Paragraphs>
  <Slides>25</Slides>
  <Notes>17</Notes>
  <HiddenSlides>0</HiddenSlides>
  <MMClips>3</MMClips>
  <ScaleCrop>false</ScaleCrop>
  <HeadingPairs>
    <vt:vector size="6" baseType="variant">
      <vt:variant>
        <vt:lpstr>Tema</vt:lpstr>
      </vt:variant>
      <vt:variant>
        <vt:i4>1</vt:i4>
      </vt:variant>
      <vt:variant>
        <vt:lpstr>Servidores OLE incorporados</vt:lpstr>
      </vt:variant>
      <vt:variant>
        <vt:i4>1</vt:i4>
      </vt:variant>
      <vt:variant>
        <vt:lpstr>Títulos de slides</vt:lpstr>
      </vt:variant>
      <vt:variant>
        <vt:i4>25</vt:i4>
      </vt:variant>
    </vt:vector>
  </HeadingPairs>
  <TitlesOfParts>
    <vt:vector size="27" baseType="lpstr">
      <vt:lpstr>Papel de arroz</vt:lpstr>
      <vt:lpstr>CDraw5</vt:lpstr>
      <vt:lpstr>Apresentação do PowerPoint</vt:lpstr>
      <vt:lpstr>O ENSAIADOR 1623</vt:lpstr>
      <vt:lpstr>O ENSAIADOR 1623</vt:lpstr>
      <vt:lpstr>A CONTROVÉRSIA SOBRE A NATUREZA DOS COMETAS</vt:lpstr>
      <vt:lpstr>A CONTROVÉRSIA SOBRE A NATUREZA DOS COMETAS</vt:lpstr>
      <vt:lpstr>DIÁLOGO SOBRE OS DOIS MAIORES SISTEMAS DO MUNDO – PTOLOMAICO E COPERNICANO 1632 </vt:lpstr>
      <vt:lpstr>OS INTERLOCUTORES DO DIÁLOGO</vt:lpstr>
      <vt:lpstr>OS INTERLOCUTORES DO DIÁLOGO</vt:lpstr>
      <vt:lpstr>Apresentação do PowerPoint</vt:lpstr>
      <vt:lpstr>A ADMIRAÇÃO DE GALILEU PELOS DEFENSORES DO HELIOCENTRISMO</vt:lpstr>
      <vt:lpstr>O ARGUMENTO DO MASTRO DO NAVIO DE GIORDANO BRUNO (1548-1600)</vt:lpstr>
      <vt:lpstr>A VIRTUDE IMPRESSA DE GIORDANO BRUNO (1548-1600)</vt:lpstr>
      <vt:lpstr>O ARGUMENTO DO PORÃO DO NAVIO DE GALILEU GALILEI</vt:lpstr>
      <vt:lpstr>O ARGUMENTO DO PORÃO DO NAVIO DE GALILEU GALILEI</vt:lpstr>
      <vt:lpstr>O PRINCÍPIO DA RELATIVIDADE DE GALILEU GALILEI</vt:lpstr>
      <vt:lpstr>UM TIPO DE MOVIMENTO EM COMUM:  A SINCRONIZAÇÃO</vt:lpstr>
      <vt:lpstr>A ABJURAÇÃO DE GALILEU</vt:lpstr>
      <vt:lpstr>A ABJURAÇÃO DE GALILEU 22 DE JUNHO DE 1633</vt:lpstr>
      <vt:lpstr>A ABJURAÇÃO DE GALILEU 22 DE JUNHO DE 1633</vt:lpstr>
      <vt:lpstr>A ABJURAÇÃO DE GALILEU 22 DE JUNHO DE 1633</vt:lpstr>
      <vt:lpstr>A ABJURAÇÃO DE GALILEU 22 DE JUNHO DE 1633</vt:lpstr>
      <vt:lpstr>O RECONHECIMENTO DA IGREJA</vt:lpstr>
      <vt:lpstr>O RECONHECIMENTO DA IGREJA</vt:lpstr>
      <vt:lpstr>O RECONHECIMENTO DA IGREJA</vt:lpstr>
      <vt:lpstr>Apresentação do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uso pessoal</dc:creator>
  <cp:lastModifiedBy>ZZ</cp:lastModifiedBy>
  <cp:revision>615</cp:revision>
  <dcterms:created xsi:type="dcterms:W3CDTF">2004-05-20T16:07:03Z</dcterms:created>
  <dcterms:modified xsi:type="dcterms:W3CDTF">2017-10-17T13:46:49Z</dcterms:modified>
</cp:coreProperties>
</file>