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56" r:id="rId2"/>
    <p:sldId id="258" r:id="rId3"/>
    <p:sldId id="313" r:id="rId4"/>
    <p:sldId id="289" r:id="rId5"/>
    <p:sldId id="290" r:id="rId6"/>
    <p:sldId id="288" r:id="rId7"/>
    <p:sldId id="296" r:id="rId8"/>
    <p:sldId id="298" r:id="rId9"/>
    <p:sldId id="314" r:id="rId10"/>
    <p:sldId id="297" r:id="rId11"/>
    <p:sldId id="299" r:id="rId12"/>
    <p:sldId id="300" r:id="rId13"/>
    <p:sldId id="304" r:id="rId14"/>
    <p:sldId id="305" r:id="rId15"/>
    <p:sldId id="302" r:id="rId16"/>
    <p:sldId id="303" r:id="rId17"/>
    <p:sldId id="306" r:id="rId18"/>
    <p:sldId id="316" r:id="rId19"/>
    <p:sldId id="315" r:id="rId20"/>
    <p:sldId id="307" r:id="rId21"/>
    <p:sldId id="308" r:id="rId22"/>
    <p:sldId id="309" r:id="rId23"/>
    <p:sldId id="310" r:id="rId24"/>
    <p:sldId id="311" r:id="rId25"/>
    <p:sldId id="312" r:id="rId26"/>
    <p:sldId id="261" r:id="rId27"/>
  </p:sldIdLst>
  <p:sldSz cx="9144000" cy="6858000" type="screen4x3"/>
  <p:notesSz cx="6858000" cy="9144000"/>
  <p:defaultTextStyle>
    <a:defPPr>
      <a:defRPr lang="pt-B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0801"/>
    <a:srgbClr val="3F6AD7"/>
    <a:srgbClr val="32D3E4"/>
    <a:srgbClr val="ED2611"/>
    <a:srgbClr val="470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356" autoAdjust="0"/>
  </p:normalViewPr>
  <p:slideViewPr>
    <p:cSldViewPr>
      <p:cViewPr varScale="1">
        <p:scale>
          <a:sx n="68" d="100"/>
          <a:sy n="68" d="100"/>
        </p:scale>
        <p:origin x="126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1C3918-867F-45C5-BCB7-5045F756A04A}" type="slidenum">
              <a:rPr lang="pt-BR" altLang="pt-BR"/>
              <a:pPr>
                <a:defRPr/>
              </a:pPr>
              <a:t>‹nº›</a:t>
            </a:fld>
            <a:endParaRPr lang="pt-BR" altLang="pt-BR"/>
          </a:p>
        </p:txBody>
      </p:sp>
    </p:spTree>
    <p:extLst>
      <p:ext uri="{BB962C8B-B14F-4D97-AF65-F5344CB8AC3E}">
        <p14:creationId xmlns:p14="http://schemas.microsoft.com/office/powerpoint/2010/main" val="574382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dirty="0" smtClean="0"/>
              <a:t> Figura: </a:t>
            </a:r>
            <a:r>
              <a:rPr lang="pt-BR" sz="1200" dirty="0" smtClean="0"/>
              <a:t>Trajetória de um projétil prevista pela teoria do ímpeto.</a:t>
            </a:r>
          </a:p>
          <a:p>
            <a:pPr marL="0" indent="0">
              <a:spcBef>
                <a:spcPts val="0"/>
              </a:spcBef>
              <a:buFont typeface="Arial" panose="020B0604020202020204" pitchFamily="34" charset="0"/>
              <a:buChar char="•"/>
            </a:pPr>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1</a:t>
            </a:fld>
            <a:endParaRPr lang="pt-BR" altLang="pt-BR"/>
          </a:p>
        </p:txBody>
      </p:sp>
    </p:spTree>
    <p:extLst>
      <p:ext uri="{BB962C8B-B14F-4D97-AF65-F5344CB8AC3E}">
        <p14:creationId xmlns:p14="http://schemas.microsoft.com/office/powerpoint/2010/main" val="277018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lgn="just">
              <a:spcBef>
                <a:spcPts val="0"/>
              </a:spcBef>
              <a:buFont typeface="Arial" panose="020B0604020202020204" pitchFamily="34" charset="0"/>
              <a:buChar char="•"/>
            </a:pPr>
            <a:r>
              <a:rPr lang="pt-BR" sz="1200" kern="1200" dirty="0" smtClean="0">
                <a:solidFill>
                  <a:schemeClr val="tx1"/>
                </a:solidFill>
                <a:effectLst/>
                <a:latin typeface="Times New Roman" pitchFamily="18" charset="0"/>
                <a:ea typeface="+mn-ea"/>
                <a:cs typeface="+mn-cs"/>
              </a:rPr>
              <a:t> Obs.: Segundo o historiador da ciência </a:t>
            </a:r>
            <a:r>
              <a:rPr lang="pt-BR" sz="1200" kern="1200" dirty="0" err="1" smtClean="0">
                <a:solidFill>
                  <a:schemeClr val="tx1"/>
                </a:solidFill>
                <a:effectLst/>
                <a:latin typeface="Times New Roman" pitchFamily="18" charset="0"/>
                <a:ea typeface="+mn-ea"/>
                <a:cs typeface="+mn-cs"/>
              </a:rPr>
              <a:t>Alistair</a:t>
            </a:r>
            <a:r>
              <a:rPr lang="pt-BR" sz="1200" kern="1200" dirty="0" smtClean="0">
                <a:solidFill>
                  <a:schemeClr val="tx1"/>
                </a:solidFill>
                <a:effectLst/>
                <a:latin typeface="Times New Roman" pitchFamily="18" charset="0"/>
                <a:ea typeface="+mn-ea"/>
                <a:cs typeface="+mn-cs"/>
              </a:rPr>
              <a:t> Cameron </a:t>
            </a:r>
            <a:r>
              <a:rPr lang="pt-BR" sz="1200" kern="1200" dirty="0" err="1" smtClean="0">
                <a:solidFill>
                  <a:schemeClr val="tx1"/>
                </a:solidFill>
                <a:effectLst/>
                <a:latin typeface="Times New Roman" pitchFamily="18" charset="0"/>
                <a:ea typeface="+mn-ea"/>
                <a:cs typeface="+mn-cs"/>
              </a:rPr>
              <a:t>Crombie</a:t>
            </a:r>
            <a:r>
              <a:rPr lang="pt-BR" sz="1200" kern="1200" dirty="0" smtClean="0">
                <a:solidFill>
                  <a:schemeClr val="tx1"/>
                </a:solidFill>
                <a:effectLst/>
                <a:latin typeface="Times New Roman" pitchFamily="18" charset="0"/>
                <a:ea typeface="+mn-ea"/>
                <a:cs typeface="+mn-cs"/>
              </a:rPr>
              <a:t> (1915-1996), </a:t>
            </a:r>
            <a:r>
              <a:rPr lang="pt-BR" sz="1200" kern="1200" dirty="0" err="1" smtClean="0">
                <a:solidFill>
                  <a:schemeClr val="tx1"/>
                </a:solidFill>
                <a:effectLst/>
                <a:latin typeface="Times New Roman" pitchFamily="18" charset="0"/>
                <a:ea typeface="+mn-ea"/>
                <a:cs typeface="+mn-cs"/>
              </a:rPr>
              <a:t>Filopono</a:t>
            </a:r>
            <a:r>
              <a:rPr lang="pt-BR" sz="1200" kern="1200" dirty="0" smtClean="0">
                <a:solidFill>
                  <a:schemeClr val="tx1"/>
                </a:solidFill>
                <a:effectLst/>
                <a:latin typeface="Times New Roman" pitchFamily="18" charset="0"/>
                <a:ea typeface="+mn-ea"/>
                <a:cs typeface="+mn-cs"/>
              </a:rPr>
              <a:t> cita o movimento das esferas celestes como um exemplo de movimento sem resistência, e com velocidade finita. Isto também é feito pelo árabe espanhol </a:t>
            </a:r>
            <a:r>
              <a:rPr lang="pt-BR" sz="1200" kern="1200" dirty="0" err="1" smtClean="0">
                <a:solidFill>
                  <a:schemeClr val="tx1"/>
                </a:solidFill>
                <a:effectLst/>
                <a:latin typeface="Times New Roman" pitchFamily="18" charset="0"/>
                <a:ea typeface="+mn-ea"/>
                <a:cs typeface="+mn-cs"/>
              </a:rPr>
              <a:t>Avempace</a:t>
            </a:r>
            <a:r>
              <a:rPr lang="pt-BR" sz="1200" kern="1200" dirty="0" smtClean="0">
                <a:solidFill>
                  <a:schemeClr val="tx1"/>
                </a:solidFill>
                <a:effectLst/>
                <a:latin typeface="Times New Roman" pitchFamily="18" charset="0"/>
                <a:ea typeface="+mn-ea"/>
                <a:cs typeface="+mn-cs"/>
              </a:rPr>
              <a:t> (1106-1138) que diz: “se nós supusermos que o movimento das pedras só ocorre (em um tempo finito) porque elas são movidas em um meio (...), então os corpos celestes seriam movidos instantaneamente, já que não há um meio resistindo a eles”.</a:t>
            </a: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17</a:t>
            </a:fld>
            <a:endParaRPr lang="pt-BR" altLang="pt-BR"/>
          </a:p>
        </p:txBody>
      </p:sp>
    </p:spTree>
    <p:extLst>
      <p:ext uri="{BB962C8B-B14F-4D97-AF65-F5344CB8AC3E}">
        <p14:creationId xmlns:p14="http://schemas.microsoft.com/office/powerpoint/2010/main" val="2652737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15D8709-14A7-43C8-80B0-8CA90877FB08}" type="slidenum">
              <a:rPr lang="pt-BR" altLang="pt-BR" smtClean="0"/>
              <a:pPr>
                <a:spcBef>
                  <a:spcPct val="0"/>
                </a:spcBef>
              </a:pPr>
              <a:t>18</a:t>
            </a:fld>
            <a:endParaRPr lang="pt-BR" altLang="pt-BR"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r>
              <a:rPr lang="pt-BR" altLang="pt-BR" smtClean="0"/>
              <a:t> Referência: ÉVORA, Fátima Regina Rodrigues. Natureza e Movimento: um estudo da física e da cosmologia aristotélicas. </a:t>
            </a:r>
            <a:r>
              <a:rPr lang="pt-BR" altLang="pt-BR" i="1" smtClean="0"/>
              <a:t>Cadernos de História e Filosofia da Ciência</a:t>
            </a:r>
            <a:r>
              <a:rPr lang="pt-BR" altLang="pt-BR" smtClean="0"/>
              <a:t>, série 3, v. 15, n. 1, p. 164, jan.-jun. 2005.</a:t>
            </a:r>
            <a:endParaRPr lang="es-ES" altLang="pt-BR" smtClean="0"/>
          </a:p>
          <a:p>
            <a:pPr eaLnBrk="1" hangingPunct="1"/>
            <a:endParaRPr lang="pt-BR" altLang="pt-BR" smtClean="0"/>
          </a:p>
        </p:txBody>
      </p:sp>
    </p:spTree>
    <p:extLst>
      <p:ext uri="{BB962C8B-B14F-4D97-AF65-F5344CB8AC3E}">
        <p14:creationId xmlns:p14="http://schemas.microsoft.com/office/powerpoint/2010/main" val="244009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ABFA20A-E9FC-4019-8294-D86A55E7E606}" type="slidenum">
              <a:rPr lang="pt-BR" altLang="pt-BR" smtClean="0"/>
              <a:pPr>
                <a:spcBef>
                  <a:spcPct val="0"/>
                </a:spcBef>
              </a:pPr>
              <a:t>19</a:t>
            </a:fld>
            <a:endParaRPr lang="pt-BR" altLang="pt-BR"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r>
              <a:rPr lang="pt-BR" altLang="pt-BR" smtClean="0"/>
              <a:t> Referência: ÉVORA, Fátima Regina Rodrigues. Natureza e Movimento: um estudo da física e da cosmologia aristotélicas. </a:t>
            </a:r>
            <a:r>
              <a:rPr lang="pt-BR" altLang="pt-BR" i="1" smtClean="0"/>
              <a:t>Cadernos de História e Filosofia da Ciência</a:t>
            </a:r>
            <a:r>
              <a:rPr lang="pt-BR" altLang="pt-BR" smtClean="0"/>
              <a:t>, série 3, v. 15, n. 1, p. 165, jan.-jun. 2005.</a:t>
            </a:r>
            <a:endParaRPr lang="es-ES" altLang="pt-BR" smtClean="0"/>
          </a:p>
          <a:p>
            <a:pPr eaLnBrk="1" hangingPunct="1"/>
            <a:endParaRPr lang="pt-BR" altLang="pt-BR" smtClean="0"/>
          </a:p>
        </p:txBody>
      </p:sp>
    </p:spTree>
    <p:extLst>
      <p:ext uri="{BB962C8B-B14F-4D97-AF65-F5344CB8AC3E}">
        <p14:creationId xmlns:p14="http://schemas.microsoft.com/office/powerpoint/2010/main" val="231637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spcBef>
                <a:spcPts val="0"/>
              </a:spcBef>
              <a:buFont typeface="Arial" panose="020B0604020202020204" pitchFamily="34" charset="0"/>
              <a:buChar char="•"/>
            </a:pPr>
            <a:r>
              <a:rPr lang="pt-BR" sz="1200" b="1" kern="1200" dirty="0" smtClean="0">
                <a:solidFill>
                  <a:schemeClr val="tx1"/>
                </a:solidFill>
                <a:effectLst/>
                <a:latin typeface="Times New Roman" pitchFamily="18" charset="0"/>
                <a:ea typeface="+mn-ea"/>
                <a:cs typeface="+mn-cs"/>
              </a:rPr>
              <a:t> </a:t>
            </a: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20</a:t>
            </a:fld>
            <a:endParaRPr lang="pt-BR" altLang="pt-BR"/>
          </a:p>
        </p:txBody>
      </p:sp>
    </p:spTree>
    <p:extLst>
      <p:ext uri="{BB962C8B-B14F-4D97-AF65-F5344CB8AC3E}">
        <p14:creationId xmlns:p14="http://schemas.microsoft.com/office/powerpoint/2010/main" val="377916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a:t>
            </a:r>
            <a:r>
              <a:rPr lang="pt-BR" dirty="0" smtClean="0"/>
              <a:t>BURIDAN, J. </a:t>
            </a:r>
            <a:r>
              <a:rPr lang="pt-BR" i="1" dirty="0" smtClean="0"/>
              <a:t>Questiones </a:t>
            </a:r>
            <a:r>
              <a:rPr lang="pt-BR" i="1" dirty="0" err="1" smtClean="0"/>
              <a:t>super</a:t>
            </a:r>
            <a:r>
              <a:rPr lang="pt-BR" i="1" dirty="0" smtClean="0"/>
              <a:t> </a:t>
            </a:r>
            <a:r>
              <a:rPr lang="pt-BR" i="1" dirty="0" err="1" smtClean="0"/>
              <a:t>Octo</a:t>
            </a:r>
            <a:r>
              <a:rPr lang="pt-BR" i="1" dirty="0" smtClean="0"/>
              <a:t> </a:t>
            </a:r>
            <a:r>
              <a:rPr lang="pt-BR" i="1" dirty="0" err="1" smtClean="0"/>
              <a:t>Physicorum</a:t>
            </a:r>
            <a:r>
              <a:rPr lang="pt-BR" i="1" dirty="0" smtClean="0"/>
              <a:t> </a:t>
            </a:r>
            <a:r>
              <a:rPr lang="pt-BR" i="1" dirty="0" err="1" smtClean="0"/>
              <a:t>Libros</a:t>
            </a:r>
            <a:r>
              <a:rPr lang="pt-BR" i="1" dirty="0" smtClean="0"/>
              <a:t> </a:t>
            </a:r>
            <a:r>
              <a:rPr lang="pt-BR" i="1" dirty="0" err="1" smtClean="0"/>
              <a:t>Aristotelis</a:t>
            </a:r>
            <a:r>
              <a:rPr lang="pt-BR" dirty="0" smtClean="0"/>
              <a:t>, livro VIII, questão 12, parágrafo 4. Tradução de Marshall </a:t>
            </a:r>
            <a:r>
              <a:rPr lang="pt-BR" dirty="0" err="1" smtClean="0"/>
              <a:t>Clagett</a:t>
            </a:r>
            <a:r>
              <a:rPr lang="pt-BR" dirty="0" smtClean="0"/>
              <a:t>, apud GRANT, E. (ed.). A </a:t>
            </a:r>
            <a:r>
              <a:rPr lang="pt-BR" dirty="0" err="1" smtClean="0"/>
              <a:t>Source</a:t>
            </a:r>
            <a:r>
              <a:rPr lang="pt-BR" dirty="0" smtClean="0"/>
              <a:t> Book in Medieval Science, p. 276. Em: ÉVORA, 1988, p. 70-71, grifo nosso.</a:t>
            </a:r>
          </a:p>
          <a:p>
            <a:pPr marL="0" indent="0">
              <a:spcBef>
                <a:spcPts val="0"/>
              </a:spcBef>
              <a:buFont typeface="Arial" panose="020B0604020202020204" pitchFamily="34" charset="0"/>
              <a:buChar char="•"/>
            </a:pP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21</a:t>
            </a:fld>
            <a:endParaRPr lang="pt-BR" altLang="pt-BR"/>
          </a:p>
        </p:txBody>
      </p:sp>
    </p:spTree>
    <p:extLst>
      <p:ext uri="{BB962C8B-B14F-4D97-AF65-F5344CB8AC3E}">
        <p14:creationId xmlns:p14="http://schemas.microsoft.com/office/powerpoint/2010/main" val="1435265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a:t>
            </a:r>
            <a:r>
              <a:rPr lang="pt-BR" dirty="0" smtClean="0"/>
              <a:t>BURIDAN, J. </a:t>
            </a:r>
            <a:r>
              <a:rPr lang="pt-BR" i="1" dirty="0" smtClean="0"/>
              <a:t>Questiones </a:t>
            </a:r>
            <a:r>
              <a:rPr lang="pt-BR" i="1" dirty="0" err="1" smtClean="0"/>
              <a:t>super</a:t>
            </a:r>
            <a:r>
              <a:rPr lang="pt-BR" i="1" dirty="0" smtClean="0"/>
              <a:t> </a:t>
            </a:r>
            <a:r>
              <a:rPr lang="pt-BR" i="1" dirty="0" err="1" smtClean="0"/>
              <a:t>Octo</a:t>
            </a:r>
            <a:r>
              <a:rPr lang="pt-BR" i="1" dirty="0" smtClean="0"/>
              <a:t> </a:t>
            </a:r>
            <a:r>
              <a:rPr lang="pt-BR" i="1" dirty="0" err="1" smtClean="0"/>
              <a:t>Physicorum</a:t>
            </a:r>
            <a:r>
              <a:rPr lang="pt-BR" i="1" dirty="0" smtClean="0"/>
              <a:t> </a:t>
            </a:r>
            <a:r>
              <a:rPr lang="pt-BR" i="1" dirty="0" err="1" smtClean="0"/>
              <a:t>Libros</a:t>
            </a:r>
            <a:r>
              <a:rPr lang="pt-BR" i="1" dirty="0" smtClean="0"/>
              <a:t> </a:t>
            </a:r>
            <a:r>
              <a:rPr lang="pt-BR" i="1" dirty="0" err="1" smtClean="0"/>
              <a:t>Aristotelis</a:t>
            </a:r>
            <a:r>
              <a:rPr lang="pt-BR" dirty="0" smtClean="0"/>
              <a:t>, livro VIII, questão 12, parágrafo 4. Tradução de Marshall </a:t>
            </a:r>
            <a:r>
              <a:rPr lang="pt-BR" dirty="0" err="1" smtClean="0"/>
              <a:t>Clagett</a:t>
            </a:r>
            <a:r>
              <a:rPr lang="pt-BR" dirty="0" smtClean="0"/>
              <a:t>, apud GRANT, E. (ed.). A </a:t>
            </a:r>
            <a:r>
              <a:rPr lang="pt-BR" dirty="0" err="1" smtClean="0"/>
              <a:t>Source</a:t>
            </a:r>
            <a:r>
              <a:rPr lang="pt-BR" dirty="0" smtClean="0"/>
              <a:t> Book in Medieval Science, p. 276. Em: ÉVORA, 1988, p. 70-71, grifo nosso.</a:t>
            </a:r>
          </a:p>
          <a:p>
            <a:pPr marL="0" indent="0">
              <a:spcBef>
                <a:spcPts val="0"/>
              </a:spcBef>
              <a:buFont typeface="Arial" panose="020B0604020202020204" pitchFamily="34" charset="0"/>
              <a:buChar char="•"/>
            </a:pP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22</a:t>
            </a:fld>
            <a:endParaRPr lang="pt-BR" altLang="pt-BR"/>
          </a:p>
        </p:txBody>
      </p:sp>
    </p:spTree>
    <p:extLst>
      <p:ext uri="{BB962C8B-B14F-4D97-AF65-F5344CB8AC3E}">
        <p14:creationId xmlns:p14="http://schemas.microsoft.com/office/powerpoint/2010/main" val="4246649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a:t>
            </a:r>
            <a:r>
              <a:rPr lang="pt-BR" dirty="0" smtClean="0"/>
              <a:t>BURIDAN, J. </a:t>
            </a:r>
            <a:r>
              <a:rPr lang="pt-BR" i="1" dirty="0" smtClean="0"/>
              <a:t>Questiones </a:t>
            </a:r>
            <a:r>
              <a:rPr lang="pt-BR" i="1" dirty="0" err="1" smtClean="0"/>
              <a:t>super</a:t>
            </a:r>
            <a:r>
              <a:rPr lang="pt-BR" i="1" dirty="0" smtClean="0"/>
              <a:t> </a:t>
            </a:r>
            <a:r>
              <a:rPr lang="pt-BR" i="1" dirty="0" err="1" smtClean="0"/>
              <a:t>Octo</a:t>
            </a:r>
            <a:r>
              <a:rPr lang="pt-BR" i="1" dirty="0" smtClean="0"/>
              <a:t> </a:t>
            </a:r>
            <a:r>
              <a:rPr lang="pt-BR" i="1" dirty="0" err="1" smtClean="0"/>
              <a:t>Physicorum</a:t>
            </a:r>
            <a:r>
              <a:rPr lang="pt-BR" i="1" dirty="0" smtClean="0"/>
              <a:t> </a:t>
            </a:r>
            <a:r>
              <a:rPr lang="pt-BR" i="1" dirty="0" err="1" smtClean="0"/>
              <a:t>Libros</a:t>
            </a:r>
            <a:r>
              <a:rPr lang="pt-BR" i="1" dirty="0" smtClean="0"/>
              <a:t> </a:t>
            </a:r>
            <a:r>
              <a:rPr lang="pt-BR" i="1" dirty="0" err="1" smtClean="0"/>
              <a:t>Aristotelis</a:t>
            </a:r>
            <a:r>
              <a:rPr lang="pt-BR" dirty="0" smtClean="0"/>
              <a:t>, livro II, questão 12, parágrafo 7. Tradução de Marshall </a:t>
            </a:r>
            <a:r>
              <a:rPr lang="pt-BR" dirty="0" err="1" smtClean="0"/>
              <a:t>Clagett</a:t>
            </a:r>
            <a:r>
              <a:rPr lang="pt-BR" dirty="0" smtClean="0"/>
              <a:t>, apud GRANT, E. (ed.). </a:t>
            </a:r>
            <a:r>
              <a:rPr lang="pt-BR" i="1" dirty="0" smtClean="0"/>
              <a:t>A </a:t>
            </a:r>
            <a:r>
              <a:rPr lang="pt-BR" i="1" dirty="0" err="1" smtClean="0"/>
              <a:t>Source</a:t>
            </a:r>
            <a:r>
              <a:rPr lang="pt-BR" i="1" dirty="0" smtClean="0"/>
              <a:t> Book in Medieval Science</a:t>
            </a:r>
            <a:r>
              <a:rPr lang="pt-BR" dirty="0" smtClean="0"/>
              <a:t>, p. 282. Em: ÉVORA, 1988, p. 71, grifo nosso).</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lang="pt-BR" dirty="0" smtClean="0"/>
          </a:p>
          <a:p>
            <a:pPr marL="0" indent="0">
              <a:spcBef>
                <a:spcPts val="0"/>
              </a:spcBef>
              <a:buFont typeface="Arial" panose="020B0604020202020204" pitchFamily="34" charset="0"/>
              <a:buChar char="•"/>
            </a:pP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23</a:t>
            </a:fld>
            <a:endParaRPr lang="pt-BR" altLang="pt-BR"/>
          </a:p>
        </p:txBody>
      </p:sp>
    </p:spTree>
    <p:extLst>
      <p:ext uri="{BB962C8B-B14F-4D97-AF65-F5344CB8AC3E}">
        <p14:creationId xmlns:p14="http://schemas.microsoft.com/office/powerpoint/2010/main" val="3860810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a:t>
            </a:r>
            <a:r>
              <a:rPr lang="pt-BR" dirty="0" smtClean="0"/>
              <a:t>BURIDAN, J. </a:t>
            </a:r>
            <a:r>
              <a:rPr lang="pt-BR" i="1" dirty="0" smtClean="0"/>
              <a:t>Questiones </a:t>
            </a:r>
            <a:r>
              <a:rPr lang="pt-BR" i="1" dirty="0" err="1" smtClean="0"/>
              <a:t>super</a:t>
            </a:r>
            <a:r>
              <a:rPr lang="pt-BR" i="1" dirty="0" smtClean="0"/>
              <a:t> </a:t>
            </a:r>
            <a:r>
              <a:rPr lang="pt-BR" i="1" dirty="0" err="1" smtClean="0"/>
              <a:t>Octo</a:t>
            </a:r>
            <a:r>
              <a:rPr lang="pt-BR" i="1" dirty="0" smtClean="0"/>
              <a:t> </a:t>
            </a:r>
            <a:r>
              <a:rPr lang="pt-BR" i="1" dirty="0" err="1" smtClean="0"/>
              <a:t>Physicorum</a:t>
            </a:r>
            <a:r>
              <a:rPr lang="pt-BR" i="1" dirty="0" smtClean="0"/>
              <a:t> </a:t>
            </a:r>
            <a:r>
              <a:rPr lang="pt-BR" i="1" dirty="0" err="1" smtClean="0"/>
              <a:t>Libros</a:t>
            </a:r>
            <a:r>
              <a:rPr lang="pt-BR" i="1" dirty="0" smtClean="0"/>
              <a:t> </a:t>
            </a:r>
            <a:r>
              <a:rPr lang="pt-BR" i="1" dirty="0" err="1" smtClean="0"/>
              <a:t>Aristotelis</a:t>
            </a:r>
            <a:r>
              <a:rPr lang="pt-BR" dirty="0" smtClean="0"/>
              <a:t>, livro II, questão 12, parágrafo 7. Tradução de Marshall </a:t>
            </a:r>
            <a:r>
              <a:rPr lang="pt-BR" dirty="0" err="1" smtClean="0"/>
              <a:t>Clagett</a:t>
            </a:r>
            <a:r>
              <a:rPr lang="pt-BR" dirty="0" smtClean="0"/>
              <a:t>, apud GRANT, E. (ed.). </a:t>
            </a:r>
            <a:r>
              <a:rPr lang="pt-BR" i="1" dirty="0" smtClean="0"/>
              <a:t>A </a:t>
            </a:r>
            <a:r>
              <a:rPr lang="pt-BR" i="1" dirty="0" err="1" smtClean="0"/>
              <a:t>Source</a:t>
            </a:r>
            <a:r>
              <a:rPr lang="pt-BR" i="1" dirty="0" smtClean="0"/>
              <a:t> Book in Medieval Science</a:t>
            </a:r>
            <a:r>
              <a:rPr lang="pt-BR" dirty="0" smtClean="0"/>
              <a:t>, p. 282. Em: ÉVORA, 1988, p. </a:t>
            </a:r>
            <a:r>
              <a:rPr lang="pt-BR" smtClean="0"/>
              <a:t>71, grifo nosso).</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lang="pt-BR" dirty="0" smtClean="0"/>
          </a:p>
          <a:p>
            <a:pPr marL="0" indent="0">
              <a:spcBef>
                <a:spcPts val="0"/>
              </a:spcBef>
              <a:buFont typeface="Arial" panose="020B0604020202020204" pitchFamily="34" charset="0"/>
              <a:buChar char="•"/>
            </a:pP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24</a:t>
            </a:fld>
            <a:endParaRPr lang="pt-BR" altLang="pt-BR"/>
          </a:p>
        </p:txBody>
      </p:sp>
    </p:spTree>
    <p:extLst>
      <p:ext uri="{BB962C8B-B14F-4D97-AF65-F5344CB8AC3E}">
        <p14:creationId xmlns:p14="http://schemas.microsoft.com/office/powerpoint/2010/main" val="4017234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25</a:t>
            </a:fld>
            <a:endParaRPr lang="pt-BR" altLang="pt-BR"/>
          </a:p>
        </p:txBody>
      </p:sp>
    </p:spTree>
    <p:extLst>
      <p:ext uri="{BB962C8B-B14F-4D97-AF65-F5344CB8AC3E}">
        <p14:creationId xmlns:p14="http://schemas.microsoft.com/office/powerpoint/2010/main" val="1528353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spcBef>
                <a:spcPts val="0"/>
              </a:spcBef>
              <a:buFont typeface="Arial" panose="020B0604020202020204" pitchFamily="34" charset="0"/>
              <a:buChar char="•"/>
            </a:pPr>
            <a:r>
              <a:rPr lang="pt-BR" dirty="0" smtClean="0"/>
              <a:t> Referência: KUHN, Thomas Samuel. </a:t>
            </a:r>
            <a:r>
              <a:rPr lang="pt-BR" i="1" dirty="0" smtClean="0"/>
              <a:t>A Revolução Copernicana</a:t>
            </a:r>
            <a:r>
              <a:rPr lang="pt-BR" i="0" dirty="0" smtClean="0"/>
              <a:t>,</a:t>
            </a:r>
            <a:r>
              <a:rPr lang="pt-BR" i="0" baseline="0" dirty="0" smtClean="0"/>
              <a:t> capítulo 4.</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i="0" baseline="0" dirty="0" smtClean="0"/>
              <a:t> </a:t>
            </a:r>
            <a:r>
              <a:rPr lang="pt-BR" sz="1200" b="1" i="0" kern="1200" dirty="0" smtClean="0">
                <a:solidFill>
                  <a:schemeClr val="tx1"/>
                </a:solidFill>
                <a:effectLst/>
                <a:latin typeface="Times New Roman" pitchFamily="18" charset="0"/>
                <a:ea typeface="+mn-ea"/>
                <a:cs typeface="+mn-cs"/>
              </a:rPr>
              <a:t>Cultura helênica </a:t>
            </a:r>
            <a:r>
              <a:rPr lang="pt-BR" sz="1200" b="0" i="0" kern="1200" dirty="0" smtClean="0">
                <a:solidFill>
                  <a:schemeClr val="tx1"/>
                </a:solidFill>
                <a:effectLst/>
                <a:latin typeface="Times New Roman" pitchFamily="18" charset="0"/>
                <a:ea typeface="+mn-ea"/>
                <a:cs typeface="+mn-cs"/>
              </a:rPr>
              <a:t>é a mesma coisa que cultura grega (o termo em grego para "grego" é </a:t>
            </a:r>
            <a:r>
              <a:rPr lang="pt-BR" sz="1200" b="0" i="0" kern="1200" dirty="0" err="1" smtClean="0">
                <a:solidFill>
                  <a:schemeClr val="tx1"/>
                </a:solidFill>
                <a:effectLst/>
                <a:latin typeface="Times New Roman" pitchFamily="18" charset="0"/>
                <a:ea typeface="+mn-ea"/>
                <a:cs typeface="+mn-cs"/>
              </a:rPr>
              <a:t>hellen</a:t>
            </a:r>
            <a:r>
              <a:rPr lang="pt-BR" sz="1200" b="0" i="0" kern="1200" dirty="0" smtClean="0">
                <a:solidFill>
                  <a:schemeClr val="tx1"/>
                </a:solidFill>
                <a:effectLst/>
                <a:latin typeface="Times New Roman" pitchFamily="18" charset="0"/>
                <a:ea typeface="+mn-ea"/>
                <a:cs typeface="+mn-cs"/>
              </a:rPr>
              <a:t>, o nome da Grécia é </a:t>
            </a:r>
            <a:r>
              <a:rPr lang="pt-BR" sz="1200" b="0" i="0" kern="1200" dirty="0" err="1" smtClean="0">
                <a:solidFill>
                  <a:schemeClr val="tx1"/>
                </a:solidFill>
                <a:effectLst/>
                <a:latin typeface="Times New Roman" pitchFamily="18" charset="0"/>
                <a:ea typeface="+mn-ea"/>
                <a:cs typeface="+mn-cs"/>
              </a:rPr>
              <a:t>Hellas</a:t>
            </a:r>
            <a:r>
              <a:rPr lang="pt-BR" sz="1200" b="0" i="0" kern="1200" dirty="0" smtClean="0">
                <a:solidFill>
                  <a:schemeClr val="tx1"/>
                </a:solidFill>
                <a:effectLst/>
                <a:latin typeface="Times New Roman" pitchFamily="18" charset="0"/>
                <a:ea typeface="+mn-ea"/>
                <a:cs typeface="+mn-cs"/>
              </a:rPr>
              <a:t>). </a:t>
            </a:r>
            <a:r>
              <a:rPr lang="pt-BR" sz="1200" b="1" i="0" kern="1200" dirty="0" smtClean="0">
                <a:solidFill>
                  <a:schemeClr val="tx1"/>
                </a:solidFill>
                <a:effectLst/>
                <a:latin typeface="Times New Roman" pitchFamily="18" charset="0"/>
                <a:ea typeface="+mn-ea"/>
                <a:cs typeface="+mn-cs"/>
              </a:rPr>
              <a:t>Cultura helenística </a:t>
            </a:r>
            <a:r>
              <a:rPr lang="pt-BR" sz="1200" b="0" i="0" kern="1200" dirty="0" smtClean="0">
                <a:solidFill>
                  <a:schemeClr val="tx1"/>
                </a:solidFill>
                <a:effectLst/>
                <a:latin typeface="Times New Roman" pitchFamily="18" charset="0"/>
                <a:ea typeface="+mn-ea"/>
                <a:cs typeface="+mn-cs"/>
              </a:rPr>
              <a:t>se refere à cultura grega depois das conquistas de Alexandre Magno, quando ela se difundiu numa vasta área que se estendia do mar Mediterrâneo oriental à Ásia Central. Designa-se por </a:t>
            </a:r>
            <a:r>
              <a:rPr lang="pt-BR" sz="1200" b="1" i="0" kern="1200" dirty="0" smtClean="0">
                <a:solidFill>
                  <a:schemeClr val="tx1"/>
                </a:solidFill>
                <a:effectLst/>
                <a:latin typeface="Times New Roman" pitchFamily="18" charset="0"/>
                <a:ea typeface="+mn-ea"/>
                <a:cs typeface="+mn-cs"/>
              </a:rPr>
              <a:t>período helenístico</a:t>
            </a:r>
            <a:r>
              <a:rPr lang="pt-BR" sz="1200" b="0" i="0" kern="1200" dirty="0" smtClean="0">
                <a:solidFill>
                  <a:schemeClr val="tx1"/>
                </a:solidFill>
                <a:effectLst/>
                <a:latin typeface="Times New Roman" pitchFamily="18" charset="0"/>
                <a:ea typeface="+mn-ea"/>
                <a:cs typeface="+mn-cs"/>
              </a:rPr>
              <a:t> (do grego, </a:t>
            </a:r>
            <a:r>
              <a:rPr lang="pt-BR" sz="1200" b="0" i="1" kern="1200" dirty="0" err="1" smtClean="0">
                <a:solidFill>
                  <a:schemeClr val="tx1"/>
                </a:solidFill>
                <a:effectLst/>
                <a:latin typeface="Times New Roman" pitchFamily="18" charset="0"/>
                <a:ea typeface="+mn-ea"/>
                <a:cs typeface="+mn-cs"/>
              </a:rPr>
              <a:t>hellenizein</a:t>
            </a:r>
            <a:r>
              <a:rPr lang="pt-BR" sz="1200" b="0" i="0" kern="1200" dirty="0" smtClean="0">
                <a:solidFill>
                  <a:schemeClr val="tx1"/>
                </a:solidFill>
                <a:effectLst/>
                <a:latin typeface="Times New Roman" pitchFamily="18" charset="0"/>
                <a:ea typeface="+mn-ea"/>
                <a:cs typeface="+mn-cs"/>
              </a:rPr>
              <a:t> – "</a:t>
            </a:r>
            <a:r>
              <a:rPr lang="pt-BR" sz="1200" b="0" i="1" kern="1200" dirty="0" smtClean="0">
                <a:solidFill>
                  <a:schemeClr val="tx1"/>
                </a:solidFill>
                <a:effectLst/>
                <a:latin typeface="Times New Roman" pitchFamily="18" charset="0"/>
                <a:ea typeface="+mn-ea"/>
                <a:cs typeface="+mn-cs"/>
              </a:rPr>
              <a:t>falar grego</a:t>
            </a:r>
            <a:r>
              <a:rPr lang="pt-BR" sz="1200" b="0" i="0" kern="1200" dirty="0" smtClean="0">
                <a:solidFill>
                  <a:schemeClr val="tx1"/>
                </a:solidFill>
                <a:effectLst/>
                <a:latin typeface="Times New Roman" pitchFamily="18" charset="0"/>
                <a:ea typeface="+mn-ea"/>
                <a:cs typeface="+mn-cs"/>
              </a:rPr>
              <a:t>", "</a:t>
            </a:r>
            <a:r>
              <a:rPr lang="pt-BR" sz="1200" b="0" i="1" kern="1200" dirty="0" smtClean="0">
                <a:solidFill>
                  <a:schemeClr val="tx1"/>
                </a:solidFill>
                <a:effectLst/>
                <a:latin typeface="Times New Roman" pitchFamily="18" charset="0"/>
                <a:ea typeface="+mn-ea"/>
                <a:cs typeface="+mn-cs"/>
              </a:rPr>
              <a:t>viver como os gregos</a:t>
            </a:r>
            <a:r>
              <a:rPr lang="pt-BR" sz="1200" b="0" i="0" kern="1200" dirty="0" smtClean="0">
                <a:solidFill>
                  <a:schemeClr val="tx1"/>
                </a:solidFill>
                <a:effectLst/>
                <a:latin typeface="Times New Roman" pitchFamily="18" charset="0"/>
                <a:ea typeface="+mn-ea"/>
                <a:cs typeface="+mn-cs"/>
              </a:rPr>
              <a:t>"), o período da história da Grécia e de parte do Oriente Médio compreendido entre a morte de Alexandre,</a:t>
            </a:r>
            <a:r>
              <a:rPr lang="pt-BR" sz="1200" b="0" i="0" kern="1200" baseline="0" dirty="0" smtClean="0">
                <a:solidFill>
                  <a:schemeClr val="tx1"/>
                </a:solidFill>
                <a:effectLst/>
                <a:latin typeface="Times New Roman" pitchFamily="18" charset="0"/>
                <a:ea typeface="+mn-ea"/>
                <a:cs typeface="+mn-cs"/>
              </a:rPr>
              <a:t> o Grande,</a:t>
            </a:r>
            <a:r>
              <a:rPr lang="pt-BR" sz="1200" b="0" i="0" kern="1200" dirty="0" smtClean="0">
                <a:solidFill>
                  <a:schemeClr val="tx1"/>
                </a:solidFill>
                <a:effectLst/>
                <a:latin typeface="Times New Roman" pitchFamily="18" charset="0"/>
                <a:ea typeface="+mn-ea"/>
                <a:cs typeface="+mn-cs"/>
              </a:rPr>
              <a:t> em 323 a.C. e a anexação da península grega e ilhas por Roma em 146 a.C.</a:t>
            </a:r>
            <a:endParaRPr lang="pt-BR" dirty="0" smtClean="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4</a:t>
            </a:fld>
            <a:endParaRPr lang="pt-BR" altLang="pt-BR"/>
          </a:p>
        </p:txBody>
      </p:sp>
    </p:spTree>
    <p:extLst>
      <p:ext uri="{BB962C8B-B14F-4D97-AF65-F5344CB8AC3E}">
        <p14:creationId xmlns:p14="http://schemas.microsoft.com/office/powerpoint/2010/main" val="366766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lgn="just">
              <a:spcBef>
                <a:spcPts val="0"/>
              </a:spcBef>
              <a:buFont typeface="Arial" panose="020B0604020202020204" pitchFamily="34" charset="0"/>
              <a:buNone/>
            </a:pPr>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5</a:t>
            </a:fld>
            <a:endParaRPr lang="pt-BR" altLang="pt-BR"/>
          </a:p>
        </p:txBody>
      </p:sp>
    </p:spTree>
    <p:extLst>
      <p:ext uri="{BB962C8B-B14F-4D97-AF65-F5344CB8AC3E}">
        <p14:creationId xmlns:p14="http://schemas.microsoft.com/office/powerpoint/2010/main" val="21594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just"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dirty="0" smtClean="0"/>
              <a:t> No século IV o Império Romano dava sinais claros da queda de seu poder no ocidente, principalmente em função da invasão dos bárbaros (povos germânicos) através de suas fronteiras. Diante disso, o Imperador Constantino transferiu a capital do Império Romano para a cidade oriental de Bizâncio, que passou a ser chamada de Constantinopla (atualmente Istambul). Assim, o Império Bizantino, que durou de 395 a 1453, foi a continuação do Império Romano no Oriente durante a Antiguidade</a:t>
            </a:r>
            <a:r>
              <a:rPr lang="pt-BR" sz="1200" baseline="0" dirty="0" smtClean="0"/>
              <a:t> Tardia</a:t>
            </a:r>
            <a:r>
              <a:rPr lang="pt-BR" sz="1200" dirty="0" smtClean="0"/>
              <a:t> e Idade Média, sobrevivendo desta forma, à fragmentação e ao colapso do Império Romano do Ocidente ocorrido em 476, e prosperando por mais de mil anos até sua queda diante da expansão dos turcos</a:t>
            </a:r>
            <a:r>
              <a:rPr lang="pt-BR" sz="1200" baseline="0" dirty="0" smtClean="0"/>
              <a:t> otomanos</a:t>
            </a:r>
            <a:r>
              <a:rPr lang="pt-BR" sz="1200" dirty="0" smtClean="0"/>
              <a:t> em 1453.</a:t>
            </a:r>
          </a:p>
          <a:p>
            <a:pPr marL="0" marR="0" lvl="0" indent="0" algn="just"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aseline="0" dirty="0" smtClean="0"/>
              <a:t> </a:t>
            </a:r>
            <a:r>
              <a:rPr lang="pt-BR" sz="1200" dirty="0" smtClean="0"/>
              <a:t>O Islamismo surgiu no século 6 na Arábia, região do Oriente Médio, ao ser liderado pelo profeta Maomé (570-632), que passou a pregar a crença num único deus, </a:t>
            </a:r>
            <a:r>
              <a:rPr lang="pt-BR" sz="1200" i="1" dirty="0" smtClean="0"/>
              <a:t>Alá</a:t>
            </a:r>
            <a:r>
              <a:rPr lang="pt-BR" sz="1200" dirty="0" smtClean="0"/>
              <a:t>, e reuniu suas mensagens num livro sagrado para os muçulmanos, o </a:t>
            </a:r>
            <a:r>
              <a:rPr lang="pt-BR" sz="1200" i="1" dirty="0" smtClean="0"/>
              <a:t>Corão</a:t>
            </a:r>
            <a:r>
              <a:rPr lang="pt-BR" sz="1200" dirty="0" smtClean="0"/>
              <a:t>. Perseguidos em Meca, o profeta e seus adeptos fugiram para criar a primeira comunidade islâmica em Medina, um oásis próximo. Essa migração forçada, conhecida como </a:t>
            </a:r>
            <a:r>
              <a:rPr lang="pt-BR" sz="1200" i="1" dirty="0" err="1" smtClean="0"/>
              <a:t>Hégira</a:t>
            </a:r>
            <a:r>
              <a:rPr lang="pt-BR" sz="1200" dirty="0" smtClean="0"/>
              <a:t>, ocorrida no ano de 622, marca o início do calendário muçulmano.</a:t>
            </a:r>
          </a:p>
          <a:p>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6</a:t>
            </a:fld>
            <a:endParaRPr lang="pt-BR" altLang="pt-BR"/>
          </a:p>
        </p:txBody>
      </p:sp>
    </p:spTree>
    <p:extLst>
      <p:ext uri="{BB962C8B-B14F-4D97-AF65-F5344CB8AC3E}">
        <p14:creationId xmlns:p14="http://schemas.microsoft.com/office/powerpoint/2010/main" val="1602984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just"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CROMBIE (1915-1996), </a:t>
            </a:r>
            <a:r>
              <a:rPr lang="pt-BR" sz="1200" b="0" kern="1200" dirty="0" err="1" smtClean="0">
                <a:solidFill>
                  <a:schemeClr val="tx1"/>
                </a:solidFill>
                <a:effectLst/>
                <a:latin typeface="Times New Roman" pitchFamily="18" charset="0"/>
                <a:ea typeface="+mn-ea"/>
                <a:cs typeface="+mn-cs"/>
              </a:rPr>
              <a:t>Alistair</a:t>
            </a:r>
            <a:r>
              <a:rPr lang="pt-BR" sz="1200" b="0" kern="1200" dirty="0" smtClean="0">
                <a:solidFill>
                  <a:schemeClr val="tx1"/>
                </a:solidFill>
                <a:effectLst/>
                <a:latin typeface="Times New Roman" pitchFamily="18" charset="0"/>
                <a:ea typeface="+mn-ea"/>
                <a:cs typeface="+mn-cs"/>
              </a:rPr>
              <a:t> Cameron. </a:t>
            </a:r>
            <a:r>
              <a:rPr lang="en-US" sz="1200" i="1" kern="1200" dirty="0" smtClean="0">
                <a:solidFill>
                  <a:schemeClr val="tx1"/>
                </a:solidFill>
                <a:effectLst/>
                <a:latin typeface="Times New Roman" pitchFamily="18" charset="0"/>
                <a:ea typeface="+mn-ea"/>
                <a:cs typeface="+mn-cs"/>
              </a:rPr>
              <a:t>Augustine to Galileo – The History of Science A.D. 400-1650</a:t>
            </a:r>
            <a:r>
              <a:rPr lang="en-US" sz="1200" kern="1200" dirty="0" smtClean="0">
                <a:solidFill>
                  <a:schemeClr val="tx1"/>
                </a:solidFill>
                <a:effectLst/>
                <a:latin typeface="Times New Roman" pitchFamily="18" charset="0"/>
                <a:ea typeface="+mn-ea"/>
                <a:cs typeface="+mn-cs"/>
              </a:rPr>
              <a:t>. Melbourne: William Heinemann, 1957. </a:t>
            </a:r>
            <a:r>
              <a:rPr lang="pt-BR" sz="1200" kern="1200" dirty="0" smtClean="0">
                <a:solidFill>
                  <a:schemeClr val="tx1"/>
                </a:solidFill>
                <a:effectLst/>
                <a:latin typeface="Times New Roman" pitchFamily="18" charset="0"/>
                <a:ea typeface="+mn-ea"/>
                <a:cs typeface="+mn-cs"/>
              </a:rPr>
              <a:t>1</a:t>
            </a:r>
            <a:r>
              <a:rPr lang="pt-BR" sz="1200" u="sng" kern="1200" baseline="30000" dirty="0" smtClean="0">
                <a:solidFill>
                  <a:schemeClr val="tx1"/>
                </a:solidFill>
                <a:effectLst/>
                <a:latin typeface="Times New Roman" pitchFamily="18" charset="0"/>
                <a:ea typeface="+mn-ea"/>
                <a:cs typeface="+mn-cs"/>
              </a:rPr>
              <a:t>a</a:t>
            </a:r>
            <a:r>
              <a:rPr lang="pt-BR" sz="1200" kern="1200" dirty="0" smtClean="0">
                <a:solidFill>
                  <a:schemeClr val="tx1"/>
                </a:solidFill>
                <a:effectLst/>
                <a:latin typeface="Times New Roman" pitchFamily="18" charset="0"/>
                <a:ea typeface="+mn-ea"/>
                <a:cs typeface="+mn-cs"/>
              </a:rPr>
              <a:t> edição: 1952. </a:t>
            </a:r>
          </a:p>
          <a:p>
            <a:pPr marL="0" indent="0">
              <a:spcBef>
                <a:spcPts val="0"/>
              </a:spcBef>
              <a:buFont typeface="Arial" panose="020B0604020202020204" pitchFamily="34" charset="0"/>
              <a:buChar char="•"/>
            </a:pPr>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7</a:t>
            </a:fld>
            <a:endParaRPr lang="pt-BR" altLang="pt-BR"/>
          </a:p>
        </p:txBody>
      </p:sp>
    </p:spTree>
    <p:extLst>
      <p:ext uri="{BB962C8B-B14F-4D97-AF65-F5344CB8AC3E}">
        <p14:creationId xmlns:p14="http://schemas.microsoft.com/office/powerpoint/2010/main" val="588740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just"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pt-BR" dirty="0" smtClean="0"/>
              <a:t> Obs.: N</a:t>
            </a:r>
            <a:r>
              <a:rPr lang="pt-BR" sz="1200" kern="0" dirty="0" smtClean="0"/>
              <a:t>o século 14, a atitude se inverteu novamente, defendendo-se que a fé não necessitava da filosofia pagã aristotélica, com seus seguidores passando a ser vistos como hostis à verdadeira religião.</a:t>
            </a:r>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8</a:t>
            </a:fld>
            <a:endParaRPr lang="pt-BR" altLang="pt-BR"/>
          </a:p>
        </p:txBody>
      </p:sp>
    </p:spTree>
    <p:extLst>
      <p:ext uri="{BB962C8B-B14F-4D97-AF65-F5344CB8AC3E}">
        <p14:creationId xmlns:p14="http://schemas.microsoft.com/office/powerpoint/2010/main" val="663486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lgn="just">
              <a:spcBef>
                <a:spcPts val="0"/>
              </a:spcBef>
              <a:buFont typeface="Arial" panose="020B0604020202020204" pitchFamily="34" charset="0"/>
              <a:buChar char="•"/>
            </a:pPr>
            <a:r>
              <a:rPr lang="pt-BR" dirty="0" smtClean="0"/>
              <a:t> Referência:</a:t>
            </a:r>
            <a:r>
              <a:rPr lang="pt-BR" baseline="0" dirty="0" smtClean="0"/>
              <a:t> ÉVORA, Fátima Regina Rodrigues. A Origem do Conceito do </a:t>
            </a:r>
            <a:r>
              <a:rPr lang="pt-BR" i="1" baseline="0" dirty="0" err="1" smtClean="0"/>
              <a:t>Impetus</a:t>
            </a:r>
            <a:r>
              <a:rPr lang="pt-BR" baseline="0" dirty="0" smtClean="0"/>
              <a:t>. Cadernos de História e Filosofia da Ciência, série 3, v. 5, n. 1-2, p. 290 e 295, </a:t>
            </a:r>
            <a:r>
              <a:rPr lang="pt-BR" baseline="0" dirty="0" err="1" smtClean="0"/>
              <a:t>jan.-dez</a:t>
            </a:r>
            <a:r>
              <a:rPr lang="pt-BR" baseline="0" dirty="0" smtClean="0"/>
              <a:t>. 1995.</a:t>
            </a:r>
            <a:endParaRPr lang="pt-BR" dirty="0"/>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9</a:t>
            </a:fld>
            <a:endParaRPr lang="pt-BR" altLang="pt-BR"/>
          </a:p>
        </p:txBody>
      </p:sp>
    </p:spTree>
    <p:extLst>
      <p:ext uri="{BB962C8B-B14F-4D97-AF65-F5344CB8AC3E}">
        <p14:creationId xmlns:p14="http://schemas.microsoft.com/office/powerpoint/2010/main" val="726933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spcBef>
                <a:spcPts val="0"/>
              </a:spcBef>
              <a:buFont typeface="Arial" panose="020B0604020202020204" pitchFamily="34" charset="0"/>
              <a:buChar cha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ÉVORA, Fátima Regina Rodrigues. </a:t>
            </a:r>
            <a:r>
              <a:rPr lang="pt-BR" sz="1200" i="1" kern="1200" dirty="0" err="1" smtClean="0">
                <a:solidFill>
                  <a:schemeClr val="tx1"/>
                </a:solidFill>
                <a:effectLst/>
                <a:latin typeface="Times New Roman" pitchFamily="18" charset="0"/>
                <a:ea typeface="+mn-ea"/>
                <a:cs typeface="+mn-cs"/>
              </a:rPr>
              <a:t>Philoponos</a:t>
            </a:r>
            <a:r>
              <a:rPr lang="pt-BR" sz="1200" i="1" kern="1200" dirty="0" smtClean="0">
                <a:solidFill>
                  <a:schemeClr val="tx1"/>
                </a:solidFill>
                <a:effectLst/>
                <a:latin typeface="Times New Roman" pitchFamily="18" charset="0"/>
                <a:ea typeface="+mn-ea"/>
                <a:cs typeface="+mn-cs"/>
              </a:rPr>
              <a:t> e </a:t>
            </a:r>
            <a:r>
              <a:rPr lang="pt-BR" sz="1200" i="1" kern="1200" dirty="0" err="1" smtClean="0">
                <a:solidFill>
                  <a:schemeClr val="tx1"/>
                </a:solidFill>
                <a:effectLst/>
                <a:latin typeface="Times New Roman" pitchFamily="18" charset="0"/>
                <a:ea typeface="+mn-ea"/>
                <a:cs typeface="+mn-cs"/>
              </a:rPr>
              <a:t>Avempace</a:t>
            </a:r>
            <a:r>
              <a:rPr lang="pt-BR" sz="1200" i="1" kern="1200" dirty="0" smtClean="0">
                <a:solidFill>
                  <a:schemeClr val="tx1"/>
                </a:solidFill>
                <a:effectLst/>
                <a:latin typeface="Times New Roman" pitchFamily="18" charset="0"/>
                <a:ea typeface="+mn-ea"/>
                <a:cs typeface="+mn-cs"/>
              </a:rPr>
              <a:t>: A Origem do Argumento </a:t>
            </a:r>
            <a:r>
              <a:rPr lang="pt-BR" sz="1200" i="1" kern="1200" dirty="0" err="1" smtClean="0">
                <a:solidFill>
                  <a:schemeClr val="tx1"/>
                </a:solidFill>
                <a:effectLst/>
                <a:latin typeface="Times New Roman" pitchFamily="18" charset="0"/>
                <a:ea typeface="+mn-ea"/>
                <a:cs typeface="+mn-cs"/>
              </a:rPr>
              <a:t>Galileano</a:t>
            </a:r>
            <a:r>
              <a:rPr lang="pt-BR" sz="1200" i="1" kern="1200" dirty="0" smtClean="0">
                <a:solidFill>
                  <a:schemeClr val="tx1"/>
                </a:solidFill>
                <a:effectLst/>
                <a:latin typeface="Times New Roman" pitchFamily="18" charset="0"/>
                <a:ea typeface="+mn-ea"/>
                <a:cs typeface="+mn-cs"/>
              </a:rPr>
              <a:t> sobre o Vazio</a:t>
            </a:r>
            <a:r>
              <a:rPr lang="pt-BR" sz="1200" kern="1200" dirty="0" smtClean="0">
                <a:solidFill>
                  <a:schemeClr val="tx1"/>
                </a:solidFill>
                <a:effectLst/>
                <a:latin typeface="Times New Roman" pitchFamily="18" charset="0"/>
                <a:ea typeface="+mn-ea"/>
                <a:cs typeface="+mn-cs"/>
              </a:rPr>
              <a:t>. Em: </a:t>
            </a:r>
            <a:r>
              <a:rPr lang="pt-BR" sz="1200" b="0" kern="1200" dirty="0" smtClean="0">
                <a:solidFill>
                  <a:schemeClr val="tx1"/>
                </a:solidFill>
                <a:effectLst/>
                <a:latin typeface="Times New Roman" pitchFamily="18" charset="0"/>
                <a:ea typeface="+mn-ea"/>
                <a:cs typeface="+mn-cs"/>
              </a:rPr>
              <a:t>ÉVORA, Fátima Regina Rodrigues (ed.). </a:t>
            </a:r>
            <a:r>
              <a:rPr lang="pt-BR" sz="1200" kern="1200" dirty="0" smtClean="0">
                <a:solidFill>
                  <a:schemeClr val="tx1"/>
                </a:solidFill>
                <a:effectLst/>
                <a:latin typeface="Times New Roman" pitchFamily="18" charset="0"/>
                <a:ea typeface="+mn-ea"/>
                <a:cs typeface="+mn-cs"/>
              </a:rPr>
              <a:t>Campinas: UNICAMP, Centro de Lógica, Epistemologia e História da Ciência, 1995, p. 80. Coleção CLE, v. 15.</a:t>
            </a: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15</a:t>
            </a:fld>
            <a:endParaRPr lang="pt-BR" altLang="pt-BR"/>
          </a:p>
        </p:txBody>
      </p:sp>
    </p:spTree>
    <p:extLst>
      <p:ext uri="{BB962C8B-B14F-4D97-AF65-F5344CB8AC3E}">
        <p14:creationId xmlns:p14="http://schemas.microsoft.com/office/powerpoint/2010/main" val="3757603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spcBef>
                <a:spcPts val="0"/>
              </a:spcBef>
              <a:buFont typeface="Arial" panose="020B0604020202020204" pitchFamily="34" charset="0"/>
              <a:buChar char="•"/>
            </a:pPr>
            <a:r>
              <a:rPr lang="pt-BR" sz="1200" b="1" kern="1200" dirty="0" smtClean="0">
                <a:solidFill>
                  <a:schemeClr val="tx1"/>
                </a:solidFill>
                <a:effectLst/>
                <a:latin typeface="Times New Roman" pitchFamily="18" charset="0"/>
                <a:ea typeface="+mn-ea"/>
                <a:cs typeface="+mn-cs"/>
              </a:rPr>
              <a:t> </a:t>
            </a:r>
            <a:r>
              <a:rPr lang="pt-BR" sz="1200" b="0" kern="1200" dirty="0" smtClean="0">
                <a:solidFill>
                  <a:schemeClr val="tx1"/>
                </a:solidFill>
                <a:effectLst/>
                <a:latin typeface="Times New Roman" pitchFamily="18" charset="0"/>
                <a:ea typeface="+mn-ea"/>
                <a:cs typeface="+mn-cs"/>
              </a:rPr>
              <a:t>Referência: ÉVORA, Fátima Regina Rodrigues. </a:t>
            </a:r>
            <a:r>
              <a:rPr lang="pt-BR" sz="1200" i="1" kern="1200" dirty="0" err="1" smtClean="0">
                <a:solidFill>
                  <a:schemeClr val="tx1"/>
                </a:solidFill>
                <a:effectLst/>
                <a:latin typeface="Times New Roman" pitchFamily="18" charset="0"/>
                <a:ea typeface="+mn-ea"/>
                <a:cs typeface="+mn-cs"/>
              </a:rPr>
              <a:t>Philoponos</a:t>
            </a:r>
            <a:r>
              <a:rPr lang="pt-BR" sz="1200" i="1" kern="1200" dirty="0" smtClean="0">
                <a:solidFill>
                  <a:schemeClr val="tx1"/>
                </a:solidFill>
                <a:effectLst/>
                <a:latin typeface="Times New Roman" pitchFamily="18" charset="0"/>
                <a:ea typeface="+mn-ea"/>
                <a:cs typeface="+mn-cs"/>
              </a:rPr>
              <a:t> e </a:t>
            </a:r>
            <a:r>
              <a:rPr lang="pt-BR" sz="1200" i="1" kern="1200" dirty="0" err="1" smtClean="0">
                <a:solidFill>
                  <a:schemeClr val="tx1"/>
                </a:solidFill>
                <a:effectLst/>
                <a:latin typeface="Times New Roman" pitchFamily="18" charset="0"/>
                <a:ea typeface="+mn-ea"/>
                <a:cs typeface="+mn-cs"/>
              </a:rPr>
              <a:t>Avempace</a:t>
            </a:r>
            <a:r>
              <a:rPr lang="pt-BR" sz="1200" i="1" kern="1200" dirty="0" smtClean="0">
                <a:solidFill>
                  <a:schemeClr val="tx1"/>
                </a:solidFill>
                <a:effectLst/>
                <a:latin typeface="Times New Roman" pitchFamily="18" charset="0"/>
                <a:ea typeface="+mn-ea"/>
                <a:cs typeface="+mn-cs"/>
              </a:rPr>
              <a:t>: A Origem do Argumento </a:t>
            </a:r>
            <a:r>
              <a:rPr lang="pt-BR" sz="1200" i="1" kern="1200" dirty="0" err="1" smtClean="0">
                <a:solidFill>
                  <a:schemeClr val="tx1"/>
                </a:solidFill>
                <a:effectLst/>
                <a:latin typeface="Times New Roman" pitchFamily="18" charset="0"/>
                <a:ea typeface="+mn-ea"/>
                <a:cs typeface="+mn-cs"/>
              </a:rPr>
              <a:t>Galileano</a:t>
            </a:r>
            <a:r>
              <a:rPr lang="pt-BR" sz="1200" i="1" kern="1200" dirty="0" smtClean="0">
                <a:solidFill>
                  <a:schemeClr val="tx1"/>
                </a:solidFill>
                <a:effectLst/>
                <a:latin typeface="Times New Roman" pitchFamily="18" charset="0"/>
                <a:ea typeface="+mn-ea"/>
                <a:cs typeface="+mn-cs"/>
              </a:rPr>
              <a:t> sobre o Vazio</a:t>
            </a:r>
            <a:r>
              <a:rPr lang="pt-BR" sz="1200" kern="1200" dirty="0" smtClean="0">
                <a:solidFill>
                  <a:schemeClr val="tx1"/>
                </a:solidFill>
                <a:effectLst/>
                <a:latin typeface="Times New Roman" pitchFamily="18" charset="0"/>
                <a:ea typeface="+mn-ea"/>
                <a:cs typeface="+mn-cs"/>
              </a:rPr>
              <a:t>. Em: </a:t>
            </a:r>
            <a:r>
              <a:rPr lang="pt-BR" sz="1200" b="0" kern="1200" dirty="0" smtClean="0">
                <a:solidFill>
                  <a:schemeClr val="tx1"/>
                </a:solidFill>
                <a:effectLst/>
                <a:latin typeface="Times New Roman" pitchFamily="18" charset="0"/>
                <a:ea typeface="+mn-ea"/>
                <a:cs typeface="+mn-cs"/>
              </a:rPr>
              <a:t>ÉVORA, Fátima Regina Rodrigues (ed.). </a:t>
            </a:r>
            <a:r>
              <a:rPr lang="pt-BR" sz="1200" kern="1200" dirty="0" smtClean="0">
                <a:solidFill>
                  <a:schemeClr val="tx1"/>
                </a:solidFill>
                <a:effectLst/>
                <a:latin typeface="Times New Roman" pitchFamily="18" charset="0"/>
                <a:ea typeface="+mn-ea"/>
                <a:cs typeface="+mn-cs"/>
              </a:rPr>
              <a:t>Campinas: UNICAMP, Centro de Lógica, Epistemologia e História da Ciência, 1995. Pp. 69-89. Coleção CLE, v. 15.</a:t>
            </a:r>
            <a:endParaRPr lang="pt-BR" sz="1200" kern="1200" dirty="0">
              <a:solidFill>
                <a:schemeClr val="tx1"/>
              </a:solidFill>
              <a:effectLst/>
              <a:latin typeface="Times New Roman" pitchFamily="18" charset="0"/>
              <a:ea typeface="+mn-ea"/>
              <a:cs typeface="+mn-cs"/>
            </a:endParaRPr>
          </a:p>
        </p:txBody>
      </p:sp>
      <p:sp>
        <p:nvSpPr>
          <p:cNvPr id="4" name="Espaço Reservado para Número de Slide 3"/>
          <p:cNvSpPr>
            <a:spLocks noGrp="1"/>
          </p:cNvSpPr>
          <p:nvPr>
            <p:ph type="sldNum" sz="quarter" idx="10"/>
          </p:nvPr>
        </p:nvSpPr>
        <p:spPr/>
        <p:txBody>
          <a:bodyPr/>
          <a:lstStyle/>
          <a:p>
            <a:pPr>
              <a:defRPr/>
            </a:pPr>
            <a:fld id="{C11C3918-867F-45C5-BCB7-5045F756A04A}" type="slidenum">
              <a:rPr lang="pt-BR" altLang="pt-BR" smtClean="0"/>
              <a:pPr>
                <a:defRPr/>
              </a:pPr>
              <a:t>16</a:t>
            </a:fld>
            <a:endParaRPr lang="pt-BR" altLang="pt-BR"/>
          </a:p>
        </p:txBody>
      </p:sp>
    </p:spTree>
    <p:extLst>
      <p:ext uri="{BB962C8B-B14F-4D97-AF65-F5344CB8AC3E}">
        <p14:creationId xmlns:p14="http://schemas.microsoft.com/office/powerpoint/2010/main" val="351762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4105"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pt-BR"/>
              <a:t>Clique para editar o estilo do título mestre</a:t>
            </a:r>
          </a:p>
        </p:txBody>
      </p:sp>
      <p:sp>
        <p:nvSpPr>
          <p:cNvPr id="4106"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pt-BR"/>
              <a:t>Clique para editar o estilo do subtítulo mestre</a:t>
            </a:r>
          </a:p>
        </p:txBody>
      </p:sp>
      <p:sp>
        <p:nvSpPr>
          <p:cNvPr id="11" name="Rectangle 11"/>
          <p:cNvSpPr>
            <a:spLocks noGrp="1" noChangeArrowheads="1"/>
          </p:cNvSpPr>
          <p:nvPr>
            <p:ph type="dt" sz="half" idx="10"/>
          </p:nvPr>
        </p:nvSpPr>
        <p:spPr/>
        <p:txBody>
          <a:bodyPr/>
          <a:lstStyle>
            <a:lvl1pPr>
              <a:defRPr/>
            </a:lvl1pPr>
          </a:lstStyle>
          <a:p>
            <a:pPr>
              <a:defRPr/>
            </a:pPr>
            <a:endParaRPr lang="pt-BR"/>
          </a:p>
        </p:txBody>
      </p:sp>
      <p:sp>
        <p:nvSpPr>
          <p:cNvPr id="12" name="Rectangle 12"/>
          <p:cNvSpPr>
            <a:spLocks noGrp="1" noChangeArrowheads="1"/>
          </p:cNvSpPr>
          <p:nvPr>
            <p:ph type="ftr" sz="quarter" idx="11"/>
          </p:nvPr>
        </p:nvSpPr>
        <p:spPr/>
        <p:txBody>
          <a:bodyPr/>
          <a:lstStyle>
            <a:lvl1pPr>
              <a:defRPr/>
            </a:lvl1pPr>
          </a:lstStyle>
          <a:p>
            <a:pPr>
              <a:defRPr/>
            </a:pPr>
            <a:endParaRPr lang="pt-BR"/>
          </a:p>
        </p:txBody>
      </p:sp>
      <p:sp>
        <p:nvSpPr>
          <p:cNvPr id="13" name="Rectangle 13"/>
          <p:cNvSpPr>
            <a:spLocks noGrp="1" noChangeArrowheads="1"/>
          </p:cNvSpPr>
          <p:nvPr>
            <p:ph type="sldNum" sz="quarter" idx="12"/>
          </p:nvPr>
        </p:nvSpPr>
        <p:spPr>
          <a:xfrm>
            <a:off x="6553200" y="6248400"/>
            <a:ext cx="1905000" cy="457200"/>
          </a:xfrm>
          <a:noFill/>
        </p:spPr>
        <p:txBody>
          <a:bodyPr anchor="b" anchorCtr="0"/>
          <a:lstStyle>
            <a:lvl1pPr>
              <a:defRPr>
                <a:solidFill>
                  <a:schemeClr val="tx1"/>
                </a:solidFill>
              </a:defRPr>
            </a:lvl1pPr>
          </a:lstStyle>
          <a:p>
            <a:pPr>
              <a:defRPr/>
            </a:pPr>
            <a:fld id="{3BFF2AC1-9837-42F0-9D0F-AB2E61AEE7A3}" type="slidenum">
              <a:rPr lang="pt-BR" altLang="pt-BR"/>
              <a:pPr>
                <a:defRPr/>
              </a:pPr>
              <a:t>‹nº›</a:t>
            </a:fld>
            <a:endParaRPr lang="pt-BR" altLang="pt-BR"/>
          </a:p>
        </p:txBody>
      </p:sp>
    </p:spTree>
    <p:extLst>
      <p:ext uri="{BB962C8B-B14F-4D97-AF65-F5344CB8AC3E}">
        <p14:creationId xmlns:p14="http://schemas.microsoft.com/office/powerpoint/2010/main" val="207783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28"/>
          <p:cNvSpPr>
            <a:spLocks noGrp="1" noChangeArrowheads="1"/>
          </p:cNvSpPr>
          <p:nvPr>
            <p:ph type="dt" sz="half" idx="10"/>
          </p:nvPr>
        </p:nvSpPr>
        <p:spPr>
          <a:ln/>
        </p:spPr>
        <p:txBody>
          <a:bodyPr/>
          <a:lstStyle>
            <a:lvl1pPr>
              <a:defRPr/>
            </a:lvl1pPr>
          </a:lstStyle>
          <a:p>
            <a:pPr>
              <a:defRPr/>
            </a:pPr>
            <a:endParaRPr lang="pt-BR"/>
          </a:p>
        </p:txBody>
      </p:sp>
      <p:sp>
        <p:nvSpPr>
          <p:cNvPr id="5" name="Rectangle 1029"/>
          <p:cNvSpPr>
            <a:spLocks noGrp="1" noChangeArrowheads="1"/>
          </p:cNvSpPr>
          <p:nvPr>
            <p:ph type="ftr" sz="quarter" idx="11"/>
          </p:nvPr>
        </p:nvSpPr>
        <p:spPr>
          <a:ln/>
        </p:spPr>
        <p:txBody>
          <a:bodyPr/>
          <a:lstStyle>
            <a:lvl1pPr>
              <a:defRPr/>
            </a:lvl1pPr>
          </a:lstStyle>
          <a:p>
            <a:pPr>
              <a:defRPr/>
            </a:pPr>
            <a:endParaRPr lang="pt-BR"/>
          </a:p>
        </p:txBody>
      </p:sp>
      <p:sp>
        <p:nvSpPr>
          <p:cNvPr id="6" name="Rectangle 1033" descr="Large confetti"/>
          <p:cNvSpPr>
            <a:spLocks noGrp="1" noChangeArrowheads="1"/>
          </p:cNvSpPr>
          <p:nvPr>
            <p:ph type="sldNum" sz="quarter" idx="12"/>
          </p:nvPr>
        </p:nvSpPr>
        <p:spPr>
          <a:ln/>
        </p:spPr>
        <p:txBody>
          <a:bodyPr/>
          <a:lstStyle>
            <a:lvl1pPr>
              <a:defRPr/>
            </a:lvl1pPr>
          </a:lstStyle>
          <a:p>
            <a:pPr>
              <a:defRPr/>
            </a:pPr>
            <a:fld id="{A2CD3436-FC49-40A6-8371-002F1F4CA35A}" type="slidenum">
              <a:rPr lang="pt-BR" altLang="pt-BR"/>
              <a:pPr>
                <a:defRPr/>
              </a:pPr>
              <a:t>‹nº›</a:t>
            </a:fld>
            <a:endParaRPr lang="pt-BR" altLang="pt-BR"/>
          </a:p>
        </p:txBody>
      </p:sp>
    </p:spTree>
    <p:extLst>
      <p:ext uri="{BB962C8B-B14F-4D97-AF65-F5344CB8AC3E}">
        <p14:creationId xmlns:p14="http://schemas.microsoft.com/office/powerpoint/2010/main" val="2394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21488" y="284163"/>
            <a:ext cx="2044700" cy="5811837"/>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284163"/>
            <a:ext cx="5983288" cy="581183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28"/>
          <p:cNvSpPr>
            <a:spLocks noGrp="1" noChangeArrowheads="1"/>
          </p:cNvSpPr>
          <p:nvPr>
            <p:ph type="dt" sz="half" idx="10"/>
          </p:nvPr>
        </p:nvSpPr>
        <p:spPr>
          <a:ln/>
        </p:spPr>
        <p:txBody>
          <a:bodyPr/>
          <a:lstStyle>
            <a:lvl1pPr>
              <a:defRPr/>
            </a:lvl1pPr>
          </a:lstStyle>
          <a:p>
            <a:pPr>
              <a:defRPr/>
            </a:pPr>
            <a:endParaRPr lang="pt-BR"/>
          </a:p>
        </p:txBody>
      </p:sp>
      <p:sp>
        <p:nvSpPr>
          <p:cNvPr id="5" name="Rectangle 1029"/>
          <p:cNvSpPr>
            <a:spLocks noGrp="1" noChangeArrowheads="1"/>
          </p:cNvSpPr>
          <p:nvPr>
            <p:ph type="ftr" sz="quarter" idx="11"/>
          </p:nvPr>
        </p:nvSpPr>
        <p:spPr>
          <a:ln/>
        </p:spPr>
        <p:txBody>
          <a:bodyPr/>
          <a:lstStyle>
            <a:lvl1pPr>
              <a:defRPr/>
            </a:lvl1pPr>
          </a:lstStyle>
          <a:p>
            <a:pPr>
              <a:defRPr/>
            </a:pPr>
            <a:endParaRPr lang="pt-BR"/>
          </a:p>
        </p:txBody>
      </p:sp>
      <p:sp>
        <p:nvSpPr>
          <p:cNvPr id="6" name="Rectangle 1033" descr="Large confetti"/>
          <p:cNvSpPr>
            <a:spLocks noGrp="1" noChangeArrowheads="1"/>
          </p:cNvSpPr>
          <p:nvPr>
            <p:ph type="sldNum" sz="quarter" idx="12"/>
          </p:nvPr>
        </p:nvSpPr>
        <p:spPr>
          <a:ln/>
        </p:spPr>
        <p:txBody>
          <a:bodyPr/>
          <a:lstStyle>
            <a:lvl1pPr>
              <a:defRPr/>
            </a:lvl1pPr>
          </a:lstStyle>
          <a:p>
            <a:pPr>
              <a:defRPr/>
            </a:pPr>
            <a:fld id="{1100F908-2F7C-41FE-BC84-E80DE71E356C}" type="slidenum">
              <a:rPr lang="pt-BR" altLang="pt-BR"/>
              <a:pPr>
                <a:defRPr/>
              </a:pPr>
              <a:t>‹nº›</a:t>
            </a:fld>
            <a:endParaRPr lang="pt-BR" altLang="pt-BR"/>
          </a:p>
        </p:txBody>
      </p:sp>
    </p:spTree>
    <p:extLst>
      <p:ext uri="{BB962C8B-B14F-4D97-AF65-F5344CB8AC3E}">
        <p14:creationId xmlns:p14="http://schemas.microsoft.com/office/powerpoint/2010/main" val="296946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093788" y="284163"/>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05000"/>
            <a:ext cx="7772400" cy="4191000"/>
          </a:xfrm>
        </p:spPr>
        <p:txBody>
          <a:bodyPr/>
          <a:lstStyle/>
          <a:p>
            <a:pPr lvl="0"/>
            <a:endParaRPr lang="pt-BR" noProof="0" smtClean="0"/>
          </a:p>
        </p:txBody>
      </p:sp>
      <p:sp>
        <p:nvSpPr>
          <p:cNvPr id="4" name="Rectangle 1028"/>
          <p:cNvSpPr>
            <a:spLocks noGrp="1" noChangeArrowheads="1"/>
          </p:cNvSpPr>
          <p:nvPr>
            <p:ph type="dt" sz="half" idx="10"/>
          </p:nvPr>
        </p:nvSpPr>
        <p:spPr>
          <a:ln/>
        </p:spPr>
        <p:txBody>
          <a:bodyPr/>
          <a:lstStyle>
            <a:lvl1pPr>
              <a:defRPr/>
            </a:lvl1pPr>
          </a:lstStyle>
          <a:p>
            <a:pPr>
              <a:defRPr/>
            </a:pPr>
            <a:endParaRPr lang="pt-BR"/>
          </a:p>
        </p:txBody>
      </p:sp>
      <p:sp>
        <p:nvSpPr>
          <p:cNvPr id="5" name="Rectangle 1029"/>
          <p:cNvSpPr>
            <a:spLocks noGrp="1" noChangeArrowheads="1"/>
          </p:cNvSpPr>
          <p:nvPr>
            <p:ph type="ftr" sz="quarter" idx="11"/>
          </p:nvPr>
        </p:nvSpPr>
        <p:spPr>
          <a:ln/>
        </p:spPr>
        <p:txBody>
          <a:bodyPr/>
          <a:lstStyle>
            <a:lvl1pPr>
              <a:defRPr/>
            </a:lvl1pPr>
          </a:lstStyle>
          <a:p>
            <a:pPr>
              <a:defRPr/>
            </a:pPr>
            <a:endParaRPr lang="pt-BR"/>
          </a:p>
        </p:txBody>
      </p:sp>
      <p:sp>
        <p:nvSpPr>
          <p:cNvPr id="6" name="Rectangle 1033" descr="Large confetti"/>
          <p:cNvSpPr>
            <a:spLocks noGrp="1" noChangeArrowheads="1"/>
          </p:cNvSpPr>
          <p:nvPr>
            <p:ph type="sldNum" sz="quarter" idx="12"/>
          </p:nvPr>
        </p:nvSpPr>
        <p:spPr>
          <a:ln/>
        </p:spPr>
        <p:txBody>
          <a:bodyPr/>
          <a:lstStyle>
            <a:lvl1pPr>
              <a:defRPr/>
            </a:lvl1pPr>
          </a:lstStyle>
          <a:p>
            <a:pPr>
              <a:defRPr/>
            </a:pPr>
            <a:fld id="{797F69C3-052B-4FB8-9601-379C766A2583}" type="slidenum">
              <a:rPr lang="pt-BR" altLang="pt-BR"/>
              <a:pPr>
                <a:defRPr/>
              </a:pPr>
              <a:t>‹nº›</a:t>
            </a:fld>
            <a:endParaRPr lang="pt-BR" altLang="pt-BR"/>
          </a:p>
        </p:txBody>
      </p:sp>
    </p:spTree>
    <p:extLst>
      <p:ext uri="{BB962C8B-B14F-4D97-AF65-F5344CB8AC3E}">
        <p14:creationId xmlns:p14="http://schemas.microsoft.com/office/powerpoint/2010/main" val="117575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28"/>
          <p:cNvSpPr>
            <a:spLocks noGrp="1" noChangeArrowheads="1"/>
          </p:cNvSpPr>
          <p:nvPr>
            <p:ph type="dt" sz="half" idx="10"/>
          </p:nvPr>
        </p:nvSpPr>
        <p:spPr>
          <a:ln/>
        </p:spPr>
        <p:txBody>
          <a:bodyPr/>
          <a:lstStyle>
            <a:lvl1pPr>
              <a:defRPr/>
            </a:lvl1pPr>
          </a:lstStyle>
          <a:p>
            <a:pPr>
              <a:defRPr/>
            </a:pPr>
            <a:endParaRPr lang="pt-BR"/>
          </a:p>
        </p:txBody>
      </p:sp>
      <p:sp>
        <p:nvSpPr>
          <p:cNvPr id="5" name="Rectangle 1029"/>
          <p:cNvSpPr>
            <a:spLocks noGrp="1" noChangeArrowheads="1"/>
          </p:cNvSpPr>
          <p:nvPr>
            <p:ph type="ftr" sz="quarter" idx="11"/>
          </p:nvPr>
        </p:nvSpPr>
        <p:spPr>
          <a:ln/>
        </p:spPr>
        <p:txBody>
          <a:bodyPr/>
          <a:lstStyle>
            <a:lvl1pPr>
              <a:defRPr/>
            </a:lvl1pPr>
          </a:lstStyle>
          <a:p>
            <a:pPr>
              <a:defRPr/>
            </a:pPr>
            <a:endParaRPr lang="pt-BR"/>
          </a:p>
        </p:txBody>
      </p:sp>
      <p:sp>
        <p:nvSpPr>
          <p:cNvPr id="6" name="Rectangle 1033" descr="Large confetti"/>
          <p:cNvSpPr>
            <a:spLocks noGrp="1" noChangeArrowheads="1"/>
          </p:cNvSpPr>
          <p:nvPr>
            <p:ph type="sldNum" sz="quarter" idx="12"/>
          </p:nvPr>
        </p:nvSpPr>
        <p:spPr>
          <a:ln/>
        </p:spPr>
        <p:txBody>
          <a:bodyPr/>
          <a:lstStyle>
            <a:lvl1pPr>
              <a:defRPr/>
            </a:lvl1pPr>
          </a:lstStyle>
          <a:p>
            <a:pPr>
              <a:defRPr/>
            </a:pPr>
            <a:fld id="{9C02A1E2-F6B0-4FE7-BEC1-E77D29E8C591}" type="slidenum">
              <a:rPr lang="pt-BR" altLang="pt-BR"/>
              <a:pPr>
                <a:defRPr/>
              </a:pPr>
              <a:t>‹nº›</a:t>
            </a:fld>
            <a:endParaRPr lang="pt-BR" altLang="pt-BR"/>
          </a:p>
        </p:txBody>
      </p:sp>
    </p:spTree>
    <p:extLst>
      <p:ext uri="{BB962C8B-B14F-4D97-AF65-F5344CB8AC3E}">
        <p14:creationId xmlns:p14="http://schemas.microsoft.com/office/powerpoint/2010/main" val="2059643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028"/>
          <p:cNvSpPr>
            <a:spLocks noGrp="1" noChangeArrowheads="1"/>
          </p:cNvSpPr>
          <p:nvPr>
            <p:ph type="dt" sz="half" idx="10"/>
          </p:nvPr>
        </p:nvSpPr>
        <p:spPr>
          <a:ln/>
        </p:spPr>
        <p:txBody>
          <a:bodyPr/>
          <a:lstStyle>
            <a:lvl1pPr>
              <a:defRPr/>
            </a:lvl1pPr>
          </a:lstStyle>
          <a:p>
            <a:pPr>
              <a:defRPr/>
            </a:pPr>
            <a:endParaRPr lang="pt-BR"/>
          </a:p>
        </p:txBody>
      </p:sp>
      <p:sp>
        <p:nvSpPr>
          <p:cNvPr id="5" name="Rectangle 1029"/>
          <p:cNvSpPr>
            <a:spLocks noGrp="1" noChangeArrowheads="1"/>
          </p:cNvSpPr>
          <p:nvPr>
            <p:ph type="ftr" sz="quarter" idx="11"/>
          </p:nvPr>
        </p:nvSpPr>
        <p:spPr>
          <a:ln/>
        </p:spPr>
        <p:txBody>
          <a:bodyPr/>
          <a:lstStyle>
            <a:lvl1pPr>
              <a:defRPr/>
            </a:lvl1pPr>
          </a:lstStyle>
          <a:p>
            <a:pPr>
              <a:defRPr/>
            </a:pPr>
            <a:endParaRPr lang="pt-BR"/>
          </a:p>
        </p:txBody>
      </p:sp>
      <p:sp>
        <p:nvSpPr>
          <p:cNvPr id="6" name="Rectangle 1033" descr="Large confetti"/>
          <p:cNvSpPr>
            <a:spLocks noGrp="1" noChangeArrowheads="1"/>
          </p:cNvSpPr>
          <p:nvPr>
            <p:ph type="sldNum" sz="quarter" idx="12"/>
          </p:nvPr>
        </p:nvSpPr>
        <p:spPr>
          <a:ln/>
        </p:spPr>
        <p:txBody>
          <a:bodyPr/>
          <a:lstStyle>
            <a:lvl1pPr>
              <a:defRPr/>
            </a:lvl1pPr>
          </a:lstStyle>
          <a:p>
            <a:pPr>
              <a:defRPr/>
            </a:pPr>
            <a:fld id="{E87B08D8-6E06-487A-9851-7FC21B591603}" type="slidenum">
              <a:rPr lang="pt-BR" altLang="pt-BR"/>
              <a:pPr>
                <a:defRPr/>
              </a:pPr>
              <a:t>‹nº›</a:t>
            </a:fld>
            <a:endParaRPr lang="pt-BR" altLang="pt-BR"/>
          </a:p>
        </p:txBody>
      </p:sp>
    </p:spTree>
    <p:extLst>
      <p:ext uri="{BB962C8B-B14F-4D97-AF65-F5344CB8AC3E}">
        <p14:creationId xmlns:p14="http://schemas.microsoft.com/office/powerpoint/2010/main" val="105974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028"/>
          <p:cNvSpPr>
            <a:spLocks noGrp="1" noChangeArrowheads="1"/>
          </p:cNvSpPr>
          <p:nvPr>
            <p:ph type="dt" sz="half" idx="10"/>
          </p:nvPr>
        </p:nvSpPr>
        <p:spPr>
          <a:ln/>
        </p:spPr>
        <p:txBody>
          <a:bodyPr/>
          <a:lstStyle>
            <a:lvl1pPr>
              <a:defRPr/>
            </a:lvl1pPr>
          </a:lstStyle>
          <a:p>
            <a:pPr>
              <a:defRPr/>
            </a:pPr>
            <a:endParaRPr lang="pt-BR"/>
          </a:p>
        </p:txBody>
      </p:sp>
      <p:sp>
        <p:nvSpPr>
          <p:cNvPr id="6" name="Rectangle 1029"/>
          <p:cNvSpPr>
            <a:spLocks noGrp="1" noChangeArrowheads="1"/>
          </p:cNvSpPr>
          <p:nvPr>
            <p:ph type="ftr" sz="quarter" idx="11"/>
          </p:nvPr>
        </p:nvSpPr>
        <p:spPr>
          <a:ln/>
        </p:spPr>
        <p:txBody>
          <a:bodyPr/>
          <a:lstStyle>
            <a:lvl1pPr>
              <a:defRPr/>
            </a:lvl1pPr>
          </a:lstStyle>
          <a:p>
            <a:pPr>
              <a:defRPr/>
            </a:pPr>
            <a:endParaRPr lang="pt-BR"/>
          </a:p>
        </p:txBody>
      </p:sp>
      <p:sp>
        <p:nvSpPr>
          <p:cNvPr id="7" name="Rectangle 1033" descr="Large confetti"/>
          <p:cNvSpPr>
            <a:spLocks noGrp="1" noChangeArrowheads="1"/>
          </p:cNvSpPr>
          <p:nvPr>
            <p:ph type="sldNum" sz="quarter" idx="12"/>
          </p:nvPr>
        </p:nvSpPr>
        <p:spPr>
          <a:ln/>
        </p:spPr>
        <p:txBody>
          <a:bodyPr/>
          <a:lstStyle>
            <a:lvl1pPr>
              <a:defRPr/>
            </a:lvl1pPr>
          </a:lstStyle>
          <a:p>
            <a:pPr>
              <a:defRPr/>
            </a:pPr>
            <a:fld id="{B85C2368-14AA-4E1D-A051-76E4EB284081}" type="slidenum">
              <a:rPr lang="pt-BR" altLang="pt-BR"/>
              <a:pPr>
                <a:defRPr/>
              </a:pPr>
              <a:t>‹nº›</a:t>
            </a:fld>
            <a:endParaRPr lang="pt-BR" altLang="pt-BR"/>
          </a:p>
        </p:txBody>
      </p:sp>
    </p:spTree>
    <p:extLst>
      <p:ext uri="{BB962C8B-B14F-4D97-AF65-F5344CB8AC3E}">
        <p14:creationId xmlns:p14="http://schemas.microsoft.com/office/powerpoint/2010/main" val="425053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028"/>
          <p:cNvSpPr>
            <a:spLocks noGrp="1" noChangeArrowheads="1"/>
          </p:cNvSpPr>
          <p:nvPr>
            <p:ph type="dt" sz="half" idx="10"/>
          </p:nvPr>
        </p:nvSpPr>
        <p:spPr>
          <a:ln/>
        </p:spPr>
        <p:txBody>
          <a:bodyPr/>
          <a:lstStyle>
            <a:lvl1pPr>
              <a:defRPr/>
            </a:lvl1pPr>
          </a:lstStyle>
          <a:p>
            <a:pPr>
              <a:defRPr/>
            </a:pPr>
            <a:endParaRPr lang="pt-BR"/>
          </a:p>
        </p:txBody>
      </p:sp>
      <p:sp>
        <p:nvSpPr>
          <p:cNvPr id="8" name="Rectangle 1029"/>
          <p:cNvSpPr>
            <a:spLocks noGrp="1" noChangeArrowheads="1"/>
          </p:cNvSpPr>
          <p:nvPr>
            <p:ph type="ftr" sz="quarter" idx="11"/>
          </p:nvPr>
        </p:nvSpPr>
        <p:spPr>
          <a:ln/>
        </p:spPr>
        <p:txBody>
          <a:bodyPr/>
          <a:lstStyle>
            <a:lvl1pPr>
              <a:defRPr/>
            </a:lvl1pPr>
          </a:lstStyle>
          <a:p>
            <a:pPr>
              <a:defRPr/>
            </a:pPr>
            <a:endParaRPr lang="pt-BR"/>
          </a:p>
        </p:txBody>
      </p:sp>
      <p:sp>
        <p:nvSpPr>
          <p:cNvPr id="9" name="Rectangle 1033" descr="Large confetti"/>
          <p:cNvSpPr>
            <a:spLocks noGrp="1" noChangeArrowheads="1"/>
          </p:cNvSpPr>
          <p:nvPr>
            <p:ph type="sldNum" sz="quarter" idx="12"/>
          </p:nvPr>
        </p:nvSpPr>
        <p:spPr>
          <a:ln/>
        </p:spPr>
        <p:txBody>
          <a:bodyPr/>
          <a:lstStyle>
            <a:lvl1pPr>
              <a:defRPr/>
            </a:lvl1pPr>
          </a:lstStyle>
          <a:p>
            <a:pPr>
              <a:defRPr/>
            </a:pPr>
            <a:fld id="{CEABC8B6-3CF2-483B-B78E-DF222033F18C}" type="slidenum">
              <a:rPr lang="pt-BR" altLang="pt-BR"/>
              <a:pPr>
                <a:defRPr/>
              </a:pPr>
              <a:t>‹nº›</a:t>
            </a:fld>
            <a:endParaRPr lang="pt-BR" altLang="pt-BR"/>
          </a:p>
        </p:txBody>
      </p:sp>
    </p:spTree>
    <p:extLst>
      <p:ext uri="{BB962C8B-B14F-4D97-AF65-F5344CB8AC3E}">
        <p14:creationId xmlns:p14="http://schemas.microsoft.com/office/powerpoint/2010/main" val="308997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028"/>
          <p:cNvSpPr>
            <a:spLocks noGrp="1" noChangeArrowheads="1"/>
          </p:cNvSpPr>
          <p:nvPr>
            <p:ph type="dt" sz="half" idx="10"/>
          </p:nvPr>
        </p:nvSpPr>
        <p:spPr>
          <a:ln/>
        </p:spPr>
        <p:txBody>
          <a:bodyPr/>
          <a:lstStyle>
            <a:lvl1pPr>
              <a:defRPr/>
            </a:lvl1pPr>
          </a:lstStyle>
          <a:p>
            <a:pPr>
              <a:defRPr/>
            </a:pPr>
            <a:endParaRPr lang="pt-BR"/>
          </a:p>
        </p:txBody>
      </p:sp>
      <p:sp>
        <p:nvSpPr>
          <p:cNvPr id="4" name="Rectangle 1029"/>
          <p:cNvSpPr>
            <a:spLocks noGrp="1" noChangeArrowheads="1"/>
          </p:cNvSpPr>
          <p:nvPr>
            <p:ph type="ftr" sz="quarter" idx="11"/>
          </p:nvPr>
        </p:nvSpPr>
        <p:spPr>
          <a:ln/>
        </p:spPr>
        <p:txBody>
          <a:bodyPr/>
          <a:lstStyle>
            <a:lvl1pPr>
              <a:defRPr/>
            </a:lvl1pPr>
          </a:lstStyle>
          <a:p>
            <a:pPr>
              <a:defRPr/>
            </a:pPr>
            <a:endParaRPr lang="pt-BR"/>
          </a:p>
        </p:txBody>
      </p:sp>
      <p:sp>
        <p:nvSpPr>
          <p:cNvPr id="5" name="Rectangle 1033" descr="Large confetti"/>
          <p:cNvSpPr>
            <a:spLocks noGrp="1" noChangeArrowheads="1"/>
          </p:cNvSpPr>
          <p:nvPr>
            <p:ph type="sldNum" sz="quarter" idx="12"/>
          </p:nvPr>
        </p:nvSpPr>
        <p:spPr>
          <a:ln/>
        </p:spPr>
        <p:txBody>
          <a:bodyPr/>
          <a:lstStyle>
            <a:lvl1pPr>
              <a:defRPr/>
            </a:lvl1pPr>
          </a:lstStyle>
          <a:p>
            <a:pPr>
              <a:defRPr/>
            </a:pPr>
            <a:fld id="{C0DD71C9-435A-4EDD-8200-ACDF9D74623E}" type="slidenum">
              <a:rPr lang="pt-BR" altLang="pt-BR"/>
              <a:pPr>
                <a:defRPr/>
              </a:pPr>
              <a:t>‹nº›</a:t>
            </a:fld>
            <a:endParaRPr lang="pt-BR" altLang="pt-BR"/>
          </a:p>
        </p:txBody>
      </p:sp>
    </p:spTree>
    <p:extLst>
      <p:ext uri="{BB962C8B-B14F-4D97-AF65-F5344CB8AC3E}">
        <p14:creationId xmlns:p14="http://schemas.microsoft.com/office/powerpoint/2010/main" val="355370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pt-BR"/>
          </a:p>
        </p:txBody>
      </p:sp>
      <p:sp>
        <p:nvSpPr>
          <p:cNvPr id="3" name="Rectangle 1029"/>
          <p:cNvSpPr>
            <a:spLocks noGrp="1" noChangeArrowheads="1"/>
          </p:cNvSpPr>
          <p:nvPr>
            <p:ph type="ftr" sz="quarter" idx="11"/>
          </p:nvPr>
        </p:nvSpPr>
        <p:spPr>
          <a:ln/>
        </p:spPr>
        <p:txBody>
          <a:bodyPr/>
          <a:lstStyle>
            <a:lvl1pPr>
              <a:defRPr/>
            </a:lvl1pPr>
          </a:lstStyle>
          <a:p>
            <a:pPr>
              <a:defRPr/>
            </a:pPr>
            <a:endParaRPr lang="pt-BR"/>
          </a:p>
        </p:txBody>
      </p:sp>
      <p:sp>
        <p:nvSpPr>
          <p:cNvPr id="4" name="Rectangle 1033" descr="Large confetti"/>
          <p:cNvSpPr>
            <a:spLocks noGrp="1" noChangeArrowheads="1"/>
          </p:cNvSpPr>
          <p:nvPr>
            <p:ph type="sldNum" sz="quarter" idx="12"/>
          </p:nvPr>
        </p:nvSpPr>
        <p:spPr>
          <a:ln/>
        </p:spPr>
        <p:txBody>
          <a:bodyPr/>
          <a:lstStyle>
            <a:lvl1pPr>
              <a:defRPr/>
            </a:lvl1pPr>
          </a:lstStyle>
          <a:p>
            <a:pPr>
              <a:defRPr/>
            </a:pPr>
            <a:fld id="{A6D29025-493C-4F19-AD87-716B2745A4DA}" type="slidenum">
              <a:rPr lang="pt-BR" altLang="pt-BR"/>
              <a:pPr>
                <a:defRPr/>
              </a:pPr>
              <a:t>‹nº›</a:t>
            </a:fld>
            <a:endParaRPr lang="pt-BR" altLang="pt-BR"/>
          </a:p>
        </p:txBody>
      </p:sp>
    </p:spTree>
    <p:extLst>
      <p:ext uri="{BB962C8B-B14F-4D97-AF65-F5344CB8AC3E}">
        <p14:creationId xmlns:p14="http://schemas.microsoft.com/office/powerpoint/2010/main" val="158902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028"/>
          <p:cNvSpPr>
            <a:spLocks noGrp="1" noChangeArrowheads="1"/>
          </p:cNvSpPr>
          <p:nvPr>
            <p:ph type="dt" sz="half" idx="10"/>
          </p:nvPr>
        </p:nvSpPr>
        <p:spPr>
          <a:ln/>
        </p:spPr>
        <p:txBody>
          <a:bodyPr/>
          <a:lstStyle>
            <a:lvl1pPr>
              <a:defRPr/>
            </a:lvl1pPr>
          </a:lstStyle>
          <a:p>
            <a:pPr>
              <a:defRPr/>
            </a:pPr>
            <a:endParaRPr lang="pt-BR"/>
          </a:p>
        </p:txBody>
      </p:sp>
      <p:sp>
        <p:nvSpPr>
          <p:cNvPr id="6" name="Rectangle 1029"/>
          <p:cNvSpPr>
            <a:spLocks noGrp="1" noChangeArrowheads="1"/>
          </p:cNvSpPr>
          <p:nvPr>
            <p:ph type="ftr" sz="quarter" idx="11"/>
          </p:nvPr>
        </p:nvSpPr>
        <p:spPr>
          <a:ln/>
        </p:spPr>
        <p:txBody>
          <a:bodyPr/>
          <a:lstStyle>
            <a:lvl1pPr>
              <a:defRPr/>
            </a:lvl1pPr>
          </a:lstStyle>
          <a:p>
            <a:pPr>
              <a:defRPr/>
            </a:pPr>
            <a:endParaRPr lang="pt-BR"/>
          </a:p>
        </p:txBody>
      </p:sp>
      <p:sp>
        <p:nvSpPr>
          <p:cNvPr id="7" name="Rectangle 1033" descr="Large confetti"/>
          <p:cNvSpPr>
            <a:spLocks noGrp="1" noChangeArrowheads="1"/>
          </p:cNvSpPr>
          <p:nvPr>
            <p:ph type="sldNum" sz="quarter" idx="12"/>
          </p:nvPr>
        </p:nvSpPr>
        <p:spPr>
          <a:ln/>
        </p:spPr>
        <p:txBody>
          <a:bodyPr/>
          <a:lstStyle>
            <a:lvl1pPr>
              <a:defRPr/>
            </a:lvl1pPr>
          </a:lstStyle>
          <a:p>
            <a:pPr>
              <a:defRPr/>
            </a:pPr>
            <a:fld id="{39E46AF4-CDE3-4C91-A292-32ABB43231E5}" type="slidenum">
              <a:rPr lang="pt-BR" altLang="pt-BR"/>
              <a:pPr>
                <a:defRPr/>
              </a:pPr>
              <a:t>‹nº›</a:t>
            </a:fld>
            <a:endParaRPr lang="pt-BR" altLang="pt-BR"/>
          </a:p>
        </p:txBody>
      </p:sp>
    </p:spTree>
    <p:extLst>
      <p:ext uri="{BB962C8B-B14F-4D97-AF65-F5344CB8AC3E}">
        <p14:creationId xmlns:p14="http://schemas.microsoft.com/office/powerpoint/2010/main" val="402517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028"/>
          <p:cNvSpPr>
            <a:spLocks noGrp="1" noChangeArrowheads="1"/>
          </p:cNvSpPr>
          <p:nvPr>
            <p:ph type="dt" sz="half" idx="10"/>
          </p:nvPr>
        </p:nvSpPr>
        <p:spPr>
          <a:ln/>
        </p:spPr>
        <p:txBody>
          <a:bodyPr/>
          <a:lstStyle>
            <a:lvl1pPr>
              <a:defRPr/>
            </a:lvl1pPr>
          </a:lstStyle>
          <a:p>
            <a:pPr>
              <a:defRPr/>
            </a:pPr>
            <a:endParaRPr lang="pt-BR"/>
          </a:p>
        </p:txBody>
      </p:sp>
      <p:sp>
        <p:nvSpPr>
          <p:cNvPr id="6" name="Rectangle 1029"/>
          <p:cNvSpPr>
            <a:spLocks noGrp="1" noChangeArrowheads="1"/>
          </p:cNvSpPr>
          <p:nvPr>
            <p:ph type="ftr" sz="quarter" idx="11"/>
          </p:nvPr>
        </p:nvSpPr>
        <p:spPr>
          <a:ln/>
        </p:spPr>
        <p:txBody>
          <a:bodyPr/>
          <a:lstStyle>
            <a:lvl1pPr>
              <a:defRPr/>
            </a:lvl1pPr>
          </a:lstStyle>
          <a:p>
            <a:pPr>
              <a:defRPr/>
            </a:pPr>
            <a:endParaRPr lang="pt-BR"/>
          </a:p>
        </p:txBody>
      </p:sp>
      <p:sp>
        <p:nvSpPr>
          <p:cNvPr id="7" name="Rectangle 1033" descr="Large confetti"/>
          <p:cNvSpPr>
            <a:spLocks noGrp="1" noChangeArrowheads="1"/>
          </p:cNvSpPr>
          <p:nvPr>
            <p:ph type="sldNum" sz="quarter" idx="12"/>
          </p:nvPr>
        </p:nvSpPr>
        <p:spPr>
          <a:ln/>
        </p:spPr>
        <p:txBody>
          <a:bodyPr/>
          <a:lstStyle>
            <a:lvl1pPr>
              <a:defRPr/>
            </a:lvl1pPr>
          </a:lstStyle>
          <a:p>
            <a:pPr>
              <a:defRPr/>
            </a:pPr>
            <a:fld id="{D96224D2-C876-4411-ABF2-E66590CE5FA2}" type="slidenum">
              <a:rPr lang="pt-BR" altLang="pt-BR"/>
              <a:pPr>
                <a:defRPr/>
              </a:pPr>
              <a:t>‹nº›</a:t>
            </a:fld>
            <a:endParaRPr lang="pt-BR" altLang="pt-BR"/>
          </a:p>
        </p:txBody>
      </p:sp>
    </p:spTree>
    <p:extLst>
      <p:ext uri="{BB962C8B-B14F-4D97-AF65-F5344CB8AC3E}">
        <p14:creationId xmlns:p14="http://schemas.microsoft.com/office/powerpoint/2010/main" val="351548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26" descr="Large confetti"/>
          <p:cNvSpPr>
            <a:spLocks noGrp="1" noChangeArrowheads="1"/>
          </p:cNvSpPr>
          <p:nvPr>
            <p:ph type="title"/>
          </p:nvPr>
        </p:nvSpPr>
        <p:spPr bwMode="auto">
          <a:xfrm>
            <a:off x="1093788" y="28416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027" name="Rectangle 1027"/>
          <p:cNvSpPr>
            <a:spLocks noGrp="1" noChangeArrowheads="1"/>
          </p:cNvSpPr>
          <p:nvPr>
            <p:ph type="body" idx="1"/>
          </p:nvPr>
        </p:nvSpPr>
        <p:spPr bwMode="auto">
          <a:xfrm>
            <a:off x="685800" y="1905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3076" name="Rectangle 102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307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1030" name="Rectangle 1030"/>
          <p:cNvSpPr>
            <a:spLocks noChangeArrowheads="1"/>
          </p:cNvSpPr>
          <p:nvPr/>
        </p:nvSpPr>
        <p:spPr bwMode="auto">
          <a:xfrm>
            <a:off x="0" y="1512888"/>
            <a:ext cx="8458200" cy="873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1031" name="Rectangle 1031"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1032" name="Rectangle 1032"/>
          <p:cNvSpPr>
            <a:spLocks noChangeArrowheads="1"/>
          </p:cNvSpPr>
          <p:nvPr/>
        </p:nvSpPr>
        <p:spPr bwMode="auto">
          <a:xfrm>
            <a:off x="7067550" y="6553200"/>
            <a:ext cx="2076450" cy="793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endParaRPr kumimoji="1" lang="pt-BR" altLang="pt-BR" smtClean="0"/>
          </a:p>
        </p:txBody>
      </p:sp>
      <p:sp>
        <p:nvSpPr>
          <p:cNvPr id="3081" name="Rectangle 1033"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1" hangingPunct="1">
              <a:defRPr sz="1400">
                <a:solidFill>
                  <a:schemeClr val="bg1"/>
                </a:solidFill>
              </a:defRPr>
            </a:lvl1pPr>
          </a:lstStyle>
          <a:p>
            <a:pPr>
              <a:defRPr/>
            </a:pPr>
            <a:fld id="{80B55F1B-A3A2-4C69-BA11-9E4FE019FC62}"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4146"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 id="2147484145"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Número de Slide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4"/>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9FCCB43A-4586-459C-B41E-AB41B2A7D3AC}" type="slidenum">
              <a:rPr lang="pt-BR" altLang="pt-BR" sz="1400" smtClean="0">
                <a:solidFill>
                  <a:schemeClr val="bg1"/>
                </a:solidFill>
              </a:rPr>
              <a:pPr>
                <a:spcBef>
                  <a:spcPct val="0"/>
                </a:spcBef>
                <a:buSzTx/>
                <a:buFontTx/>
                <a:buNone/>
              </a:pPr>
              <a:t>1</a:t>
            </a:fld>
            <a:endParaRPr lang="pt-BR" altLang="pt-BR" sz="1400" smtClean="0">
              <a:solidFill>
                <a:schemeClr val="bg1"/>
              </a:solidFill>
            </a:endParaRPr>
          </a:p>
        </p:txBody>
      </p:sp>
      <p:sp>
        <p:nvSpPr>
          <p:cNvPr id="512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buBlip>
                <a:blip r:embed="rId4"/>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pt-BR" altLang="pt-BR" sz="2400"/>
          </a:p>
        </p:txBody>
      </p:sp>
      <p:sp>
        <p:nvSpPr>
          <p:cNvPr id="5125" name="Rectangle 2" descr="Large confetti"/>
          <p:cNvSpPr>
            <a:spLocks noGrp="1" noChangeArrowheads="1"/>
          </p:cNvSpPr>
          <p:nvPr>
            <p:ph type="title"/>
          </p:nvPr>
        </p:nvSpPr>
        <p:spPr>
          <a:xfrm>
            <a:off x="1331640" y="1662001"/>
            <a:ext cx="6529412" cy="830895"/>
          </a:xfrm>
        </p:spPr>
        <p:txBody>
          <a:bodyPr/>
          <a:lstStyle/>
          <a:p>
            <a:pPr algn="ctr" eaLnBrk="1" hangingPunct="1"/>
            <a:r>
              <a:rPr lang="pt-BR" altLang="pt-BR" sz="2400" b="1" dirty="0" smtClean="0">
                <a:solidFill>
                  <a:schemeClr val="tx1"/>
                </a:solidFill>
              </a:rPr>
              <a:t>A CRÍTICA MEDIEVAL</a:t>
            </a:r>
            <a:br>
              <a:rPr lang="pt-BR" altLang="pt-BR" sz="2400" b="1" dirty="0" smtClean="0">
                <a:solidFill>
                  <a:schemeClr val="tx1"/>
                </a:solidFill>
              </a:rPr>
            </a:br>
            <a:r>
              <a:rPr lang="pt-BR" altLang="pt-BR" sz="2400" b="1" dirty="0" smtClean="0">
                <a:solidFill>
                  <a:schemeClr val="tx1"/>
                </a:solidFill>
              </a:rPr>
              <a:t>À DINÂMICA ARISTOTÉLICA</a:t>
            </a:r>
            <a:endParaRPr lang="pt-BR" altLang="pt-BR" sz="2400" dirty="0" smtClean="0">
              <a:solidFill>
                <a:schemeClr val="tx1"/>
              </a:solidFill>
            </a:endParaRPr>
          </a:p>
        </p:txBody>
      </p:sp>
      <p:sp>
        <p:nvSpPr>
          <p:cNvPr id="5127" name="AutoShape 24" descr="Resultado de imagem para demócrito de abdera"/>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4"/>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endParaRPr lang="pt-BR" altLang="pt-BR" sz="2400"/>
          </a:p>
        </p:txBody>
      </p:sp>
      <p:pic>
        <p:nvPicPr>
          <p:cNvPr id="1026" name="Picture 2" descr="Resultado de imagem para jean buridan"/>
          <p:cNvPicPr>
            <a:picLocks noChangeAspect="1" noChangeArrowheads="1"/>
          </p:cNvPicPr>
          <p:nvPr/>
        </p:nvPicPr>
        <p:blipFill rotWithShape="1">
          <a:blip r:embed="rId5">
            <a:extLst>
              <a:ext uri="{28A0092B-C50C-407E-A947-70E740481C1C}">
                <a14:useLocalDpi xmlns:a14="http://schemas.microsoft.com/office/drawing/2010/main" val="0"/>
              </a:ext>
            </a:extLst>
          </a:blip>
          <a:srcRect l="3688" t="1818" r="2323" b="1837"/>
          <a:stretch/>
        </p:blipFill>
        <p:spPr bwMode="auto">
          <a:xfrm>
            <a:off x="2483768" y="2625085"/>
            <a:ext cx="4208184" cy="354021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8" name="Rectangle 2" descr="Large confetti"/>
          <p:cNvSpPr txBox="1">
            <a:spLocks noChangeArrowheads="1"/>
          </p:cNvSpPr>
          <p:nvPr/>
        </p:nvSpPr>
        <p:spPr bwMode="auto">
          <a:xfrm>
            <a:off x="900113" y="260350"/>
            <a:ext cx="7392987"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r>
              <a:rPr lang="pt-BR" altLang="pt-BR" sz="2400" b="1" kern="0" smtClean="0">
                <a:solidFill>
                  <a:schemeClr val="tx1"/>
                </a:solidFill>
              </a:rPr>
              <a:t>UNIVERSIDADE ESTADUAL DE MARINGÁ</a:t>
            </a:r>
            <a:br>
              <a:rPr lang="pt-BR" altLang="pt-BR" sz="2400" b="1" kern="0" smtClean="0">
                <a:solidFill>
                  <a:schemeClr val="tx1"/>
                </a:solidFill>
              </a:rPr>
            </a:br>
            <a:r>
              <a:rPr lang="pt-BR" altLang="pt-BR" sz="2400" b="1" kern="0" smtClean="0">
                <a:solidFill>
                  <a:schemeClr val="tx1"/>
                </a:solidFill>
              </a:rPr>
              <a:t>DEPARTAMENTO DE FÍSICA</a:t>
            </a:r>
            <a:endParaRPr lang="pt-BR" altLang="pt-BR" sz="2400" kern="0" dirty="0" smtClean="0">
              <a:solidFill>
                <a:schemeClr val="tx1"/>
              </a:solidFill>
            </a:endParaRPr>
          </a:p>
        </p:txBody>
      </p:sp>
      <p:graphicFrame>
        <p:nvGraphicFramePr>
          <p:cNvPr id="9" name="Object 6"/>
          <p:cNvGraphicFramePr>
            <a:graphicFrameLocks noChangeAspect="1"/>
          </p:cNvGraphicFramePr>
          <p:nvPr/>
        </p:nvGraphicFramePr>
        <p:xfrm>
          <a:off x="7885113" y="333375"/>
          <a:ext cx="917575" cy="903288"/>
        </p:xfrm>
        <a:graphic>
          <a:graphicData uri="http://schemas.openxmlformats.org/presentationml/2006/ole">
            <mc:AlternateContent xmlns:mc="http://schemas.openxmlformats.org/markup-compatibility/2006">
              <mc:Choice xmlns:v="urn:schemas-microsoft-com:vml" Requires="v">
                <p:oleObj spid="_x0000_s1026" r:id="rId6" imgW="2199132" imgH="2164385" progId="CDraw5">
                  <p:embed/>
                </p:oleObj>
              </mc:Choice>
              <mc:Fallback>
                <p:oleObj r:id="rId6" imgW="2199132" imgH="2164385" progId="CDraw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5113" y="333375"/>
                        <a:ext cx="9175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CaixaDeTexto 1"/>
          <p:cNvSpPr txBox="1">
            <a:spLocks noChangeArrowheads="1"/>
          </p:cNvSpPr>
          <p:nvPr/>
        </p:nvSpPr>
        <p:spPr bwMode="auto">
          <a:xfrm>
            <a:off x="107950" y="6237288"/>
            <a:ext cx="2519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5000"/>
              <a:buBlip>
                <a:blip r:embed="rId4"/>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SzTx/>
              <a:buFontTx/>
              <a:buNone/>
            </a:pPr>
            <a:r>
              <a:rPr lang="pt-BR" altLang="pt-BR" sz="2000" b="1" dirty="0"/>
              <a:t>Prof. Daniel Gardelli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10</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19672" y="332656"/>
            <a:ext cx="6408712" cy="792088"/>
          </a:xfrm>
        </p:spPr>
        <p:txBody>
          <a:bodyPr/>
          <a:lstStyle/>
          <a:p>
            <a:pPr algn="ctr" eaLnBrk="1" hangingPunct="1"/>
            <a:r>
              <a:rPr lang="pt-BR" sz="2400" b="1" dirty="0" smtClean="0"/>
              <a:t>A CRÍTICA DE FILOPONO</a:t>
            </a:r>
            <a:br>
              <a:rPr lang="pt-BR" sz="2400" b="1" dirty="0" smtClean="0"/>
            </a:br>
            <a:r>
              <a:rPr lang="pt-BR" sz="2400" b="1" dirty="0" smtClean="0"/>
              <a:t>À DINÂMICA ARISTOTÉLICA</a:t>
            </a:r>
            <a:endParaRPr lang="pt-BR" altLang="pt-BR" sz="2400" b="1" dirty="0" smtClean="0"/>
          </a:p>
        </p:txBody>
      </p:sp>
      <p:sp>
        <p:nvSpPr>
          <p:cNvPr id="19" name="Retângulo 18"/>
          <p:cNvSpPr/>
          <p:nvPr/>
        </p:nvSpPr>
        <p:spPr>
          <a:xfrm>
            <a:off x="107504" y="1868631"/>
            <a:ext cx="8928992" cy="1200329"/>
          </a:xfrm>
          <a:prstGeom prst="rect">
            <a:avLst/>
          </a:prstGeom>
        </p:spPr>
        <p:txBody>
          <a:bodyPr wrap="square">
            <a:spAutoFit/>
          </a:bodyPr>
          <a:lstStyle/>
          <a:p>
            <a:pPr algn="just"/>
            <a:r>
              <a:rPr lang="pt-BR" dirty="0" smtClean="0">
                <a:ea typeface="Times New Roman" panose="02020603050405020304" pitchFamily="18" charset="0"/>
              </a:rPr>
              <a:t>     Membro da Escola Neoplatônica de Alexandria, </a:t>
            </a:r>
            <a:r>
              <a:rPr lang="pt-BR" dirty="0" err="1" smtClean="0"/>
              <a:t>Filopono</a:t>
            </a:r>
            <a:r>
              <a:rPr lang="pt-BR" dirty="0" smtClean="0"/>
              <a:t> </a:t>
            </a:r>
            <a:r>
              <a:rPr lang="pt-BR" dirty="0"/>
              <a:t>parece ter sido o primeiro medieval </a:t>
            </a:r>
            <a:r>
              <a:rPr lang="pt-BR" dirty="0" smtClean="0"/>
              <a:t>a criticar a dinâmica aristotélica de uma forma sistemática, inclusive apresentando uma dinâmica alternativa.</a:t>
            </a:r>
          </a:p>
        </p:txBody>
      </p:sp>
      <p:sp>
        <p:nvSpPr>
          <p:cNvPr id="7" name="Retângulo 6"/>
          <p:cNvSpPr/>
          <p:nvPr/>
        </p:nvSpPr>
        <p:spPr>
          <a:xfrm>
            <a:off x="107504" y="2911584"/>
            <a:ext cx="8928992" cy="2677656"/>
          </a:xfrm>
          <a:prstGeom prst="rect">
            <a:avLst/>
          </a:prstGeom>
        </p:spPr>
        <p:txBody>
          <a:bodyPr wrap="square">
            <a:spAutoFit/>
          </a:bodyPr>
          <a:lstStyle/>
          <a:p>
            <a:pPr algn="just"/>
            <a:r>
              <a:rPr lang="pt-BR" dirty="0" smtClean="0"/>
              <a:t>     Ele sustentava </a:t>
            </a:r>
            <a:r>
              <a:rPr lang="pt-BR" dirty="0"/>
              <a:t>que a causa do movimento violento não </a:t>
            </a:r>
            <a:r>
              <a:rPr lang="pt-BR" dirty="0" smtClean="0"/>
              <a:t>poderia </a:t>
            </a:r>
            <a:r>
              <a:rPr lang="pt-BR" dirty="0"/>
              <a:t>ser o meio, como era previsto pela dinâmica aristotélica, segundo a qual todo movimento local, natural ou violento, é regido por uma mesma lei, de acordo com a qual, a velocidade </a:t>
            </a:r>
            <a:r>
              <a:rPr lang="pt-BR" i="1" dirty="0"/>
              <a:t>v</a:t>
            </a:r>
            <a:r>
              <a:rPr lang="pt-BR" dirty="0"/>
              <a:t> de um corpo que se move em uma dada distância é proporcional à razão entre a força motriz </a:t>
            </a:r>
            <a:r>
              <a:rPr lang="pt-BR" i="1" dirty="0"/>
              <a:t>F</a:t>
            </a:r>
            <a:r>
              <a:rPr lang="pt-BR" dirty="0"/>
              <a:t> em contato direto com o corpo móvel e a densidade ou resistência do meio </a:t>
            </a:r>
            <a:r>
              <a:rPr lang="pt-BR" i="1" dirty="0" smtClean="0">
                <a:sym typeface="Symbol" panose="05050102010706020507" pitchFamily="18" charset="2"/>
              </a:rPr>
              <a:t>R</a:t>
            </a:r>
            <a:r>
              <a:rPr lang="pt-BR" dirty="0" smtClean="0">
                <a:sym typeface="Symbol" panose="05050102010706020507" pitchFamily="18" charset="2"/>
              </a:rPr>
              <a:t>, ou seja:</a:t>
            </a:r>
            <a:endParaRPr lang="pt-BR" dirty="0"/>
          </a:p>
        </p:txBody>
      </p:sp>
      <mc:AlternateContent xmlns:mc="http://schemas.openxmlformats.org/markup-compatibility/2006" xmlns:a14="http://schemas.microsoft.com/office/drawing/2010/main">
        <mc:Choice Requires="a14">
          <p:sp>
            <p:nvSpPr>
              <p:cNvPr id="3" name="CaixaDeTexto 2"/>
              <p:cNvSpPr txBox="1"/>
              <p:nvPr/>
            </p:nvSpPr>
            <p:spPr>
              <a:xfrm>
                <a:off x="4015378" y="5445224"/>
                <a:ext cx="863441" cy="6890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b="1" i="1" smtClean="0">
                          <a:latin typeface="Cambria Math" panose="02040503050406030204" pitchFamily="18" charset="0"/>
                        </a:rPr>
                        <m:t>𝒗</m:t>
                      </m:r>
                      <m:r>
                        <a:rPr lang="pt-BR" b="1" i="1" smtClean="0">
                          <a:latin typeface="Cambria Math" panose="02040503050406030204" pitchFamily="18" charset="0"/>
                          <a:ea typeface="Cambria Math" panose="02040503050406030204" pitchFamily="18" charset="0"/>
                        </a:rPr>
                        <m:t>∝</m:t>
                      </m:r>
                      <m:f>
                        <m:fPr>
                          <m:ctrlPr>
                            <a:rPr lang="pt-BR" b="1" i="1" smtClean="0">
                              <a:latin typeface="Cambria Math" panose="02040503050406030204" pitchFamily="18" charset="0"/>
                              <a:ea typeface="Cambria Math" panose="02040503050406030204" pitchFamily="18" charset="0"/>
                            </a:rPr>
                          </m:ctrlPr>
                        </m:fPr>
                        <m:num>
                          <m:r>
                            <a:rPr lang="pt-BR" b="1" i="1" smtClean="0">
                              <a:latin typeface="Cambria Math" panose="02040503050406030204" pitchFamily="18" charset="0"/>
                              <a:ea typeface="Cambria Math" panose="02040503050406030204" pitchFamily="18" charset="0"/>
                            </a:rPr>
                            <m:t>𝑭</m:t>
                          </m:r>
                        </m:num>
                        <m:den>
                          <m:r>
                            <a:rPr lang="pt-BR" b="1" i="1" smtClean="0">
                              <a:latin typeface="Cambria Math" panose="02040503050406030204" pitchFamily="18" charset="0"/>
                              <a:ea typeface="Cambria Math" panose="02040503050406030204" pitchFamily="18" charset="0"/>
                            </a:rPr>
                            <m:t>𝑹</m:t>
                          </m:r>
                        </m:den>
                      </m:f>
                    </m:oMath>
                  </m:oMathPara>
                </a14:m>
                <a:endParaRPr lang="pt-BR" b="1" dirty="0"/>
              </a:p>
            </p:txBody>
          </p:sp>
        </mc:Choice>
        <mc:Fallback xmlns="">
          <p:sp>
            <p:nvSpPr>
              <p:cNvPr id="3" name="CaixaDeTexto 2"/>
              <p:cNvSpPr txBox="1">
                <a:spLocks noRot="1" noChangeAspect="1" noMove="1" noResize="1" noEditPoints="1" noAdjustHandles="1" noChangeArrowheads="1" noChangeShapeType="1" noTextEdit="1"/>
              </p:cNvSpPr>
              <p:nvPr/>
            </p:nvSpPr>
            <p:spPr>
              <a:xfrm>
                <a:off x="4015378" y="5445224"/>
                <a:ext cx="863441" cy="689035"/>
              </a:xfrm>
              <a:prstGeom prst="rect">
                <a:avLst/>
              </a:prstGeom>
              <a:blipFill rotWithShape="0">
                <a:blip r:embed="rId3"/>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340315828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7"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11</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115616" y="548680"/>
            <a:ext cx="7344816" cy="432048"/>
          </a:xfrm>
        </p:spPr>
        <p:txBody>
          <a:bodyPr/>
          <a:lstStyle/>
          <a:p>
            <a:pPr algn="ctr" eaLnBrk="1" hangingPunct="1"/>
            <a:r>
              <a:rPr lang="pt-BR" sz="2400" b="1" dirty="0" smtClean="0"/>
              <a:t>A </a:t>
            </a:r>
            <a:r>
              <a:rPr lang="pt-BR" sz="2400" b="1" i="1" dirty="0" smtClean="0"/>
              <a:t>ANTIPERISTASIS</a:t>
            </a:r>
            <a:r>
              <a:rPr lang="pt-BR" sz="2400" b="1" dirty="0" smtClean="0"/>
              <a:t> ARISTOTÉLICA</a:t>
            </a:r>
            <a:endParaRPr lang="pt-BR" altLang="pt-BR" sz="2400" b="1" dirty="0" smtClean="0"/>
          </a:p>
        </p:txBody>
      </p:sp>
      <p:sp>
        <p:nvSpPr>
          <p:cNvPr id="2" name="Retângulo 1"/>
          <p:cNvSpPr/>
          <p:nvPr/>
        </p:nvSpPr>
        <p:spPr>
          <a:xfrm>
            <a:off x="107504" y="1796623"/>
            <a:ext cx="8928992" cy="2308324"/>
          </a:xfrm>
          <a:prstGeom prst="rect">
            <a:avLst/>
          </a:prstGeom>
        </p:spPr>
        <p:txBody>
          <a:bodyPr wrap="square">
            <a:spAutoFit/>
          </a:bodyPr>
          <a:lstStyle/>
          <a:p>
            <a:pPr algn="just"/>
            <a:r>
              <a:rPr lang="pt-BR" dirty="0" smtClean="0">
                <a:ea typeface="Times New Roman" panose="02020603050405020304" pitchFamily="18" charset="0"/>
              </a:rPr>
              <a:t>     </a:t>
            </a:r>
            <a:r>
              <a:rPr lang="pt-BR" dirty="0"/>
              <a:t>Para Aristóteles, os projéteis são movidos adiante, mesmo depois que aquilo que deu a eles o impulso inicial não esteja mais em contato com eles, por meio da substituição recíproca (</a:t>
            </a:r>
            <a:r>
              <a:rPr lang="pt-BR" i="1" dirty="0" err="1"/>
              <a:t>antiperistasis</a:t>
            </a:r>
            <a:r>
              <a:rPr lang="pt-BR" dirty="0"/>
              <a:t>), de acordo com a qual o ar empurrado adiante pelo projétil, volta e toma o lugar do projétil, que por sua vez, volta a empurrá-lo adiante, numa espécie de retroalimentação.</a:t>
            </a:r>
            <a:endParaRPr lang="pt-BR" b="1" dirty="0"/>
          </a:p>
        </p:txBody>
      </p:sp>
      <p:sp>
        <p:nvSpPr>
          <p:cNvPr id="18" name="Retângulo 17"/>
          <p:cNvSpPr/>
          <p:nvPr/>
        </p:nvSpPr>
        <p:spPr>
          <a:xfrm>
            <a:off x="107504" y="3933056"/>
            <a:ext cx="8928992"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a:t>Este movimento violento se mantém até que a força motriz originalmente impressa nesta porção de ar se dissipe. Assim, para Aristóteles, o meio oferece tanto a força motriz como a resistência.</a:t>
            </a:r>
            <a:endParaRPr lang="pt-BR" b="1" dirty="0"/>
          </a:p>
        </p:txBody>
      </p:sp>
      <p:pic>
        <p:nvPicPr>
          <p:cNvPr id="7" name="Imagem 2"/>
          <p:cNvPicPr>
            <a:picLocks noChangeAspect="1"/>
          </p:cNvPicPr>
          <p:nvPr/>
        </p:nvPicPr>
        <p:blipFill>
          <a:blip r:embed="rId3">
            <a:extLst>
              <a:ext uri="{28A0092B-C50C-407E-A947-70E740481C1C}">
                <a14:useLocalDpi xmlns:a14="http://schemas.microsoft.com/office/drawing/2010/main" val="0"/>
              </a:ext>
            </a:extLst>
          </a:blip>
          <a:srcRect b="4166"/>
          <a:stretch>
            <a:fillRect/>
          </a:stretch>
        </p:blipFill>
        <p:spPr bwMode="auto">
          <a:xfrm>
            <a:off x="2555776" y="5133386"/>
            <a:ext cx="3636566" cy="1495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83529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12</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115616" y="548680"/>
            <a:ext cx="7344816" cy="432048"/>
          </a:xfrm>
        </p:spPr>
        <p:txBody>
          <a:bodyPr/>
          <a:lstStyle/>
          <a:p>
            <a:pPr algn="ctr" eaLnBrk="1" hangingPunct="1"/>
            <a:r>
              <a:rPr lang="pt-BR" sz="2400" b="1" dirty="0" smtClean="0"/>
              <a:t>A REJEIÇÃO DA </a:t>
            </a:r>
            <a:r>
              <a:rPr lang="pt-BR" sz="2400" b="1" i="1" dirty="0" smtClean="0"/>
              <a:t>ANTIPERISTASIS</a:t>
            </a:r>
            <a:endParaRPr lang="pt-BR" altLang="pt-BR" sz="2400" b="1" dirty="0" smtClean="0"/>
          </a:p>
        </p:txBody>
      </p:sp>
      <p:sp>
        <p:nvSpPr>
          <p:cNvPr id="2" name="Retângulo 1"/>
          <p:cNvSpPr/>
          <p:nvPr/>
        </p:nvSpPr>
        <p:spPr>
          <a:xfrm>
            <a:off x="107504" y="1796623"/>
            <a:ext cx="8928992" cy="1692771"/>
          </a:xfrm>
          <a:prstGeom prst="rect">
            <a:avLst/>
          </a:prstGeom>
        </p:spPr>
        <p:txBody>
          <a:bodyPr wrap="square">
            <a:spAutoFit/>
          </a:bodyPr>
          <a:lstStyle/>
          <a:p>
            <a:pPr algn="just"/>
            <a:r>
              <a:rPr lang="pt-BR" dirty="0" smtClean="0">
                <a:ea typeface="Times New Roman" panose="02020603050405020304" pitchFamily="18" charset="0"/>
              </a:rPr>
              <a:t>     </a:t>
            </a:r>
            <a:r>
              <a:rPr lang="pt-BR" sz="2600" dirty="0"/>
              <a:t>Ao rejeitar a ideia aristotélica com respeito à causa do movimento violento, ou movimento contrário à natureza, </a:t>
            </a:r>
            <a:r>
              <a:rPr lang="pt-BR" sz="2600" dirty="0" err="1"/>
              <a:t>Filopono</a:t>
            </a:r>
            <a:r>
              <a:rPr lang="pt-BR" sz="2600" dirty="0"/>
              <a:t> afirma que os argumentos de Aristóteles não lhe parecem </a:t>
            </a:r>
            <a:r>
              <a:rPr lang="pt-BR" sz="2600" dirty="0" smtClean="0"/>
              <a:t>convincentes: </a:t>
            </a:r>
            <a:endParaRPr lang="pt-BR" sz="2600" dirty="0"/>
          </a:p>
        </p:txBody>
      </p:sp>
      <p:sp>
        <p:nvSpPr>
          <p:cNvPr id="18" name="Retângulo 17"/>
          <p:cNvSpPr/>
          <p:nvPr/>
        </p:nvSpPr>
        <p:spPr>
          <a:xfrm>
            <a:off x="611560" y="3559656"/>
            <a:ext cx="8424936" cy="2677656"/>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No </a:t>
            </a:r>
            <a:r>
              <a:rPr lang="pt-BR" dirty="0"/>
              <a:t>caso da </a:t>
            </a:r>
            <a:r>
              <a:rPr lang="pt-BR" i="1" dirty="0" err="1"/>
              <a:t>antiperistasis</a:t>
            </a:r>
            <a:r>
              <a:rPr lang="pt-BR" dirty="0"/>
              <a:t> há duas possibilidades: ou o ar que foi empurrado adiante pela flecha (ou pedra) projetada move-se de volta para a traseira e toma o lugar da flecha (ou pedra), e estando então atrás, ele empurra-a adiante, de modo que o processo continua até o </a:t>
            </a:r>
            <a:r>
              <a:rPr lang="pt-BR" dirty="0" err="1"/>
              <a:t>impetus</a:t>
            </a:r>
            <a:r>
              <a:rPr lang="pt-BR" dirty="0"/>
              <a:t> do projétil se exaurir; ou não é o ar empurrado à frente, mas o ar dos lados que toma o lugar do projétil</a:t>
            </a:r>
            <a:r>
              <a:rPr lang="pt-BR" dirty="0" smtClean="0"/>
              <a:t>...” [cont.].</a:t>
            </a:r>
            <a:endParaRPr lang="pt-BR" b="1" dirty="0"/>
          </a:p>
        </p:txBody>
      </p:sp>
    </p:spTree>
    <p:extLst>
      <p:ext uri="{BB962C8B-B14F-4D97-AF65-F5344CB8AC3E}">
        <p14:creationId xmlns:p14="http://schemas.microsoft.com/office/powerpoint/2010/main" val="186387114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13</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115616" y="548680"/>
            <a:ext cx="7344816" cy="432048"/>
          </a:xfrm>
        </p:spPr>
        <p:txBody>
          <a:bodyPr/>
          <a:lstStyle/>
          <a:p>
            <a:pPr algn="ctr" eaLnBrk="1" hangingPunct="1"/>
            <a:r>
              <a:rPr lang="pt-BR" sz="2400" b="1" dirty="0" smtClean="0"/>
              <a:t>A REJEIÇÃO DA </a:t>
            </a:r>
            <a:r>
              <a:rPr lang="pt-BR" sz="2400" b="1" i="1" dirty="0" smtClean="0"/>
              <a:t>ANTIPERISTASIS</a:t>
            </a:r>
            <a:endParaRPr lang="pt-BR" altLang="pt-BR" sz="2400" b="1" dirty="0" smtClean="0"/>
          </a:p>
        </p:txBody>
      </p:sp>
      <p:sp>
        <p:nvSpPr>
          <p:cNvPr id="18" name="Retângulo 17"/>
          <p:cNvSpPr/>
          <p:nvPr/>
        </p:nvSpPr>
        <p:spPr>
          <a:xfrm>
            <a:off x="611560" y="1840756"/>
            <a:ext cx="8424936" cy="2308324"/>
          </a:xfrm>
          <a:prstGeom prst="rect">
            <a:avLst/>
          </a:prstGeom>
        </p:spPr>
        <p:txBody>
          <a:bodyPr wrap="square">
            <a:spAutoFit/>
          </a:bodyPr>
          <a:lstStyle/>
          <a:p>
            <a:pPr algn="just"/>
            <a:r>
              <a:rPr lang="pt-BR" dirty="0"/>
              <a:t> </a:t>
            </a:r>
            <a:r>
              <a:rPr lang="pt-BR" dirty="0" smtClean="0"/>
              <a:t>    “Deixe-nos </a:t>
            </a:r>
            <a:r>
              <a:rPr lang="pt-BR" dirty="0"/>
              <a:t>supor que a </a:t>
            </a:r>
            <a:r>
              <a:rPr lang="pt-BR" i="1" dirty="0" err="1"/>
              <a:t>antiperistasis</a:t>
            </a:r>
            <a:r>
              <a:rPr lang="pt-BR" dirty="0"/>
              <a:t> ocorra de acordo com o primeiro método indicado acima... Sobre esta suposição, seria difícil dizer o que é </a:t>
            </a:r>
            <a:r>
              <a:rPr lang="pt-BR" dirty="0" smtClean="0"/>
              <a:t>que </a:t>
            </a:r>
            <a:r>
              <a:rPr lang="pt-BR" dirty="0"/>
              <a:t>faz o ar, uma vez empurrado adiante, mover-se de volta, isto é, ao longo dos lados da </a:t>
            </a:r>
            <a:r>
              <a:rPr lang="pt-BR" dirty="0" smtClean="0"/>
              <a:t>flecha (uma </a:t>
            </a:r>
            <a:r>
              <a:rPr lang="pt-BR" dirty="0"/>
              <a:t>vez que parece não haver força contrária)</a:t>
            </a:r>
            <a:r>
              <a:rPr lang="pt-BR" dirty="0" smtClean="0"/>
              <a:t>, </a:t>
            </a:r>
            <a:r>
              <a:rPr lang="pt-BR" dirty="0"/>
              <a:t>e depois alcançar a traseira da flecha, voltando uma vez mais e empurrando a flecha adiante</a:t>
            </a:r>
            <a:r>
              <a:rPr lang="pt-BR" dirty="0" smtClean="0"/>
              <a:t>.</a:t>
            </a:r>
            <a:endParaRPr lang="pt-BR" b="1" dirty="0"/>
          </a:p>
        </p:txBody>
      </p:sp>
      <p:sp>
        <p:nvSpPr>
          <p:cNvPr id="6" name="Retângulo 5"/>
          <p:cNvSpPr/>
          <p:nvPr/>
        </p:nvSpPr>
        <p:spPr>
          <a:xfrm>
            <a:off x="611560" y="4028871"/>
            <a:ext cx="8424936" cy="1569660"/>
          </a:xfrm>
          <a:prstGeom prst="rect">
            <a:avLst/>
          </a:prstGeom>
        </p:spPr>
        <p:txBody>
          <a:bodyPr wrap="square">
            <a:spAutoFit/>
          </a:bodyPr>
          <a:lstStyle/>
          <a:p>
            <a:pPr algn="just"/>
            <a:r>
              <a:rPr lang="pt-BR" dirty="0" smtClean="0"/>
              <a:t>     Pois</a:t>
            </a:r>
            <a:r>
              <a:rPr lang="pt-BR" dirty="0"/>
              <a:t>, nesta teoria, o ar em questão, deve realizar três movimentos distintos: ele deve ser empurrado para frente pela flecha, então mover-se para trás, e finalmente voltar e continuar para frente uma vez mais</a:t>
            </a:r>
            <a:r>
              <a:rPr lang="pt-BR" dirty="0" smtClean="0"/>
              <a:t>.” [cont.].</a:t>
            </a:r>
            <a:endParaRPr lang="pt-BR" b="1" dirty="0"/>
          </a:p>
        </p:txBody>
      </p:sp>
    </p:spTree>
    <p:extLst>
      <p:ext uri="{BB962C8B-B14F-4D97-AF65-F5344CB8AC3E}">
        <p14:creationId xmlns:p14="http://schemas.microsoft.com/office/powerpoint/2010/main" val="6054907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14</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115616" y="548680"/>
            <a:ext cx="7344816" cy="432048"/>
          </a:xfrm>
        </p:spPr>
        <p:txBody>
          <a:bodyPr/>
          <a:lstStyle/>
          <a:p>
            <a:pPr algn="ctr" eaLnBrk="1" hangingPunct="1"/>
            <a:r>
              <a:rPr lang="pt-BR" sz="2400" b="1" dirty="0" smtClean="0"/>
              <a:t>A REJEIÇÃO DA </a:t>
            </a:r>
            <a:r>
              <a:rPr lang="pt-BR" sz="2400" b="1" i="1" dirty="0" smtClean="0"/>
              <a:t>ANTIPERISTASIS</a:t>
            </a:r>
            <a:endParaRPr lang="pt-BR" altLang="pt-BR" sz="2400" b="1" dirty="0" smtClean="0"/>
          </a:p>
        </p:txBody>
      </p:sp>
      <p:sp>
        <p:nvSpPr>
          <p:cNvPr id="7" name="Retângulo 6"/>
          <p:cNvSpPr/>
          <p:nvPr/>
        </p:nvSpPr>
        <p:spPr>
          <a:xfrm>
            <a:off x="611560" y="1844824"/>
            <a:ext cx="8424936" cy="1938992"/>
          </a:xfrm>
          <a:prstGeom prst="rect">
            <a:avLst/>
          </a:prstGeom>
        </p:spPr>
        <p:txBody>
          <a:bodyPr wrap="square">
            <a:spAutoFit/>
          </a:bodyPr>
          <a:lstStyle/>
          <a:p>
            <a:pPr algn="just"/>
            <a:r>
              <a:rPr lang="pt-BR" sz="2000" dirty="0" smtClean="0"/>
              <a:t>     </a:t>
            </a:r>
            <a:r>
              <a:rPr lang="pt-BR" dirty="0" smtClean="0"/>
              <a:t>“Todavia</a:t>
            </a:r>
            <a:r>
              <a:rPr lang="pt-BR" dirty="0"/>
              <a:t>, o ar é facilmente movido, e uma vez colocado em movimento, atravessa uma distância considerável. Como então, pode o ar, empurrado pela flecha, deixar de mover-se na direção do impulso impresso, mas em lugar disso, virar, como por algum comando, e retraçar seu curso</a:t>
            </a:r>
            <a:r>
              <a:rPr lang="pt-BR" dirty="0" smtClean="0"/>
              <a:t>?</a:t>
            </a:r>
            <a:endParaRPr lang="pt-BR" b="1" dirty="0"/>
          </a:p>
        </p:txBody>
      </p:sp>
      <p:sp>
        <p:nvSpPr>
          <p:cNvPr id="8" name="Retângulo 7"/>
          <p:cNvSpPr/>
          <p:nvPr/>
        </p:nvSpPr>
        <p:spPr>
          <a:xfrm>
            <a:off x="611560" y="3645024"/>
            <a:ext cx="8424936" cy="1569660"/>
          </a:xfrm>
          <a:prstGeom prst="rect">
            <a:avLst/>
          </a:prstGeom>
        </p:spPr>
        <p:txBody>
          <a:bodyPr wrap="square">
            <a:spAutoFit/>
          </a:bodyPr>
          <a:lstStyle/>
          <a:p>
            <a:pPr algn="just"/>
            <a:r>
              <a:rPr lang="pt-BR" sz="2000" dirty="0" smtClean="0"/>
              <a:t>     </a:t>
            </a:r>
            <a:r>
              <a:rPr lang="pt-BR" dirty="0" smtClean="0"/>
              <a:t>Além </a:t>
            </a:r>
            <a:r>
              <a:rPr lang="pt-BR" dirty="0"/>
              <a:t>disso, como pode este ar, ao virar, evitar de ser disperso no espaço, mas colidir precisamente sobre o entalhe final da flecha e novamente empurrar a flecha adiante e presa a ele? Tal visão é inteiramente inacreditável e chega a ser fantástica</a:t>
            </a:r>
            <a:r>
              <a:rPr lang="pt-BR" dirty="0" smtClean="0"/>
              <a:t>.”</a:t>
            </a:r>
            <a:endParaRPr lang="pt-BR" b="1" dirty="0"/>
          </a:p>
        </p:txBody>
      </p:sp>
    </p:spTree>
    <p:extLst>
      <p:ext uri="{BB962C8B-B14F-4D97-AF65-F5344CB8AC3E}">
        <p14:creationId xmlns:p14="http://schemas.microsoft.com/office/powerpoint/2010/main" val="5116999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15</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763688" y="332656"/>
            <a:ext cx="5760640" cy="792088"/>
          </a:xfrm>
        </p:spPr>
        <p:txBody>
          <a:bodyPr/>
          <a:lstStyle/>
          <a:p>
            <a:pPr algn="ctr" eaLnBrk="1" hangingPunct="1"/>
            <a:r>
              <a:rPr lang="pt-BR" sz="2400" b="1" dirty="0" smtClean="0"/>
              <a:t>A FORÇA MOTRIZ INCORPÓREA</a:t>
            </a:r>
            <a:br>
              <a:rPr lang="pt-BR" sz="2400" b="1" dirty="0" smtClean="0"/>
            </a:br>
            <a:r>
              <a:rPr lang="pt-BR" sz="2400" b="1" dirty="0" smtClean="0"/>
              <a:t>DE JOÃO FILOPONO</a:t>
            </a:r>
            <a:endParaRPr lang="pt-BR" altLang="pt-BR" sz="2400" b="1" dirty="0" smtClean="0"/>
          </a:p>
        </p:txBody>
      </p:sp>
      <p:sp>
        <p:nvSpPr>
          <p:cNvPr id="18" name="Retângulo 17"/>
          <p:cNvSpPr/>
          <p:nvPr/>
        </p:nvSpPr>
        <p:spPr>
          <a:xfrm>
            <a:off x="107504" y="1778040"/>
            <a:ext cx="8928992" cy="1569660"/>
          </a:xfrm>
          <a:prstGeom prst="rect">
            <a:avLst/>
          </a:prstGeom>
        </p:spPr>
        <p:txBody>
          <a:bodyPr wrap="square">
            <a:spAutoFit/>
          </a:bodyPr>
          <a:lstStyle/>
          <a:p>
            <a:pPr algn="just"/>
            <a:r>
              <a:rPr lang="pt-BR" dirty="0" smtClean="0">
                <a:ea typeface="Times New Roman" panose="02020603050405020304" pitchFamily="18" charset="0"/>
              </a:rPr>
              <a:t>     </a:t>
            </a:r>
            <a:r>
              <a:rPr lang="pt-BR" dirty="0"/>
              <a:t>Uma vez </a:t>
            </a:r>
            <a:r>
              <a:rPr lang="pt-BR" dirty="0" smtClean="0"/>
              <a:t>negada </a:t>
            </a:r>
            <a:r>
              <a:rPr lang="pt-BR" dirty="0"/>
              <a:t>a ideia aristotélica de que o meio produz tanto a força motriz quanto a resistência do movimento violento, fez-se necessário encontrar uma outra explicação para o movimento dos projéteis</a:t>
            </a:r>
            <a:r>
              <a:rPr lang="pt-BR" dirty="0" smtClean="0"/>
              <a:t>.</a:t>
            </a:r>
            <a:endParaRPr lang="pt-BR" b="1" dirty="0"/>
          </a:p>
        </p:txBody>
      </p:sp>
      <p:sp>
        <p:nvSpPr>
          <p:cNvPr id="8" name="Retângulo 7"/>
          <p:cNvSpPr/>
          <p:nvPr/>
        </p:nvSpPr>
        <p:spPr>
          <a:xfrm>
            <a:off x="467544" y="4077072"/>
            <a:ext cx="8568952" cy="1785104"/>
          </a:xfrm>
          <a:prstGeom prst="rect">
            <a:avLst/>
          </a:prstGeom>
        </p:spPr>
        <p:txBody>
          <a:bodyPr wrap="square">
            <a:spAutoFit/>
          </a:bodyPr>
          <a:lstStyle/>
          <a:p>
            <a:pPr algn="just"/>
            <a:r>
              <a:rPr lang="pt-BR" sz="2200" dirty="0" smtClean="0"/>
              <a:t>     </a:t>
            </a:r>
            <a:r>
              <a:rPr lang="pt-BR" sz="2200" dirty="0"/>
              <a:t>É necessário supor que alguma força motriz incorpórea seja cedida pelo propulsor ao projétil, e que o ar, se estiver presente no movimento, ou não contribui de forma alguma ou então muito pouco para este movimento do projétil. (FILOPONO, </a:t>
            </a:r>
            <a:r>
              <a:rPr lang="pt-BR" sz="2200" i="1" dirty="0" err="1"/>
              <a:t>Commentary</a:t>
            </a:r>
            <a:r>
              <a:rPr lang="pt-BR" sz="2200" i="1" dirty="0"/>
              <a:t> </a:t>
            </a:r>
            <a:r>
              <a:rPr lang="pt-BR" sz="2200" i="1" dirty="0" err="1"/>
              <a:t>on</a:t>
            </a:r>
            <a:r>
              <a:rPr lang="pt-BR" sz="2200" i="1" dirty="0"/>
              <a:t> </a:t>
            </a:r>
            <a:r>
              <a:rPr lang="pt-BR" sz="2200" i="1" dirty="0" err="1"/>
              <a:t>Aristotle’s</a:t>
            </a:r>
            <a:r>
              <a:rPr lang="pt-BR" sz="2200" i="1" dirty="0"/>
              <a:t> </a:t>
            </a:r>
            <a:r>
              <a:rPr lang="pt-BR" sz="2200" i="1" dirty="0" err="1"/>
              <a:t>Physics</a:t>
            </a:r>
            <a:r>
              <a:rPr lang="pt-BR" sz="2200" dirty="0"/>
              <a:t>, apud COHEN &amp; DRABKIN, p. 217. Em: ÉVORA, 1995, p. 80).</a:t>
            </a:r>
            <a:endParaRPr lang="pt-BR" sz="2200" b="1" dirty="0"/>
          </a:p>
        </p:txBody>
      </p:sp>
      <p:sp>
        <p:nvSpPr>
          <p:cNvPr id="9" name="Retângulo 8"/>
          <p:cNvSpPr/>
          <p:nvPr/>
        </p:nvSpPr>
        <p:spPr>
          <a:xfrm>
            <a:off x="107504" y="3212976"/>
            <a:ext cx="8928992" cy="830997"/>
          </a:xfrm>
          <a:prstGeom prst="rect">
            <a:avLst/>
          </a:prstGeom>
        </p:spPr>
        <p:txBody>
          <a:bodyPr wrap="square">
            <a:spAutoFit/>
          </a:bodyPr>
          <a:lstStyle/>
          <a:p>
            <a:pPr algn="just"/>
            <a:r>
              <a:rPr lang="pt-BR" dirty="0" smtClean="0"/>
              <a:t>     </a:t>
            </a:r>
            <a:r>
              <a:rPr lang="pt-BR" dirty="0" err="1" smtClean="0"/>
              <a:t>Filopono</a:t>
            </a:r>
            <a:r>
              <a:rPr lang="pt-BR" dirty="0" smtClean="0"/>
              <a:t> </a:t>
            </a:r>
            <a:r>
              <a:rPr lang="pt-BR" dirty="0"/>
              <a:t>fez isso postulando uma força motriz (impressa) incorpórea:</a:t>
            </a:r>
            <a:endParaRPr lang="pt-BR" b="1" dirty="0"/>
          </a:p>
        </p:txBody>
      </p:sp>
    </p:spTree>
    <p:extLst>
      <p:ext uri="{BB962C8B-B14F-4D97-AF65-F5344CB8AC3E}">
        <p14:creationId xmlns:p14="http://schemas.microsoft.com/office/powerpoint/2010/main" val="9373210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16</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91680" y="332656"/>
            <a:ext cx="5760640" cy="792088"/>
          </a:xfrm>
        </p:spPr>
        <p:txBody>
          <a:bodyPr/>
          <a:lstStyle/>
          <a:p>
            <a:pPr algn="ctr" eaLnBrk="1" hangingPunct="1"/>
            <a:r>
              <a:rPr lang="pt-BR" altLang="pt-BR" sz="2400" b="1" dirty="0" smtClean="0"/>
              <a:t>O CARÁTER ANTI-INERCIAL DA DINÂMICA DE FILOPONO</a:t>
            </a:r>
          </a:p>
        </p:txBody>
      </p:sp>
      <p:sp>
        <p:nvSpPr>
          <p:cNvPr id="18" name="Retângulo 17"/>
          <p:cNvSpPr/>
          <p:nvPr/>
        </p:nvSpPr>
        <p:spPr>
          <a:xfrm>
            <a:off x="107504" y="1850048"/>
            <a:ext cx="8928992" cy="1938992"/>
          </a:xfrm>
          <a:prstGeom prst="rect">
            <a:avLst/>
          </a:prstGeom>
        </p:spPr>
        <p:txBody>
          <a:bodyPr wrap="square">
            <a:spAutoFit/>
          </a:bodyPr>
          <a:lstStyle/>
          <a:p>
            <a:pPr algn="just"/>
            <a:r>
              <a:rPr lang="pt-BR" dirty="0" smtClean="0">
                <a:ea typeface="Times New Roman" panose="02020603050405020304" pitchFamily="18" charset="0"/>
              </a:rPr>
              <a:t>     </a:t>
            </a:r>
            <a:r>
              <a:rPr lang="pt-BR" dirty="0"/>
              <a:t>Essa força motriz incorpórea, segundo </a:t>
            </a:r>
            <a:r>
              <a:rPr lang="pt-BR" dirty="0" err="1"/>
              <a:t>Filopono</a:t>
            </a:r>
            <a:r>
              <a:rPr lang="pt-BR" dirty="0"/>
              <a:t>, não é uma coisa de natureza permanente, mas desaparece gradualmente, até mesmo no vácuo. Esta diminuição se dá devido a uma dupla resistência: uma primeira devida ao meio, e outra devido à tendência do corpo pesado ir para o seu lugar natural.</a:t>
            </a:r>
            <a:endParaRPr lang="pt-BR" b="1" dirty="0"/>
          </a:p>
        </p:txBody>
      </p:sp>
      <p:sp>
        <p:nvSpPr>
          <p:cNvPr id="7" name="Retângulo 6"/>
          <p:cNvSpPr/>
          <p:nvPr/>
        </p:nvSpPr>
        <p:spPr>
          <a:xfrm>
            <a:off x="107504" y="3668831"/>
            <a:ext cx="8928992"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a:t>Com isso, </a:t>
            </a:r>
            <a:r>
              <a:rPr lang="pt-BR" dirty="0" err="1"/>
              <a:t>Filopono</a:t>
            </a:r>
            <a:r>
              <a:rPr lang="pt-BR" dirty="0"/>
              <a:t> permanece sustentando uma postura </a:t>
            </a:r>
            <a:r>
              <a:rPr lang="pt-BR" dirty="0" err="1"/>
              <a:t>anti-inercial</a:t>
            </a:r>
            <a:r>
              <a:rPr lang="pt-BR" dirty="0"/>
              <a:t>, já que nega a possibilidade do movimento de um corpo no vácuo continuar para sempre.</a:t>
            </a:r>
            <a:endParaRPr lang="pt-BR" b="1" dirty="0"/>
          </a:p>
        </p:txBody>
      </p:sp>
    </p:spTree>
    <p:extLst>
      <p:ext uri="{BB962C8B-B14F-4D97-AF65-F5344CB8AC3E}">
        <p14:creationId xmlns:p14="http://schemas.microsoft.com/office/powerpoint/2010/main" val="32772733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17</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91680" y="332656"/>
            <a:ext cx="5760640" cy="792088"/>
          </a:xfrm>
        </p:spPr>
        <p:txBody>
          <a:bodyPr/>
          <a:lstStyle/>
          <a:p>
            <a:pPr algn="ctr" eaLnBrk="1" hangingPunct="1"/>
            <a:r>
              <a:rPr lang="pt-BR" altLang="pt-BR" sz="2400" b="1" dirty="0" smtClean="0"/>
              <a:t>A “LEI DO MOVIMENTO”</a:t>
            </a:r>
            <a:br>
              <a:rPr lang="pt-BR" altLang="pt-BR" sz="2400" b="1" dirty="0" smtClean="0"/>
            </a:br>
            <a:r>
              <a:rPr lang="pt-BR" altLang="pt-BR" sz="2400" b="1" dirty="0" smtClean="0"/>
              <a:t>DE FILOPONO</a:t>
            </a:r>
          </a:p>
        </p:txBody>
      </p:sp>
      <p:sp>
        <p:nvSpPr>
          <p:cNvPr id="18" name="Retângulo 17"/>
          <p:cNvSpPr/>
          <p:nvPr/>
        </p:nvSpPr>
        <p:spPr>
          <a:xfrm>
            <a:off x="107504" y="1772816"/>
            <a:ext cx="8928992" cy="1938992"/>
          </a:xfrm>
          <a:prstGeom prst="rect">
            <a:avLst/>
          </a:prstGeom>
        </p:spPr>
        <p:txBody>
          <a:bodyPr wrap="square">
            <a:spAutoFit/>
          </a:bodyPr>
          <a:lstStyle/>
          <a:p>
            <a:pPr algn="just"/>
            <a:r>
              <a:rPr lang="pt-BR" dirty="0" smtClean="0">
                <a:ea typeface="Times New Roman" panose="02020603050405020304" pitchFamily="18" charset="0"/>
              </a:rPr>
              <a:t>     </a:t>
            </a:r>
            <a:r>
              <a:rPr lang="pt-BR" dirty="0" err="1"/>
              <a:t>Filopono</a:t>
            </a:r>
            <a:r>
              <a:rPr lang="pt-BR" dirty="0"/>
              <a:t> </a:t>
            </a:r>
            <a:r>
              <a:rPr lang="pt-BR" dirty="0" smtClean="0"/>
              <a:t>concebeu uma </a:t>
            </a:r>
            <a:r>
              <a:rPr lang="pt-BR" dirty="0"/>
              <a:t>lei de movimento de acordo com a qual a velocidade </a:t>
            </a:r>
            <a:r>
              <a:rPr lang="pt-BR" i="1" dirty="0"/>
              <a:t>v</a:t>
            </a:r>
            <a:r>
              <a:rPr lang="pt-BR" dirty="0"/>
              <a:t> </a:t>
            </a:r>
            <a:r>
              <a:rPr lang="pt-BR" dirty="0" smtClean="0"/>
              <a:t>de um corpo em </a:t>
            </a:r>
            <a:r>
              <a:rPr lang="pt-BR" dirty="0"/>
              <a:t>movimento natural (tal como o de queda livre) </a:t>
            </a:r>
            <a:r>
              <a:rPr lang="pt-BR" dirty="0" smtClean="0"/>
              <a:t>ou em </a:t>
            </a:r>
            <a:r>
              <a:rPr lang="pt-BR" dirty="0"/>
              <a:t>movimento violento é proporcional à força motriz incorpórea </a:t>
            </a:r>
            <a:r>
              <a:rPr lang="pt-BR" i="1" dirty="0"/>
              <a:t>F</a:t>
            </a:r>
            <a:r>
              <a:rPr lang="pt-BR" dirty="0"/>
              <a:t>, enquanto que a força de resistência do meio </a:t>
            </a:r>
            <a:r>
              <a:rPr lang="pt-BR" i="1" dirty="0"/>
              <a:t>R</a:t>
            </a:r>
            <a:r>
              <a:rPr lang="pt-BR" dirty="0"/>
              <a:t> apenas reduz tal velocidade</a:t>
            </a:r>
            <a:r>
              <a:rPr lang="pt-BR" dirty="0" smtClean="0"/>
              <a:t>.</a:t>
            </a:r>
            <a:endParaRPr lang="pt-BR" b="1" dirty="0"/>
          </a:p>
        </p:txBody>
      </p:sp>
      <p:sp>
        <p:nvSpPr>
          <p:cNvPr id="7" name="Retângulo 6"/>
          <p:cNvSpPr/>
          <p:nvPr/>
        </p:nvSpPr>
        <p:spPr>
          <a:xfrm>
            <a:off x="107504" y="5373216"/>
            <a:ext cx="8928992"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Essa lei torna </a:t>
            </a:r>
            <a:r>
              <a:rPr lang="pt-BR" dirty="0"/>
              <a:t>plausível o movimento no vácuo, no qual os corpos se movimentariam sem resistência e com velocidade finita, proporcional à força </a:t>
            </a:r>
            <a:r>
              <a:rPr lang="pt-BR" dirty="0" smtClean="0"/>
              <a:t>motriz, o que era </a:t>
            </a:r>
            <a:r>
              <a:rPr lang="pt-BR" dirty="0"/>
              <a:t>inconcebível </a:t>
            </a:r>
            <a:r>
              <a:rPr lang="pt-BR" dirty="0" smtClean="0"/>
              <a:t>para Aristóteles.</a:t>
            </a:r>
            <a:endParaRPr lang="pt-BR" dirty="0"/>
          </a:p>
        </p:txBody>
      </p:sp>
      <p:sp>
        <p:nvSpPr>
          <p:cNvPr id="6" name="Retângulo 5"/>
          <p:cNvSpPr/>
          <p:nvPr/>
        </p:nvSpPr>
        <p:spPr>
          <a:xfrm>
            <a:off x="107504" y="3573016"/>
            <a:ext cx="8928992" cy="1200329"/>
          </a:xfrm>
          <a:prstGeom prst="rect">
            <a:avLst/>
          </a:prstGeom>
        </p:spPr>
        <p:txBody>
          <a:bodyPr wrap="square">
            <a:spAutoFit/>
          </a:bodyPr>
          <a:lstStyle/>
          <a:p>
            <a:pPr algn="just"/>
            <a:r>
              <a:rPr lang="pt-BR" dirty="0" smtClean="0"/>
              <a:t>     Assim</a:t>
            </a:r>
            <a:r>
              <a:rPr lang="pt-BR" dirty="0"/>
              <a:t>, a única função do meio </a:t>
            </a:r>
            <a:r>
              <a:rPr lang="pt-BR" dirty="0" smtClean="0"/>
              <a:t>seria a de </a:t>
            </a:r>
            <a:r>
              <a:rPr lang="pt-BR" dirty="0"/>
              <a:t>retardar o movimento. Numa linguagem moderna, poderíamos representar a “lei do movimento” de </a:t>
            </a:r>
            <a:r>
              <a:rPr lang="pt-BR" dirty="0" err="1"/>
              <a:t>Filopono</a:t>
            </a:r>
            <a:r>
              <a:rPr lang="pt-BR" dirty="0"/>
              <a:t> como:</a:t>
            </a:r>
            <a:endParaRPr lang="pt-BR" b="1" dirty="0"/>
          </a:p>
        </p:txBody>
      </p:sp>
      <mc:AlternateContent xmlns:mc="http://schemas.openxmlformats.org/markup-compatibility/2006" xmlns:a14="http://schemas.microsoft.com/office/drawing/2010/main">
        <mc:Choice Requires="a14">
          <p:sp>
            <p:nvSpPr>
              <p:cNvPr id="2" name="CaixaDeTexto 1"/>
              <p:cNvSpPr txBox="1"/>
              <p:nvPr/>
            </p:nvSpPr>
            <p:spPr>
              <a:xfrm>
                <a:off x="3203848" y="4869159"/>
                <a:ext cx="2304256" cy="411232"/>
              </a:xfrm>
              <a:prstGeom prst="rect">
                <a:avLst/>
              </a:prstGeom>
              <a:noFill/>
              <a:ln w="3175">
                <a:solidFill>
                  <a:schemeClr val="tx1"/>
                </a:solid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pt-BR" sz="2600" b="1" i="1" smtClean="0">
                          <a:latin typeface="Cambria Math" panose="02040503050406030204" pitchFamily="18" charset="0"/>
                        </a:rPr>
                        <m:t>𝒗</m:t>
                      </m:r>
                      <m:r>
                        <a:rPr lang="pt-BR" sz="2600" b="1" i="1" smtClean="0">
                          <a:latin typeface="Cambria Math" panose="02040503050406030204" pitchFamily="18" charset="0"/>
                          <a:ea typeface="Cambria Math" panose="02040503050406030204" pitchFamily="18" charset="0"/>
                        </a:rPr>
                        <m:t>∝</m:t>
                      </m:r>
                      <m:r>
                        <a:rPr lang="pt-BR" sz="2600" b="1" i="1" smtClean="0">
                          <a:latin typeface="Cambria Math" panose="02040503050406030204" pitchFamily="18" charset="0"/>
                        </a:rPr>
                        <m:t>𝑭</m:t>
                      </m:r>
                      <m:r>
                        <a:rPr lang="pt-BR" sz="2600" b="1" i="1" smtClean="0">
                          <a:latin typeface="Cambria Math" panose="02040503050406030204" pitchFamily="18" charset="0"/>
                        </a:rPr>
                        <m:t>−</m:t>
                      </m:r>
                      <m:r>
                        <a:rPr lang="pt-BR" sz="2600" b="1" i="1" smtClean="0">
                          <a:latin typeface="Cambria Math" panose="02040503050406030204" pitchFamily="18" charset="0"/>
                        </a:rPr>
                        <m:t>𝑹</m:t>
                      </m:r>
                    </m:oMath>
                  </m:oMathPara>
                </a14:m>
                <a:endParaRPr lang="pt-BR" sz="2600" b="1" dirty="0"/>
              </a:p>
            </p:txBody>
          </p:sp>
        </mc:Choice>
        <mc:Fallback xmlns="">
          <p:sp>
            <p:nvSpPr>
              <p:cNvPr id="2" name="CaixaDeTexto 1"/>
              <p:cNvSpPr txBox="1">
                <a:spLocks noRot="1" noChangeAspect="1" noMove="1" noResize="1" noEditPoints="1" noAdjustHandles="1" noChangeArrowheads="1" noChangeShapeType="1" noTextEdit="1"/>
              </p:cNvSpPr>
              <p:nvPr/>
            </p:nvSpPr>
            <p:spPr>
              <a:xfrm>
                <a:off x="3203848" y="4869159"/>
                <a:ext cx="2304256" cy="411232"/>
              </a:xfrm>
              <a:prstGeom prst="rect">
                <a:avLst/>
              </a:prstGeom>
              <a:blipFill rotWithShape="0">
                <a:blip r:embed="rId4"/>
                <a:stretch>
                  <a:fillRect/>
                </a:stretch>
              </a:blipFill>
              <a:ln w="3175">
                <a:solidFill>
                  <a:schemeClr val="tx1"/>
                </a:solidFill>
              </a:ln>
            </p:spPr>
            <p:txBody>
              <a:bodyPr/>
              <a:lstStyle/>
              <a:p>
                <a:r>
                  <a:rPr lang="pt-BR">
                    <a:noFill/>
                  </a:rPr>
                  <a:t> </a:t>
                </a:r>
              </a:p>
            </p:txBody>
          </p:sp>
        </mc:Fallback>
      </mc:AlternateContent>
    </p:spTree>
    <p:extLst>
      <p:ext uri="{BB962C8B-B14F-4D97-AF65-F5344CB8AC3E}">
        <p14:creationId xmlns:p14="http://schemas.microsoft.com/office/powerpoint/2010/main" val="19142278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P spid="6" grpId="0"/>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36101E68-9F3D-4FDD-AF16-E414581ACFAE}" type="slidenum">
              <a:rPr lang="pt-BR" altLang="pt-BR" sz="1400" smtClean="0">
                <a:solidFill>
                  <a:schemeClr val="bg1"/>
                </a:solidFill>
              </a:rPr>
              <a:pPr>
                <a:spcBef>
                  <a:spcPct val="0"/>
                </a:spcBef>
                <a:buSzTx/>
                <a:buFontTx/>
                <a:buNone/>
              </a:pPr>
              <a:t>18</a:t>
            </a:fld>
            <a:endParaRPr lang="pt-BR" altLang="pt-BR" sz="1400" smtClean="0">
              <a:solidFill>
                <a:schemeClr val="bg1"/>
              </a:solidFill>
            </a:endParaRPr>
          </a:p>
        </p:txBody>
      </p:sp>
      <p:sp>
        <p:nvSpPr>
          <p:cNvPr id="67587" name="Rectangle 2" descr="Large confetti"/>
          <p:cNvSpPr>
            <a:spLocks noGrp="1" noChangeArrowheads="1"/>
          </p:cNvSpPr>
          <p:nvPr>
            <p:ph type="title"/>
          </p:nvPr>
        </p:nvSpPr>
        <p:spPr>
          <a:xfrm>
            <a:off x="1835150" y="260350"/>
            <a:ext cx="5832475" cy="903288"/>
          </a:xfrm>
        </p:spPr>
        <p:txBody>
          <a:bodyPr/>
          <a:lstStyle/>
          <a:p>
            <a:pPr algn="ctr" eaLnBrk="1" hangingPunct="1"/>
            <a:r>
              <a:rPr lang="pt-BR" altLang="pt-BR" sz="2400" b="1" smtClean="0"/>
              <a:t>O ASPECTO INERCIAL</a:t>
            </a:r>
            <a:br>
              <a:rPr lang="pt-BR" altLang="pt-BR" sz="2400" b="1" smtClean="0"/>
            </a:br>
            <a:r>
              <a:rPr lang="pt-BR" altLang="pt-BR" sz="2400" b="1" smtClean="0"/>
              <a:t>DA FÍSICA ARISTOTÉLICA</a:t>
            </a:r>
          </a:p>
        </p:txBody>
      </p:sp>
      <p:sp>
        <p:nvSpPr>
          <p:cNvPr id="8196" name="Rectangle 3"/>
          <p:cNvSpPr>
            <a:spLocks noGrp="1" noChangeArrowheads="1"/>
          </p:cNvSpPr>
          <p:nvPr>
            <p:ph type="body" idx="1"/>
          </p:nvPr>
        </p:nvSpPr>
        <p:spPr>
          <a:xfrm>
            <a:off x="106363" y="1772816"/>
            <a:ext cx="8929687" cy="1306513"/>
          </a:xfrm>
        </p:spPr>
        <p:txBody>
          <a:bodyPr/>
          <a:lstStyle/>
          <a:p>
            <a:pPr marL="0" indent="0" algn="just" eaLnBrk="1" hangingPunct="1">
              <a:spcBef>
                <a:spcPct val="0"/>
              </a:spcBef>
              <a:buFontTx/>
              <a:buNone/>
            </a:pPr>
            <a:r>
              <a:rPr lang="pt-BR" altLang="pt-BR" sz="2400" dirty="0" smtClean="0"/>
              <a:t>     “No vácuo, as coisas devem estar paradas; pois não há um lugar para onde as coisas possam se mover mais ou se mover menos do que para outro; pois o vácuo, sendo vazio, não possui diferenças. </a:t>
            </a:r>
          </a:p>
        </p:txBody>
      </p:sp>
      <p:sp>
        <p:nvSpPr>
          <p:cNvPr id="6" name="Rectangle 3"/>
          <p:cNvSpPr txBox="1">
            <a:spLocks noChangeArrowheads="1"/>
          </p:cNvSpPr>
          <p:nvPr/>
        </p:nvSpPr>
        <p:spPr bwMode="auto">
          <a:xfrm>
            <a:off x="106363" y="2852936"/>
            <a:ext cx="89296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spcBef>
                <a:spcPct val="0"/>
              </a:spcBef>
              <a:buFontTx/>
              <a:buNone/>
              <a:defRPr/>
            </a:pPr>
            <a:r>
              <a:rPr lang="pt-BR" altLang="pt-BR" sz="2400" kern="0" dirty="0" smtClean="0"/>
              <a:t>     Além disso, </a:t>
            </a:r>
            <a:r>
              <a:rPr lang="pt-BR" altLang="pt-BR" sz="2400" b="1" kern="0" dirty="0" smtClean="0"/>
              <a:t>ninguém poderia dizer por que uma coisa, uma vez colocada em movimento, deveria parar em algum lugar; pois por que ela pararia aqui e não ali? Portanto, uma coisa ou ficaria em repouso ou se moveria </a:t>
            </a:r>
            <a:r>
              <a:rPr lang="pt-BR" altLang="pt-BR" sz="2400" b="1" i="1" kern="0" dirty="0" smtClean="0"/>
              <a:t>ad </a:t>
            </a:r>
            <a:r>
              <a:rPr lang="pt-BR" altLang="pt-BR" sz="2400" b="1" i="1" kern="0" dirty="0" err="1" smtClean="0"/>
              <a:t>infinitum</a:t>
            </a:r>
            <a:r>
              <a:rPr lang="pt-BR" altLang="pt-BR" sz="2400" b="1" kern="0" dirty="0" smtClean="0"/>
              <a:t>, a menos que algo mais poderoso entrasse em seu caminho.</a:t>
            </a:r>
            <a:endParaRPr lang="pt-BR" altLang="pt-BR" sz="2400" kern="0" dirty="0" smtClean="0"/>
          </a:p>
        </p:txBody>
      </p:sp>
      <p:sp>
        <p:nvSpPr>
          <p:cNvPr id="7" name="Rectangle 3"/>
          <p:cNvSpPr txBox="1">
            <a:spLocks noChangeArrowheads="1"/>
          </p:cNvSpPr>
          <p:nvPr/>
        </p:nvSpPr>
        <p:spPr bwMode="auto">
          <a:xfrm>
            <a:off x="106363" y="4653136"/>
            <a:ext cx="89296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spcBef>
                <a:spcPct val="0"/>
              </a:spcBef>
              <a:buFontTx/>
              <a:buNone/>
              <a:defRPr/>
            </a:pPr>
            <a:r>
              <a:rPr lang="pt-BR" altLang="pt-BR" sz="2400" kern="0" dirty="0" smtClean="0"/>
              <a:t>     Pensa-se que as coisas se movem no vácuo porque ele não oferece resistência; mas em um vácuo, esta qualidade [de não oferecer resistência] está presente igualmente em todas as partes e assim, as coisas deveriam se mover em todas as direções.” </a:t>
            </a:r>
            <a:r>
              <a:rPr lang="pt-BR" altLang="pt-BR" sz="2400" dirty="0" smtClean="0"/>
              <a:t>(ARISTÓTELES, </a:t>
            </a:r>
            <a:r>
              <a:rPr lang="pt-BR" altLang="pt-BR" sz="2400" i="1" dirty="0" smtClean="0"/>
              <a:t>Física</a:t>
            </a:r>
            <a:r>
              <a:rPr lang="pt-BR" altLang="pt-BR" sz="2400" dirty="0" smtClean="0"/>
              <a:t>, IV, 8, 215ª 19-21).</a:t>
            </a:r>
          </a:p>
          <a:p>
            <a:pPr marL="0" indent="0" algn="just" eaLnBrk="1" hangingPunct="1">
              <a:spcBef>
                <a:spcPct val="0"/>
              </a:spcBef>
              <a:buFontTx/>
              <a:buNone/>
              <a:defRPr/>
            </a:pPr>
            <a:endParaRPr lang="pt-BR" altLang="pt-BR" sz="2400" kern="0" dirty="0" smtClean="0"/>
          </a:p>
        </p:txBody>
      </p:sp>
    </p:spTree>
    <p:extLst>
      <p:ext uri="{BB962C8B-B14F-4D97-AF65-F5344CB8AC3E}">
        <p14:creationId xmlns:p14="http://schemas.microsoft.com/office/powerpoint/2010/main" val="39639698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1EB600D2-B001-484F-94CE-6C6D69136D60}" type="slidenum">
              <a:rPr lang="pt-BR" altLang="pt-BR" sz="1400" smtClean="0">
                <a:solidFill>
                  <a:schemeClr val="bg1"/>
                </a:solidFill>
              </a:rPr>
              <a:pPr>
                <a:spcBef>
                  <a:spcPct val="0"/>
                </a:spcBef>
                <a:buSzTx/>
                <a:buFontTx/>
                <a:buNone/>
              </a:pPr>
              <a:t>19</a:t>
            </a:fld>
            <a:endParaRPr lang="pt-BR" altLang="pt-BR" sz="1400" smtClean="0">
              <a:solidFill>
                <a:schemeClr val="bg1"/>
              </a:solidFill>
            </a:endParaRPr>
          </a:p>
        </p:txBody>
      </p:sp>
      <p:sp>
        <p:nvSpPr>
          <p:cNvPr id="69635" name="Rectangle 2" descr="Large confetti"/>
          <p:cNvSpPr>
            <a:spLocks noGrp="1" noChangeArrowheads="1"/>
          </p:cNvSpPr>
          <p:nvPr>
            <p:ph type="title"/>
          </p:nvPr>
        </p:nvSpPr>
        <p:spPr>
          <a:xfrm>
            <a:off x="1619250" y="260350"/>
            <a:ext cx="6121400" cy="903288"/>
          </a:xfrm>
        </p:spPr>
        <p:txBody>
          <a:bodyPr/>
          <a:lstStyle/>
          <a:p>
            <a:pPr algn="ctr" eaLnBrk="1" hangingPunct="1"/>
            <a:r>
              <a:rPr lang="pt-BR" altLang="pt-BR" sz="2400" b="1" smtClean="0"/>
              <a:t>COMENTÁRIO DE AVERRÓIS SOBRE O CONCEITO DE VAZIO ARISTOTÉLICO</a:t>
            </a:r>
          </a:p>
        </p:txBody>
      </p:sp>
      <p:sp>
        <p:nvSpPr>
          <p:cNvPr id="8196" name="Rectangle 3"/>
          <p:cNvSpPr>
            <a:spLocks noGrp="1" noChangeArrowheads="1"/>
          </p:cNvSpPr>
          <p:nvPr>
            <p:ph type="body" idx="1"/>
          </p:nvPr>
        </p:nvSpPr>
        <p:spPr>
          <a:xfrm>
            <a:off x="106363" y="1844675"/>
            <a:ext cx="8929687" cy="1512888"/>
          </a:xfrm>
        </p:spPr>
        <p:txBody>
          <a:bodyPr/>
          <a:lstStyle/>
          <a:p>
            <a:pPr marL="0" indent="0" algn="just" eaLnBrk="1" hangingPunct="1">
              <a:spcBef>
                <a:spcPct val="0"/>
              </a:spcBef>
              <a:buFontTx/>
              <a:buNone/>
            </a:pPr>
            <a:r>
              <a:rPr lang="pt-BR" altLang="pt-BR" sz="2400" smtClean="0"/>
              <a:t>     O pensador árabe Averróis (1126-1198), um dos mais importantes comentadores da obra aristotélica, acreditava que, como não há espaços diferenciados no vazio, os corpos se moveriam no sentido para o qual fossem empurrados por uma força motriz.</a:t>
            </a:r>
          </a:p>
        </p:txBody>
      </p:sp>
      <p:sp>
        <p:nvSpPr>
          <p:cNvPr id="7" name="Rectangle 3"/>
          <p:cNvSpPr txBox="1">
            <a:spLocks noChangeArrowheads="1"/>
          </p:cNvSpPr>
          <p:nvPr/>
        </p:nvSpPr>
        <p:spPr bwMode="auto">
          <a:xfrm>
            <a:off x="106363" y="3284538"/>
            <a:ext cx="620395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spcBef>
                <a:spcPct val="0"/>
              </a:spcBef>
              <a:buFontTx/>
              <a:buNone/>
              <a:defRPr/>
            </a:pPr>
            <a:r>
              <a:rPr lang="pt-BR" altLang="pt-BR" sz="2400" kern="0" dirty="0" smtClean="0"/>
              <a:t>     Além disso, não havendo lugar natural para onde os corpos tendessem, onde eles, uma vez chegando, permanecessem em repouso, então eles se moveriam para sempre em linha reta, o que é inegavelmente um absurdo, dentro da física aristotélica.</a:t>
            </a:r>
            <a:endParaRPr lang="pt-BR" altLang="pt-BR" sz="2400" dirty="0" smtClean="0"/>
          </a:p>
          <a:p>
            <a:pPr marL="0" indent="0" algn="just" eaLnBrk="1" hangingPunct="1">
              <a:spcBef>
                <a:spcPct val="0"/>
              </a:spcBef>
              <a:buFontTx/>
              <a:buNone/>
              <a:defRPr/>
            </a:pPr>
            <a:endParaRPr lang="pt-BR" altLang="pt-BR" sz="2400" kern="0" dirty="0" smtClean="0"/>
          </a:p>
        </p:txBody>
      </p:sp>
      <p:pic>
        <p:nvPicPr>
          <p:cNvPr id="8" name="Picture 4" descr="https://upload.wikimedia.org/wikipedia/commons/6/66/Averroes_closeu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5725" y="3125788"/>
            <a:ext cx="2457450" cy="2751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CaixaDeTexto 1"/>
          <p:cNvSpPr txBox="1">
            <a:spLocks noChangeArrowheads="1"/>
          </p:cNvSpPr>
          <p:nvPr/>
        </p:nvSpPr>
        <p:spPr bwMode="auto">
          <a:xfrm>
            <a:off x="6372225" y="5867400"/>
            <a:ext cx="2592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SzTx/>
              <a:buFontTx/>
              <a:buNone/>
            </a:pPr>
            <a:r>
              <a:rPr lang="pt-BR" altLang="pt-BR" sz="1800"/>
              <a:t>Averróis junto a Pitágoras</a:t>
            </a:r>
          </a:p>
        </p:txBody>
      </p:sp>
    </p:spTree>
    <p:extLst>
      <p:ext uri="{BB962C8B-B14F-4D97-AF65-F5344CB8AC3E}">
        <p14:creationId xmlns:p14="http://schemas.microsoft.com/office/powerpoint/2010/main" val="111746727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Número de Slide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3C2C3988-A211-4821-9411-A4D7D796A7DC}" type="slidenum">
              <a:rPr lang="pt-BR" altLang="pt-BR" sz="1400" smtClean="0">
                <a:solidFill>
                  <a:schemeClr val="bg1"/>
                </a:solidFill>
              </a:rPr>
              <a:pPr>
                <a:spcBef>
                  <a:spcPct val="0"/>
                </a:spcBef>
                <a:buSzTx/>
                <a:buFontTx/>
                <a:buNone/>
              </a:pPr>
              <a:t>2</a:t>
            </a:fld>
            <a:endParaRPr lang="pt-BR" altLang="pt-BR" sz="1400" smtClean="0">
              <a:solidFill>
                <a:schemeClr val="bg1"/>
              </a:solidFill>
            </a:endParaRPr>
          </a:p>
        </p:txBody>
      </p:sp>
      <p:sp>
        <p:nvSpPr>
          <p:cNvPr id="614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pt-BR" altLang="pt-BR" sz="2400"/>
          </a:p>
        </p:txBody>
      </p:sp>
      <p:sp>
        <p:nvSpPr>
          <p:cNvPr id="6148" name="Rectangle 2" descr="Large confetti"/>
          <p:cNvSpPr>
            <a:spLocks noGrp="1" noChangeArrowheads="1"/>
          </p:cNvSpPr>
          <p:nvPr>
            <p:ph type="title"/>
          </p:nvPr>
        </p:nvSpPr>
        <p:spPr>
          <a:xfrm>
            <a:off x="1403648" y="182612"/>
            <a:ext cx="6669236" cy="1158156"/>
          </a:xfrm>
        </p:spPr>
        <p:txBody>
          <a:bodyPr/>
          <a:lstStyle/>
          <a:p>
            <a:pPr algn="ctr" eaLnBrk="1" hangingPunct="1"/>
            <a:r>
              <a:rPr lang="pt-BR" altLang="pt-BR" sz="2600" b="1" dirty="0" smtClean="0">
                <a:solidFill>
                  <a:srgbClr val="0070C0"/>
                </a:solidFill>
              </a:rPr>
              <a:t>CONTEXTUALIZAÇÃO HISTÓRICA</a:t>
            </a:r>
            <a:r>
              <a:rPr lang="pt-BR" altLang="pt-BR" sz="2400" b="1" dirty="0" smtClean="0">
                <a:solidFill>
                  <a:schemeClr val="tx1"/>
                </a:solidFill>
              </a:rPr>
              <a:t/>
            </a:r>
            <a:br>
              <a:rPr lang="pt-BR" altLang="pt-BR" sz="2400" b="1" dirty="0" smtClean="0">
                <a:solidFill>
                  <a:schemeClr val="tx1"/>
                </a:solidFill>
              </a:rPr>
            </a:br>
            <a:r>
              <a:rPr lang="pt-BR" altLang="pt-BR" sz="2400" b="1" dirty="0" smtClean="0">
                <a:solidFill>
                  <a:schemeClr val="tx1"/>
                </a:solidFill>
              </a:rPr>
              <a:t>O ESTABELECIMENTO DO CRISTIANISMO NO IMPÉRIO ROMANO</a:t>
            </a:r>
            <a:endParaRPr lang="pt-BR" altLang="pt-BR" sz="2400" dirty="0" smtClean="0">
              <a:solidFill>
                <a:schemeClr val="tx1"/>
              </a:solidFill>
            </a:endParaRPr>
          </a:p>
        </p:txBody>
      </p:sp>
      <p:sp>
        <p:nvSpPr>
          <p:cNvPr id="6149" name="AutoShape 24" descr="Resultado de imagem para demócrito de abdera"/>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endParaRPr lang="pt-BR" altLang="pt-BR" sz="2400"/>
          </a:p>
        </p:txBody>
      </p:sp>
      <p:sp>
        <p:nvSpPr>
          <p:cNvPr id="13" name="Rectangle 3"/>
          <p:cNvSpPr txBox="1">
            <a:spLocks noChangeArrowheads="1"/>
          </p:cNvSpPr>
          <p:nvPr/>
        </p:nvSpPr>
        <p:spPr bwMode="auto">
          <a:xfrm>
            <a:off x="107504" y="1845122"/>
            <a:ext cx="8928992" cy="115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400" dirty="0" smtClean="0"/>
              <a:t>     Nos </a:t>
            </a:r>
            <a:r>
              <a:rPr lang="pt-BR" sz="2400" dirty="0"/>
              <a:t>dois primeiros séculos depois de Cristo, o cristianismo ainda era pouco conhecido. Inicialmente, ele se disseminou geograficamente sem ganhar força</a:t>
            </a:r>
            <a:r>
              <a:rPr lang="pt-BR" sz="2400" dirty="0" smtClean="0"/>
              <a:t>.</a:t>
            </a:r>
            <a:endParaRPr lang="pt-BR" sz="2400" b="1" dirty="0"/>
          </a:p>
        </p:txBody>
      </p:sp>
      <p:sp>
        <p:nvSpPr>
          <p:cNvPr id="16" name="Rectangle 3"/>
          <p:cNvSpPr txBox="1">
            <a:spLocks noChangeArrowheads="1"/>
          </p:cNvSpPr>
          <p:nvPr/>
        </p:nvSpPr>
        <p:spPr bwMode="auto">
          <a:xfrm>
            <a:off x="107504" y="2930252"/>
            <a:ext cx="8928992" cy="121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200" dirty="0" smtClean="0"/>
              <a:t>     </a:t>
            </a:r>
            <a:r>
              <a:rPr lang="pt-BR" sz="2400" dirty="0" smtClean="0"/>
              <a:t>Apenas </a:t>
            </a:r>
            <a:r>
              <a:rPr lang="pt-BR" sz="2400" dirty="0"/>
              <a:t>no século 4 d.C</a:t>
            </a:r>
            <a:r>
              <a:rPr lang="pt-BR" sz="2400" dirty="0" smtClean="0"/>
              <a:t>., </a:t>
            </a:r>
            <a:r>
              <a:rPr lang="pt-BR" sz="2400" dirty="0"/>
              <a:t>a religião cristã começou a se estabelecer oficialmente no Império Romano. Em </a:t>
            </a:r>
            <a:r>
              <a:rPr lang="pt-BR" sz="2400" dirty="0" smtClean="0"/>
              <a:t>313, </a:t>
            </a:r>
            <a:r>
              <a:rPr lang="pt-BR" sz="2400" dirty="0"/>
              <a:t>o imperador </a:t>
            </a:r>
            <a:r>
              <a:rPr lang="pt-BR" sz="2400" dirty="0" smtClean="0"/>
              <a:t>Constantino (274-337) </a:t>
            </a:r>
            <a:r>
              <a:rPr lang="pt-BR" sz="2400" dirty="0"/>
              <a:t>aceitou a nova religião em pé de igualdade com as </a:t>
            </a:r>
            <a:r>
              <a:rPr lang="pt-BR" sz="2400" dirty="0" smtClean="0"/>
              <a:t>antigas. </a:t>
            </a:r>
            <a:endParaRPr lang="pt-BR" sz="2400" b="1" dirty="0"/>
          </a:p>
        </p:txBody>
      </p:sp>
      <p:sp>
        <p:nvSpPr>
          <p:cNvPr id="19" name="Rectangle 3"/>
          <p:cNvSpPr txBox="1">
            <a:spLocks noChangeArrowheads="1"/>
          </p:cNvSpPr>
          <p:nvPr/>
        </p:nvSpPr>
        <p:spPr bwMode="auto">
          <a:xfrm>
            <a:off x="107504" y="4005064"/>
            <a:ext cx="8928992" cy="12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400" dirty="0" smtClean="0"/>
              <a:t>     A </a:t>
            </a:r>
            <a:r>
              <a:rPr lang="pt-BR" sz="2400" dirty="0"/>
              <a:t>partir de então, o cristianismo foi se tornando cada vez mais influente até que, em </a:t>
            </a:r>
            <a:r>
              <a:rPr lang="pt-BR" sz="2400" dirty="0" smtClean="0"/>
              <a:t>392, o imperador Teodósio (347-395) </a:t>
            </a:r>
            <a:r>
              <a:rPr lang="pt-BR" sz="2400" dirty="0"/>
              <a:t>proibiu qualquer outra religião no Império </a:t>
            </a:r>
            <a:r>
              <a:rPr lang="pt-BR" sz="2400" dirty="0" smtClean="0"/>
              <a:t>Romano.</a:t>
            </a:r>
            <a:endParaRPr lang="pt-B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6" grpId="0" build="p"/>
      <p:bldP spid="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20</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91680" y="332656"/>
            <a:ext cx="5760640" cy="792088"/>
          </a:xfrm>
        </p:spPr>
        <p:txBody>
          <a:bodyPr/>
          <a:lstStyle/>
          <a:p>
            <a:pPr algn="ctr" eaLnBrk="1" hangingPunct="1"/>
            <a:r>
              <a:rPr lang="pt-BR" altLang="pt-BR" sz="2400" b="1" dirty="0" smtClean="0"/>
              <a:t>A TEORIA DO ÍMPETO DE</a:t>
            </a:r>
            <a:br>
              <a:rPr lang="pt-BR" altLang="pt-BR" sz="2400" b="1" dirty="0" smtClean="0"/>
            </a:br>
            <a:r>
              <a:rPr lang="pt-BR" altLang="pt-BR" sz="2400" b="1" dirty="0" smtClean="0"/>
              <a:t>JEAN BURIDAN (1300-1358)</a:t>
            </a:r>
          </a:p>
        </p:txBody>
      </p:sp>
      <p:sp>
        <p:nvSpPr>
          <p:cNvPr id="18" name="Retângulo 17"/>
          <p:cNvSpPr/>
          <p:nvPr/>
        </p:nvSpPr>
        <p:spPr>
          <a:xfrm>
            <a:off x="107504" y="1752257"/>
            <a:ext cx="8928992" cy="1532727"/>
          </a:xfrm>
          <a:prstGeom prst="rect">
            <a:avLst/>
          </a:prstGeom>
        </p:spPr>
        <p:txBody>
          <a:bodyPr wrap="square">
            <a:spAutoFit/>
          </a:bodyPr>
          <a:lstStyle/>
          <a:p>
            <a:pPr algn="just">
              <a:lnSpc>
                <a:spcPct val="90000"/>
              </a:lnSpc>
            </a:pPr>
            <a:r>
              <a:rPr lang="pt-BR" dirty="0" smtClean="0">
                <a:ea typeface="Times New Roman" panose="02020603050405020304" pitchFamily="18" charset="0"/>
              </a:rPr>
              <a:t>     </a:t>
            </a:r>
            <a:r>
              <a:rPr lang="pt-BR" sz="2600" dirty="0" smtClean="0"/>
              <a:t>Jean </a:t>
            </a:r>
            <a:r>
              <a:rPr lang="pt-BR" sz="2600" dirty="0" err="1"/>
              <a:t>Buridan</a:t>
            </a:r>
            <a:r>
              <a:rPr lang="pt-BR" sz="2600" dirty="0"/>
              <a:t> (1300-1358) também rejeitou a explicação aristotélica para o movimento de projéteis, apresentando algumas experiências que não poderiam ser explicadas pelo método da </a:t>
            </a:r>
            <a:r>
              <a:rPr lang="pt-BR" sz="2600" i="1" dirty="0" err="1"/>
              <a:t>antiperistasis</a:t>
            </a:r>
            <a:r>
              <a:rPr lang="pt-BR" sz="2600" dirty="0" smtClean="0"/>
              <a:t>.</a:t>
            </a:r>
            <a:endParaRPr lang="pt-BR" sz="2600" b="1" dirty="0"/>
          </a:p>
        </p:txBody>
      </p:sp>
      <p:sp>
        <p:nvSpPr>
          <p:cNvPr id="7" name="Retângulo 6"/>
          <p:cNvSpPr/>
          <p:nvPr/>
        </p:nvSpPr>
        <p:spPr>
          <a:xfrm>
            <a:off x="611560" y="3212976"/>
            <a:ext cx="8424936" cy="1938992"/>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Assim </a:t>
            </a:r>
            <a:r>
              <a:rPr lang="pt-BR" dirty="0"/>
              <a:t>[conclui </a:t>
            </a:r>
            <a:r>
              <a:rPr lang="pt-BR" dirty="0" err="1"/>
              <a:t>Buridan</a:t>
            </a:r>
            <a:r>
              <a:rPr lang="pt-BR" dirty="0"/>
              <a:t>], nós podemos e devemos dizer que em uma pedra ou em outro projétil, há algo impresso que é o ímpeto daquele projétil. E isto é evidentemente melhor do que recorrer à afirmação de que o ar continua a mover aquele projétil. Pois o ar parece mais resistir. </a:t>
            </a:r>
          </a:p>
        </p:txBody>
      </p:sp>
      <p:sp>
        <p:nvSpPr>
          <p:cNvPr id="8" name="Retângulo 7"/>
          <p:cNvSpPr/>
          <p:nvPr/>
        </p:nvSpPr>
        <p:spPr>
          <a:xfrm>
            <a:off x="611560" y="5013176"/>
            <a:ext cx="8424936" cy="1569660"/>
          </a:xfrm>
          <a:prstGeom prst="rect">
            <a:avLst/>
          </a:prstGeom>
        </p:spPr>
        <p:txBody>
          <a:bodyPr wrap="square">
            <a:spAutoFit/>
          </a:bodyPr>
          <a:lstStyle/>
          <a:p>
            <a:pPr algn="just"/>
            <a:r>
              <a:rPr lang="pt-BR" dirty="0" smtClean="0">
                <a:ea typeface="Times New Roman" panose="02020603050405020304" pitchFamily="18" charset="0"/>
              </a:rPr>
              <a:t>     </a:t>
            </a:r>
            <a:r>
              <a:rPr lang="pt-BR" dirty="0"/>
              <a:t>Portanto, parece-me que deve ser dito que o motor, ao mover um corpo móvel, imprime um certo ímpeto a ele que age no sentido para o qual o motor estava movendo o corpo móvel, para cima ou para baixo ou lateralmente ou circularmente</a:t>
            </a:r>
            <a:r>
              <a:rPr lang="pt-BR" dirty="0" smtClean="0"/>
              <a:t>.” [cont.].</a:t>
            </a:r>
            <a:endParaRPr lang="pt-BR" dirty="0"/>
          </a:p>
        </p:txBody>
      </p:sp>
    </p:spTree>
    <p:extLst>
      <p:ext uri="{BB962C8B-B14F-4D97-AF65-F5344CB8AC3E}">
        <p14:creationId xmlns:p14="http://schemas.microsoft.com/office/powerpoint/2010/main" val="21248246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21</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91680" y="332656"/>
            <a:ext cx="5760640" cy="792088"/>
          </a:xfrm>
        </p:spPr>
        <p:txBody>
          <a:bodyPr/>
          <a:lstStyle/>
          <a:p>
            <a:pPr algn="ctr" eaLnBrk="1" hangingPunct="1"/>
            <a:r>
              <a:rPr lang="pt-BR" altLang="pt-BR" sz="2400" b="1" dirty="0" smtClean="0"/>
              <a:t>A TEORIA DO ÍMPETO DE</a:t>
            </a:r>
            <a:br>
              <a:rPr lang="pt-BR" altLang="pt-BR" sz="2400" b="1" dirty="0" smtClean="0"/>
            </a:br>
            <a:r>
              <a:rPr lang="pt-BR" altLang="pt-BR" sz="2400" b="1" dirty="0" smtClean="0"/>
              <a:t>JEAN BURIDAN (1300-1358)</a:t>
            </a:r>
          </a:p>
        </p:txBody>
      </p:sp>
      <p:sp>
        <p:nvSpPr>
          <p:cNvPr id="7" name="Retângulo 6"/>
          <p:cNvSpPr/>
          <p:nvPr/>
        </p:nvSpPr>
        <p:spPr>
          <a:xfrm>
            <a:off x="611560" y="1868631"/>
            <a:ext cx="8424936"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Quanto </a:t>
            </a:r>
            <a:r>
              <a:rPr lang="pt-BR" dirty="0"/>
              <a:t>mais rapidamente o motor mover aquele corpo móvel, mais forte será o ímpeto que ele lhe imprimirá. É por esse ímpeto que a pedra é movida depois que o atirador </a:t>
            </a:r>
            <a:r>
              <a:rPr lang="pt-BR" dirty="0" err="1"/>
              <a:t>pára</a:t>
            </a:r>
            <a:r>
              <a:rPr lang="pt-BR" dirty="0"/>
              <a:t> de movê-la. </a:t>
            </a:r>
          </a:p>
        </p:txBody>
      </p:sp>
      <p:sp>
        <p:nvSpPr>
          <p:cNvPr id="8" name="Retângulo 7"/>
          <p:cNvSpPr/>
          <p:nvPr/>
        </p:nvSpPr>
        <p:spPr>
          <a:xfrm>
            <a:off x="611560" y="2939460"/>
            <a:ext cx="8424936" cy="1569660"/>
          </a:xfrm>
          <a:prstGeom prst="rect">
            <a:avLst/>
          </a:prstGeom>
        </p:spPr>
        <p:txBody>
          <a:bodyPr wrap="square">
            <a:spAutoFit/>
          </a:bodyPr>
          <a:lstStyle/>
          <a:p>
            <a:pPr algn="just"/>
            <a:r>
              <a:rPr lang="pt-BR" dirty="0" smtClean="0">
                <a:ea typeface="Times New Roman" panose="02020603050405020304" pitchFamily="18" charset="0"/>
              </a:rPr>
              <a:t>     </a:t>
            </a:r>
            <a:r>
              <a:rPr lang="pt-BR" b="1" dirty="0"/>
              <a:t>Porém, esse ímpeto é continuamente reduzido pela resistência do ar e pela gravidade da pedra, que a inclina em uma direção contrária àquela a qual o ímpeto estava naturalmente predisposto a movê-la</a:t>
            </a:r>
            <a:r>
              <a:rPr lang="pt-BR" dirty="0"/>
              <a:t>. </a:t>
            </a:r>
          </a:p>
        </p:txBody>
      </p:sp>
      <p:sp>
        <p:nvSpPr>
          <p:cNvPr id="9" name="Retângulo 8"/>
          <p:cNvSpPr/>
          <p:nvPr/>
        </p:nvSpPr>
        <p:spPr>
          <a:xfrm>
            <a:off x="611560" y="4370328"/>
            <a:ext cx="8424936" cy="1938992"/>
          </a:xfrm>
          <a:prstGeom prst="rect">
            <a:avLst/>
          </a:prstGeom>
        </p:spPr>
        <p:txBody>
          <a:bodyPr wrap="square">
            <a:spAutoFit/>
          </a:bodyPr>
          <a:lstStyle/>
          <a:p>
            <a:pPr algn="just"/>
            <a:r>
              <a:rPr lang="pt-BR" dirty="0" smtClean="0">
                <a:ea typeface="Times New Roman" panose="02020603050405020304" pitchFamily="18" charset="0"/>
              </a:rPr>
              <a:t>     </a:t>
            </a:r>
            <a:r>
              <a:rPr lang="pt-BR" dirty="0"/>
              <a:t>Assim, o movimento da pedra torna-se continuamente mais lento, e finalmente esse ímpeto diminui tanto que a gravidade da pedra o vence e move a pedra para baixo, para seu lugar natural</a:t>
            </a:r>
            <a:r>
              <a:rPr lang="pt-BR" dirty="0" smtClean="0"/>
              <a:t>.” </a:t>
            </a:r>
            <a:r>
              <a:rPr lang="pt-BR" dirty="0"/>
              <a:t>(BURIDAN, J. </a:t>
            </a:r>
            <a:r>
              <a:rPr lang="pt-BR" i="1" dirty="0"/>
              <a:t>Questiones </a:t>
            </a:r>
            <a:r>
              <a:rPr lang="pt-BR" i="1" dirty="0" err="1"/>
              <a:t>super</a:t>
            </a:r>
            <a:r>
              <a:rPr lang="pt-BR" i="1" dirty="0"/>
              <a:t> </a:t>
            </a:r>
            <a:r>
              <a:rPr lang="pt-BR" i="1" dirty="0" err="1"/>
              <a:t>Octo</a:t>
            </a:r>
            <a:r>
              <a:rPr lang="pt-BR" i="1" dirty="0"/>
              <a:t> </a:t>
            </a:r>
            <a:r>
              <a:rPr lang="pt-BR" i="1" dirty="0" err="1"/>
              <a:t>Physicorum</a:t>
            </a:r>
            <a:r>
              <a:rPr lang="pt-BR" i="1" dirty="0"/>
              <a:t> </a:t>
            </a:r>
            <a:r>
              <a:rPr lang="pt-BR" i="1" dirty="0" err="1"/>
              <a:t>Libros</a:t>
            </a:r>
            <a:r>
              <a:rPr lang="pt-BR" i="1" dirty="0"/>
              <a:t> </a:t>
            </a:r>
            <a:r>
              <a:rPr lang="pt-BR" i="1" dirty="0" err="1"/>
              <a:t>Aristotelis</a:t>
            </a:r>
            <a:r>
              <a:rPr lang="pt-BR" dirty="0"/>
              <a:t>, livro VIII, questão 12, parágrafo </a:t>
            </a:r>
            <a:r>
              <a:rPr lang="pt-BR" dirty="0" smtClean="0"/>
              <a:t>4).</a:t>
            </a:r>
            <a:endParaRPr lang="pt-BR" dirty="0"/>
          </a:p>
        </p:txBody>
      </p:sp>
    </p:spTree>
    <p:extLst>
      <p:ext uri="{BB962C8B-B14F-4D97-AF65-F5344CB8AC3E}">
        <p14:creationId xmlns:p14="http://schemas.microsoft.com/office/powerpoint/2010/main" val="30327216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22</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691680" y="332656"/>
            <a:ext cx="5760640" cy="792088"/>
          </a:xfrm>
        </p:spPr>
        <p:txBody>
          <a:bodyPr/>
          <a:lstStyle/>
          <a:p>
            <a:pPr algn="ctr" eaLnBrk="1" hangingPunct="1"/>
            <a:r>
              <a:rPr lang="pt-BR" altLang="pt-BR" sz="2400" b="1" dirty="0" smtClean="0"/>
              <a:t>O CARÁTER INERCIAL DA TEORIA DO ÍMPETO DE JEAN BURIDAN</a:t>
            </a:r>
          </a:p>
        </p:txBody>
      </p:sp>
      <p:sp>
        <p:nvSpPr>
          <p:cNvPr id="7" name="Retângulo 6"/>
          <p:cNvSpPr/>
          <p:nvPr/>
        </p:nvSpPr>
        <p:spPr>
          <a:xfrm>
            <a:off x="107504" y="1868631"/>
            <a:ext cx="8928992" cy="1938992"/>
          </a:xfrm>
          <a:prstGeom prst="rect">
            <a:avLst/>
          </a:prstGeom>
        </p:spPr>
        <p:txBody>
          <a:bodyPr wrap="square">
            <a:spAutoFit/>
          </a:bodyPr>
          <a:lstStyle/>
          <a:p>
            <a:pPr algn="just"/>
            <a:r>
              <a:rPr lang="pt-BR" dirty="0" smtClean="0"/>
              <a:t>     Não </a:t>
            </a:r>
            <a:r>
              <a:rPr lang="pt-BR" dirty="0"/>
              <a:t>fosse a ação da resistência do meio e da gravidade, o ímpeto de </a:t>
            </a:r>
            <a:r>
              <a:rPr lang="pt-BR" dirty="0" err="1"/>
              <a:t>Buridan</a:t>
            </a:r>
            <a:r>
              <a:rPr lang="pt-BR" dirty="0"/>
              <a:t> seria algo de natureza permanente. Ele caracteriza o ímpeto como sendo diretamente proporcional à velocidade inicial do projétil e à quantidade de matéria contida nele, o que aproxima sua noção do conceito cartesiano de quantidade de </a:t>
            </a:r>
            <a:r>
              <a:rPr lang="pt-BR" dirty="0" smtClean="0"/>
              <a:t>movimento.</a:t>
            </a:r>
            <a:endParaRPr lang="pt-BR" dirty="0"/>
          </a:p>
        </p:txBody>
      </p:sp>
      <p:sp>
        <p:nvSpPr>
          <p:cNvPr id="9" name="Retângulo 8"/>
          <p:cNvSpPr/>
          <p:nvPr/>
        </p:nvSpPr>
        <p:spPr>
          <a:xfrm>
            <a:off x="107504" y="3668831"/>
            <a:ext cx="8928992"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a:t>A teoria do ímpeto terá um papel fundamental na futura revolução cosmológica dos séculos XVI e XVII porque foi uma tentativa de unir os movimentos terrestres e celestes sob o mesmo conjunto de leis.</a:t>
            </a:r>
          </a:p>
        </p:txBody>
      </p:sp>
    </p:spTree>
    <p:extLst>
      <p:ext uri="{BB962C8B-B14F-4D97-AF65-F5344CB8AC3E}">
        <p14:creationId xmlns:p14="http://schemas.microsoft.com/office/powerpoint/2010/main" val="645073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23</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763688" y="476672"/>
            <a:ext cx="5760640" cy="504056"/>
          </a:xfrm>
        </p:spPr>
        <p:txBody>
          <a:bodyPr/>
          <a:lstStyle/>
          <a:p>
            <a:pPr algn="ctr" eaLnBrk="1" hangingPunct="1"/>
            <a:r>
              <a:rPr lang="pt-BR" altLang="pt-BR" sz="2400" b="1" dirty="0" smtClean="0"/>
              <a:t>UMA TENTATIVA DE UNIFICAÇÃO?</a:t>
            </a:r>
          </a:p>
        </p:txBody>
      </p:sp>
      <p:sp>
        <p:nvSpPr>
          <p:cNvPr id="7" name="Retângulo 6"/>
          <p:cNvSpPr/>
          <p:nvPr/>
        </p:nvSpPr>
        <p:spPr>
          <a:xfrm>
            <a:off x="107504" y="1868631"/>
            <a:ext cx="8928992" cy="830997"/>
          </a:xfrm>
          <a:prstGeom prst="rect">
            <a:avLst/>
          </a:prstGeom>
        </p:spPr>
        <p:txBody>
          <a:bodyPr wrap="square">
            <a:spAutoFit/>
          </a:bodyPr>
          <a:lstStyle/>
          <a:p>
            <a:pPr algn="just"/>
            <a:r>
              <a:rPr lang="pt-BR" dirty="0" smtClean="0"/>
              <a:t>     Jean </a:t>
            </a:r>
            <a:r>
              <a:rPr lang="pt-BR" dirty="0" err="1" smtClean="0"/>
              <a:t>Buridan</a:t>
            </a:r>
            <a:r>
              <a:rPr lang="pt-BR" dirty="0" smtClean="0"/>
              <a:t> </a:t>
            </a:r>
            <a:r>
              <a:rPr lang="pt-BR" dirty="0"/>
              <a:t>usa o ímpeto para explicar tanto os movimentos terrestres como os celestes:</a:t>
            </a:r>
          </a:p>
        </p:txBody>
      </p:sp>
      <p:sp>
        <p:nvSpPr>
          <p:cNvPr id="9" name="Retângulo 8"/>
          <p:cNvSpPr/>
          <p:nvPr/>
        </p:nvSpPr>
        <p:spPr>
          <a:xfrm>
            <a:off x="611560" y="2636912"/>
            <a:ext cx="8424936" cy="1569660"/>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Assim </a:t>
            </a:r>
            <a:r>
              <a:rPr lang="pt-BR" dirty="0"/>
              <a:t>se poderia imaginar que é desnecessário postular inteligências como motores dos corpos celestes, uma vez que as Sagradas Escrituras não nos informam que inteligências devem ser postuladas</a:t>
            </a:r>
            <a:r>
              <a:rPr lang="pt-BR" dirty="0" smtClean="0"/>
              <a:t>.</a:t>
            </a:r>
            <a:endParaRPr lang="pt-BR" dirty="0"/>
          </a:p>
        </p:txBody>
      </p:sp>
      <p:sp>
        <p:nvSpPr>
          <p:cNvPr id="6" name="Retângulo 5"/>
          <p:cNvSpPr/>
          <p:nvPr/>
        </p:nvSpPr>
        <p:spPr>
          <a:xfrm>
            <a:off x="611560" y="4077072"/>
            <a:ext cx="8424936" cy="2308324"/>
          </a:xfrm>
          <a:prstGeom prst="rect">
            <a:avLst/>
          </a:prstGeom>
        </p:spPr>
        <p:txBody>
          <a:bodyPr wrap="square">
            <a:spAutoFit/>
          </a:bodyPr>
          <a:lstStyle/>
          <a:p>
            <a:pPr algn="just"/>
            <a:r>
              <a:rPr lang="pt-BR" b="1" dirty="0" smtClean="0"/>
              <a:t>     Pois </a:t>
            </a:r>
            <a:r>
              <a:rPr lang="pt-BR" b="1" dirty="0"/>
              <a:t>se poderia dizer que quando Deus criou as esferas celestes, Ele começou a mover cada uma delas como quis, e elas são movidas até agora pelo ímpeto que Ele lhes deu, pois não havendo resistência, o ímpeto nem corrompe nem diminui</a:t>
            </a:r>
            <a:r>
              <a:rPr lang="pt-BR" b="1" dirty="0" smtClean="0"/>
              <a:t>.</a:t>
            </a:r>
            <a:r>
              <a:rPr lang="pt-BR" dirty="0" smtClean="0"/>
              <a:t>”</a:t>
            </a:r>
            <a:r>
              <a:rPr lang="pt-BR" b="1" dirty="0" smtClean="0"/>
              <a:t> </a:t>
            </a:r>
            <a:r>
              <a:rPr lang="pt-BR" dirty="0"/>
              <a:t>(BURIDAN, J. </a:t>
            </a:r>
            <a:r>
              <a:rPr lang="pt-BR" i="1" dirty="0"/>
              <a:t>Questiones </a:t>
            </a:r>
            <a:r>
              <a:rPr lang="pt-BR" i="1" dirty="0" err="1"/>
              <a:t>super</a:t>
            </a:r>
            <a:r>
              <a:rPr lang="pt-BR" i="1" dirty="0"/>
              <a:t> </a:t>
            </a:r>
            <a:r>
              <a:rPr lang="pt-BR" i="1" dirty="0" err="1"/>
              <a:t>Octo</a:t>
            </a:r>
            <a:r>
              <a:rPr lang="pt-BR" i="1" dirty="0"/>
              <a:t> </a:t>
            </a:r>
            <a:r>
              <a:rPr lang="pt-BR" i="1" dirty="0" err="1"/>
              <a:t>Physicorum</a:t>
            </a:r>
            <a:r>
              <a:rPr lang="pt-BR" i="1" dirty="0"/>
              <a:t> </a:t>
            </a:r>
            <a:r>
              <a:rPr lang="pt-BR" i="1" dirty="0" err="1"/>
              <a:t>Libros</a:t>
            </a:r>
            <a:r>
              <a:rPr lang="pt-BR" i="1" dirty="0"/>
              <a:t> </a:t>
            </a:r>
            <a:r>
              <a:rPr lang="pt-BR" i="1" dirty="0" err="1"/>
              <a:t>Aristotelis</a:t>
            </a:r>
            <a:r>
              <a:rPr lang="pt-BR" dirty="0"/>
              <a:t>, livro II, questão 12, parágrafo </a:t>
            </a:r>
            <a:r>
              <a:rPr lang="pt-BR" dirty="0" smtClean="0"/>
              <a:t>7).</a:t>
            </a:r>
            <a:endParaRPr lang="pt-BR" dirty="0"/>
          </a:p>
        </p:txBody>
      </p:sp>
    </p:spTree>
    <p:extLst>
      <p:ext uri="{BB962C8B-B14F-4D97-AF65-F5344CB8AC3E}">
        <p14:creationId xmlns:p14="http://schemas.microsoft.com/office/powerpoint/2010/main" val="30111397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24</a:t>
            </a:fld>
            <a:endParaRPr lang="pt-BR" altLang="pt-BR" sz="1400" smtClean="0">
              <a:solidFill>
                <a:schemeClr val="bg1"/>
              </a:solidFill>
            </a:endParaRPr>
          </a:p>
        </p:txBody>
      </p:sp>
      <p:sp>
        <p:nvSpPr>
          <p:cNvPr id="7" name="Retângulo 6"/>
          <p:cNvSpPr/>
          <p:nvPr/>
        </p:nvSpPr>
        <p:spPr>
          <a:xfrm>
            <a:off x="107504" y="1868631"/>
            <a:ext cx="8928992" cy="1692771"/>
          </a:xfrm>
          <a:prstGeom prst="rect">
            <a:avLst/>
          </a:prstGeom>
        </p:spPr>
        <p:txBody>
          <a:bodyPr wrap="square">
            <a:spAutoFit/>
          </a:bodyPr>
          <a:lstStyle/>
          <a:p>
            <a:pPr algn="just"/>
            <a:r>
              <a:rPr lang="pt-BR" dirty="0" smtClean="0"/>
              <a:t>     </a:t>
            </a:r>
            <a:r>
              <a:rPr lang="pt-BR" sz="2600" dirty="0" smtClean="0"/>
              <a:t>Não se </a:t>
            </a:r>
            <a:r>
              <a:rPr lang="pt-BR" sz="2600" dirty="0"/>
              <a:t>pode afirmar, unicamente a partir da definição </a:t>
            </a:r>
            <a:r>
              <a:rPr lang="pt-BR" sz="2600" dirty="0" smtClean="0"/>
              <a:t>de ímpeto celeste formulada pelo pensador francês </a:t>
            </a:r>
            <a:r>
              <a:rPr lang="pt-BR" sz="2600" dirty="0" err="1"/>
              <a:t>Buridan</a:t>
            </a:r>
            <a:r>
              <a:rPr lang="pt-BR" sz="2600" dirty="0"/>
              <a:t> </a:t>
            </a:r>
            <a:r>
              <a:rPr lang="pt-BR" sz="2600" dirty="0" smtClean="0"/>
              <a:t>que </a:t>
            </a:r>
            <a:r>
              <a:rPr lang="pt-BR" sz="2600" dirty="0"/>
              <a:t>ele próprio pretendesse formular uma única mecânica para todo o universo</a:t>
            </a:r>
            <a:r>
              <a:rPr lang="pt-BR" sz="2600" dirty="0" smtClean="0"/>
              <a:t>.</a:t>
            </a:r>
            <a:endParaRPr lang="pt-BR" sz="2600" dirty="0"/>
          </a:p>
        </p:txBody>
      </p:sp>
      <p:sp>
        <p:nvSpPr>
          <p:cNvPr id="6" name="Retângulo 5"/>
          <p:cNvSpPr/>
          <p:nvPr/>
        </p:nvSpPr>
        <p:spPr>
          <a:xfrm>
            <a:off x="107504" y="3429000"/>
            <a:ext cx="8928992" cy="1692771"/>
          </a:xfrm>
          <a:prstGeom prst="rect">
            <a:avLst/>
          </a:prstGeom>
        </p:spPr>
        <p:txBody>
          <a:bodyPr wrap="square">
            <a:spAutoFit/>
          </a:bodyPr>
          <a:lstStyle/>
          <a:p>
            <a:pPr algn="just"/>
            <a:r>
              <a:rPr lang="pt-BR" sz="2600" dirty="0" smtClean="0"/>
              <a:t>     Porém</a:t>
            </a:r>
            <a:r>
              <a:rPr lang="pt-BR" sz="2600" dirty="0"/>
              <a:t>, o uso do ímpeto para explicar tanto o movimento celeste como o terrestre, representa, certamente, um primeiro passo para o rompimento da dicotomia aristotélica entre dinâmica celeste e mecânica terrestre.</a:t>
            </a:r>
          </a:p>
        </p:txBody>
      </p:sp>
      <p:sp>
        <p:nvSpPr>
          <p:cNvPr id="8" name="Rectangle 2" descr="Large confetti"/>
          <p:cNvSpPr>
            <a:spLocks noGrp="1" noChangeArrowheads="1"/>
          </p:cNvSpPr>
          <p:nvPr>
            <p:ph type="title"/>
          </p:nvPr>
        </p:nvSpPr>
        <p:spPr>
          <a:xfrm>
            <a:off x="1763688" y="476672"/>
            <a:ext cx="5760640" cy="504056"/>
          </a:xfrm>
        </p:spPr>
        <p:txBody>
          <a:bodyPr/>
          <a:lstStyle/>
          <a:p>
            <a:pPr algn="ctr" eaLnBrk="1" hangingPunct="1"/>
            <a:r>
              <a:rPr lang="pt-BR" altLang="pt-BR" sz="2400" b="1" dirty="0" smtClean="0"/>
              <a:t>UMA TENTATIVA DE UNIFICAÇÃO?</a:t>
            </a:r>
          </a:p>
        </p:txBody>
      </p:sp>
    </p:spTree>
    <p:extLst>
      <p:ext uri="{BB962C8B-B14F-4D97-AF65-F5344CB8AC3E}">
        <p14:creationId xmlns:p14="http://schemas.microsoft.com/office/powerpoint/2010/main" val="69774511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25</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763688" y="476672"/>
            <a:ext cx="5760640" cy="504056"/>
          </a:xfrm>
        </p:spPr>
        <p:txBody>
          <a:bodyPr/>
          <a:lstStyle/>
          <a:p>
            <a:pPr algn="ctr" eaLnBrk="1" hangingPunct="1"/>
            <a:r>
              <a:rPr lang="pt-BR" altLang="pt-BR" sz="2400" b="1" dirty="0" smtClean="0"/>
              <a:t>JEAN BURIDAN POR PIERRE DUHEM</a:t>
            </a:r>
          </a:p>
        </p:txBody>
      </p:sp>
      <p:sp>
        <p:nvSpPr>
          <p:cNvPr id="9" name="Retângulo 8"/>
          <p:cNvSpPr/>
          <p:nvPr/>
        </p:nvSpPr>
        <p:spPr>
          <a:xfrm>
            <a:off x="611560" y="2708920"/>
            <a:ext cx="8424936" cy="3416320"/>
          </a:xfrm>
          <a:prstGeom prst="rect">
            <a:avLst/>
          </a:prstGeom>
        </p:spPr>
        <p:txBody>
          <a:bodyPr wrap="square">
            <a:spAutoFit/>
          </a:bodyPr>
          <a:lstStyle/>
          <a:p>
            <a:pPr algn="just"/>
            <a:r>
              <a:rPr lang="pt-BR" dirty="0" smtClean="0">
                <a:ea typeface="Times New Roman" panose="02020603050405020304" pitchFamily="18" charset="0"/>
              </a:rPr>
              <a:t>     </a:t>
            </a:r>
            <a:r>
              <a:rPr lang="pt-BR" dirty="0"/>
              <a:t>Jean </a:t>
            </a:r>
            <a:r>
              <a:rPr lang="pt-BR" dirty="0" err="1"/>
              <a:t>Buridan</a:t>
            </a:r>
            <a:r>
              <a:rPr lang="pt-BR" dirty="0"/>
              <a:t> teve a incrível audácia de dizer: Os movimentos dos céus estão submetidos às mesmas leis dos movimentos das coisas cá de baixo, a causa que mantém as revoluções das esferas celestes é a mesma que mantém a rotação do rebolo do ferreiro; há uma Mecânica única pela qual se regem todas as coisas criadas, a esfera do Sol e o pião que o menino põe em rotação. Jamais houve, talvez, no domínio da ciência física, revolução tão profunda, tão fecunda quanto esta. (DUHEM, </a:t>
            </a:r>
            <a:r>
              <a:rPr lang="pt-BR" dirty="0" smtClean="0"/>
              <a:t>P. </a:t>
            </a:r>
            <a:r>
              <a:rPr lang="pt-BR" i="1" dirty="0" err="1"/>
              <a:t>Histoire</a:t>
            </a:r>
            <a:r>
              <a:rPr lang="pt-BR" i="1" dirty="0"/>
              <a:t> </a:t>
            </a:r>
            <a:r>
              <a:rPr lang="pt-BR" i="1" dirty="0" err="1"/>
              <a:t>des</a:t>
            </a:r>
            <a:r>
              <a:rPr lang="pt-BR" i="1" dirty="0"/>
              <a:t> </a:t>
            </a:r>
            <a:r>
              <a:rPr lang="pt-BR" i="1" dirty="0" err="1"/>
              <a:t>doctrines</a:t>
            </a:r>
            <a:r>
              <a:rPr lang="pt-BR" i="1" dirty="0"/>
              <a:t> </a:t>
            </a:r>
            <a:r>
              <a:rPr lang="pt-BR" i="1" dirty="0" err="1"/>
              <a:t>cosmologiques</a:t>
            </a:r>
            <a:r>
              <a:rPr lang="pt-BR" i="1" dirty="0"/>
              <a:t> de </a:t>
            </a:r>
            <a:r>
              <a:rPr lang="pt-BR" i="1" dirty="0" err="1"/>
              <a:t>Platon</a:t>
            </a:r>
            <a:r>
              <a:rPr lang="pt-BR" i="1" dirty="0"/>
              <a:t> à </a:t>
            </a:r>
            <a:r>
              <a:rPr lang="pt-BR" i="1" dirty="0" err="1"/>
              <a:t>Aristote</a:t>
            </a:r>
            <a:r>
              <a:rPr lang="pt-BR" dirty="0"/>
              <a:t>, tomo VII, pp. </a:t>
            </a:r>
            <a:r>
              <a:rPr lang="pt-BR" dirty="0" smtClean="0"/>
              <a:t>328-340).</a:t>
            </a:r>
            <a:endParaRPr lang="pt-BR" dirty="0"/>
          </a:p>
        </p:txBody>
      </p:sp>
      <p:sp>
        <p:nvSpPr>
          <p:cNvPr id="6" name="Retângulo 5"/>
          <p:cNvSpPr/>
          <p:nvPr/>
        </p:nvSpPr>
        <p:spPr>
          <a:xfrm>
            <a:off x="107504" y="1772816"/>
            <a:ext cx="8928992" cy="892552"/>
          </a:xfrm>
          <a:prstGeom prst="rect">
            <a:avLst/>
          </a:prstGeom>
        </p:spPr>
        <p:txBody>
          <a:bodyPr wrap="square">
            <a:spAutoFit/>
          </a:bodyPr>
          <a:lstStyle/>
          <a:p>
            <a:pPr algn="just"/>
            <a:r>
              <a:rPr lang="pt-BR" sz="2600" dirty="0" smtClean="0"/>
              <a:t>     </a:t>
            </a:r>
            <a:r>
              <a:rPr lang="pt-BR" sz="2600" dirty="0"/>
              <a:t>Sobre </a:t>
            </a:r>
            <a:r>
              <a:rPr lang="pt-BR" sz="2600" dirty="0" err="1"/>
              <a:t>Buridan</a:t>
            </a:r>
            <a:r>
              <a:rPr lang="pt-BR" sz="2600" dirty="0"/>
              <a:t>, o historiador das ciências Pierre </a:t>
            </a:r>
            <a:r>
              <a:rPr lang="pt-BR" sz="2600" dirty="0" err="1" smtClean="0"/>
              <a:t>Duhem</a:t>
            </a:r>
            <a:r>
              <a:rPr lang="pt-BR" sz="2600" dirty="0" smtClean="0"/>
              <a:t> (1861-1916) </a:t>
            </a:r>
            <a:r>
              <a:rPr lang="pt-BR" sz="2600" dirty="0"/>
              <a:t>comenta:</a:t>
            </a:r>
          </a:p>
        </p:txBody>
      </p:sp>
    </p:spTree>
    <p:extLst>
      <p:ext uri="{BB962C8B-B14F-4D97-AF65-F5344CB8AC3E}">
        <p14:creationId xmlns:p14="http://schemas.microsoft.com/office/powerpoint/2010/main" val="25083471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ço Reservado para Número de Slide 1"/>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17CCB403-5CC7-4F19-8457-BEE6B7E655E4}" type="slidenum">
              <a:rPr lang="pt-BR" altLang="pt-BR" sz="1400" smtClean="0">
                <a:solidFill>
                  <a:schemeClr val="bg1"/>
                </a:solidFill>
              </a:rPr>
              <a:pPr>
                <a:spcBef>
                  <a:spcPct val="0"/>
                </a:spcBef>
                <a:buSzTx/>
                <a:buFontTx/>
                <a:buNone/>
              </a:pPr>
              <a:t>26</a:t>
            </a:fld>
            <a:endParaRPr lang="pt-BR" altLang="pt-BR" sz="1400" smtClean="0">
              <a:solidFill>
                <a:schemeClr val="bg1"/>
              </a:solidFill>
            </a:endParaRPr>
          </a:p>
        </p:txBody>
      </p:sp>
      <p:sp>
        <p:nvSpPr>
          <p:cNvPr id="2" name="CaixaDeTexto 1"/>
          <p:cNvSpPr txBox="1">
            <a:spLocks noChangeArrowheads="1"/>
          </p:cNvSpPr>
          <p:nvPr/>
        </p:nvSpPr>
        <p:spPr bwMode="auto">
          <a:xfrm>
            <a:off x="1187450" y="3422700"/>
            <a:ext cx="6553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SzTx/>
              <a:buFontTx/>
              <a:buNone/>
            </a:pPr>
            <a:r>
              <a:rPr lang="pt-BR" altLang="pt-BR" sz="6000" dirty="0"/>
              <a:t>ATÉ A PRÓXIMA!</a:t>
            </a:r>
          </a:p>
        </p:txBody>
      </p:sp>
      <p:sp>
        <p:nvSpPr>
          <p:cNvPr id="4" name="Retângulo 3"/>
          <p:cNvSpPr/>
          <p:nvPr/>
        </p:nvSpPr>
        <p:spPr>
          <a:xfrm>
            <a:off x="107504" y="1844824"/>
            <a:ext cx="8928992" cy="1292662"/>
          </a:xfrm>
          <a:prstGeom prst="rect">
            <a:avLst/>
          </a:prstGeom>
        </p:spPr>
        <p:txBody>
          <a:bodyPr wrap="square">
            <a:spAutoFit/>
          </a:bodyPr>
          <a:lstStyle/>
          <a:p>
            <a:pPr algn="just"/>
            <a:r>
              <a:rPr lang="pt-BR" sz="2600" dirty="0" smtClean="0"/>
              <a:t>     Esse difícil caminho que nos levará à reunificação dos dois mundos concebidos por Aristóteles será o tema principal de nossas próximas aulas.</a:t>
            </a:r>
            <a:endParaRPr lang="pt-B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Número de Slide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3C2C3988-A211-4821-9411-A4D7D796A7DC}" type="slidenum">
              <a:rPr lang="pt-BR" altLang="pt-BR" sz="1400" smtClean="0">
                <a:solidFill>
                  <a:schemeClr val="bg1"/>
                </a:solidFill>
              </a:rPr>
              <a:pPr>
                <a:spcBef>
                  <a:spcPct val="0"/>
                </a:spcBef>
                <a:buSzTx/>
                <a:buFontTx/>
                <a:buNone/>
              </a:pPr>
              <a:t>3</a:t>
            </a:fld>
            <a:endParaRPr lang="pt-BR" altLang="pt-BR" sz="1400" smtClean="0">
              <a:solidFill>
                <a:schemeClr val="bg1"/>
              </a:solidFill>
            </a:endParaRPr>
          </a:p>
        </p:txBody>
      </p:sp>
      <p:sp>
        <p:nvSpPr>
          <p:cNvPr id="614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pt-BR" altLang="pt-BR" sz="2400"/>
          </a:p>
        </p:txBody>
      </p:sp>
      <p:sp>
        <p:nvSpPr>
          <p:cNvPr id="6149" name="AutoShape 24" descr="Resultado de imagem para demócrito de abdera"/>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endParaRPr lang="pt-BR" altLang="pt-BR" sz="2400"/>
          </a:p>
        </p:txBody>
      </p:sp>
      <p:sp>
        <p:nvSpPr>
          <p:cNvPr id="9" name="Rectangle 2" descr="Large confetti"/>
          <p:cNvSpPr>
            <a:spLocks noGrp="1" noChangeArrowheads="1"/>
          </p:cNvSpPr>
          <p:nvPr>
            <p:ph type="title"/>
          </p:nvPr>
        </p:nvSpPr>
        <p:spPr>
          <a:xfrm>
            <a:off x="1403648" y="548680"/>
            <a:ext cx="6813252" cy="394171"/>
          </a:xfrm>
        </p:spPr>
        <p:txBody>
          <a:bodyPr/>
          <a:lstStyle/>
          <a:p>
            <a:pPr algn="ctr" eaLnBrk="1" hangingPunct="1"/>
            <a:r>
              <a:rPr lang="pt-BR" altLang="pt-BR" sz="2400" b="1" dirty="0" smtClean="0">
                <a:solidFill>
                  <a:schemeClr val="tx1"/>
                </a:solidFill>
              </a:rPr>
              <a:t>O DESPREZO PELO ESTUDO DA NATUREZA</a:t>
            </a:r>
            <a:endParaRPr lang="pt-BR" altLang="pt-BR" sz="2400" dirty="0" smtClean="0">
              <a:solidFill>
                <a:schemeClr val="tx1"/>
              </a:solidFill>
            </a:endParaRPr>
          </a:p>
        </p:txBody>
      </p:sp>
      <p:sp>
        <p:nvSpPr>
          <p:cNvPr id="10" name="Rectangle 3"/>
          <p:cNvSpPr txBox="1">
            <a:spLocks noChangeArrowheads="1"/>
          </p:cNvSpPr>
          <p:nvPr/>
        </p:nvSpPr>
        <p:spPr bwMode="auto">
          <a:xfrm>
            <a:off x="101073" y="1844824"/>
            <a:ext cx="8928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200" dirty="0" smtClean="0"/>
              <a:t>     </a:t>
            </a:r>
            <a:r>
              <a:rPr lang="pt-BR" sz="2400" dirty="0" smtClean="0"/>
              <a:t>Nesse </a:t>
            </a:r>
            <a:r>
              <a:rPr lang="pt-BR" sz="2400" dirty="0"/>
              <a:t>primeiro período, os pensadores cristãos certamente não estavam preocupados com a ciência de </a:t>
            </a:r>
            <a:r>
              <a:rPr lang="pt-BR" sz="2400" dirty="0" smtClean="0"/>
              <a:t>Aristóteles:</a:t>
            </a:r>
            <a:endParaRPr lang="pt-BR" sz="2400" b="1" dirty="0"/>
          </a:p>
        </p:txBody>
      </p:sp>
      <p:sp>
        <p:nvSpPr>
          <p:cNvPr id="11" name="Rectangle 3"/>
          <p:cNvSpPr txBox="1">
            <a:spLocks noChangeArrowheads="1"/>
          </p:cNvSpPr>
          <p:nvPr/>
        </p:nvSpPr>
        <p:spPr bwMode="auto">
          <a:xfrm>
            <a:off x="1187625" y="2665437"/>
            <a:ext cx="7848871" cy="213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000" dirty="0" smtClean="0"/>
              <a:t>     </a:t>
            </a:r>
            <a:r>
              <a:rPr lang="pt-BR" sz="2200" dirty="0" smtClean="0"/>
              <a:t>Para </a:t>
            </a:r>
            <a:r>
              <a:rPr lang="pt-BR" sz="2200" dirty="0"/>
              <a:t>que serve conhecer e agir? Os mesmos cristãos tinham uma resposta [...] para isso: vale a pena conhecer e fazer aquilo que leva ao amor a Deus. Os cristãos primitivos mantiveram seu desprezo pela curiosidade por questões naturais e, a princípio, também tenderam a menosprezar o estudo da filosofia porque podia distrair os homens de uma vida que agradasse a Deus. </a:t>
            </a:r>
            <a:endParaRPr lang="pt-BR" sz="2200" b="1" dirty="0"/>
          </a:p>
        </p:txBody>
      </p:sp>
      <p:sp>
        <p:nvSpPr>
          <p:cNvPr id="12" name="Rectangle 3"/>
          <p:cNvSpPr txBox="1">
            <a:spLocks noChangeArrowheads="1"/>
          </p:cNvSpPr>
          <p:nvPr/>
        </p:nvSpPr>
        <p:spPr bwMode="auto">
          <a:xfrm>
            <a:off x="107504" y="4797152"/>
            <a:ext cx="892899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just">
              <a:buNone/>
            </a:pPr>
            <a:r>
              <a:rPr lang="pt-BR" sz="2400" dirty="0" smtClean="0"/>
              <a:t>     A </a:t>
            </a:r>
            <a:r>
              <a:rPr lang="pt-BR" sz="2400" dirty="0"/>
              <a:t>visão predominante nessa época era de hostilidade à filosofia dos pagãos e à ciência, pois apenas o cristianismo era verdadeiro e a ciência levava a contradições, não podendo conduzir à verdade, mas apenas a um conhecimento provável.</a:t>
            </a:r>
            <a:endParaRPr lang="pt-BR" sz="2400" b="1" dirty="0"/>
          </a:p>
        </p:txBody>
      </p:sp>
    </p:spTree>
    <p:extLst>
      <p:ext uri="{BB962C8B-B14F-4D97-AF65-F5344CB8AC3E}">
        <p14:creationId xmlns:p14="http://schemas.microsoft.com/office/powerpoint/2010/main" val="300139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4</a:t>
            </a:fld>
            <a:endParaRPr lang="pt-BR" altLang="pt-BR" sz="1400" smtClean="0">
              <a:solidFill>
                <a:schemeClr val="bg1"/>
              </a:solidFill>
            </a:endParaRPr>
          </a:p>
        </p:txBody>
      </p:sp>
      <p:sp>
        <p:nvSpPr>
          <p:cNvPr id="51204" name="Rectangle 3"/>
          <p:cNvSpPr>
            <a:spLocks noGrp="1" noChangeArrowheads="1"/>
          </p:cNvSpPr>
          <p:nvPr>
            <p:ph type="body" idx="1"/>
          </p:nvPr>
        </p:nvSpPr>
        <p:spPr>
          <a:xfrm>
            <a:off x="72008" y="1844824"/>
            <a:ext cx="9036496" cy="2304256"/>
          </a:xfrm>
        </p:spPr>
        <p:txBody>
          <a:bodyPr/>
          <a:lstStyle/>
          <a:p>
            <a:pPr marL="0" indent="0" algn="just" eaLnBrk="1" hangingPunct="1">
              <a:buNone/>
            </a:pPr>
            <a:r>
              <a:rPr lang="pt-BR" altLang="pt-BR" sz="2400" dirty="0" smtClean="0"/>
              <a:t>     </a:t>
            </a:r>
            <a:r>
              <a:rPr lang="pt-BR" sz="2400" dirty="0"/>
              <a:t>Alguns dos mais influentes pensadores cristãos dos primeiros séculos de nossa era desprezavam os estudos que chamamos </a:t>
            </a:r>
            <a:r>
              <a:rPr lang="pt-BR" sz="2400" dirty="0" smtClean="0"/>
              <a:t>científicos. Tertuliano (c.160-220) </a:t>
            </a:r>
            <a:r>
              <a:rPr lang="pt-BR" sz="2400" dirty="0"/>
              <a:t>e </a:t>
            </a:r>
            <a:r>
              <a:rPr lang="pt-BR" sz="2400" dirty="0" err="1"/>
              <a:t>Lactâncio</a:t>
            </a:r>
            <a:r>
              <a:rPr lang="pt-BR" sz="2400" dirty="0"/>
              <a:t> </a:t>
            </a:r>
            <a:r>
              <a:rPr lang="pt-BR" sz="2400" dirty="0" smtClean="0"/>
              <a:t>(c.240-320) </a:t>
            </a:r>
            <a:r>
              <a:rPr lang="pt-BR" sz="2400" dirty="0"/>
              <a:t>consideravam </a:t>
            </a:r>
            <a:r>
              <a:rPr lang="pt-BR" sz="2400" dirty="0" smtClean="0"/>
              <a:t>o </a:t>
            </a:r>
            <a:r>
              <a:rPr lang="pt-BR" sz="2400" dirty="0"/>
              <a:t>estudo da natureza </a:t>
            </a:r>
            <a:r>
              <a:rPr lang="pt-BR" sz="2400" dirty="0" smtClean="0"/>
              <a:t>prejudicial </a:t>
            </a:r>
            <a:r>
              <a:rPr lang="pt-BR" sz="2400" dirty="0"/>
              <a:t>para os cristãos. Santo Agostinho (</a:t>
            </a:r>
            <a:r>
              <a:rPr lang="pt-BR" sz="2400" dirty="0" smtClean="0"/>
              <a:t>354-430), </a:t>
            </a:r>
            <a:r>
              <a:rPr lang="pt-BR" sz="2400" dirty="0"/>
              <a:t>sem considerar que tal tipo de estudo fosse prejudicial, acreditava que ele era desnecessário. </a:t>
            </a:r>
            <a:endParaRPr lang="pt-BR" altLang="pt-BR" sz="2400" dirty="0" smtClean="0"/>
          </a:p>
        </p:txBody>
      </p:sp>
      <p:sp>
        <p:nvSpPr>
          <p:cNvPr id="6" name="Rectangle 3"/>
          <p:cNvSpPr txBox="1">
            <a:spLocks noChangeArrowheads="1"/>
          </p:cNvSpPr>
          <p:nvPr/>
        </p:nvSpPr>
        <p:spPr bwMode="auto">
          <a:xfrm>
            <a:off x="72008" y="4005064"/>
            <a:ext cx="9036496"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pPr>
            <a:r>
              <a:rPr lang="pt-BR" altLang="pt-BR" sz="2400" kern="0" dirty="0" smtClean="0"/>
              <a:t>     </a:t>
            </a:r>
            <a:r>
              <a:rPr lang="pt-BR" sz="2400" dirty="0"/>
              <a:t>É verdade que Agostinho valorizava alguns aspectos da matemática (influenciado por Platão</a:t>
            </a:r>
            <a:r>
              <a:rPr lang="pt-BR" sz="2400" dirty="0" smtClean="0"/>
              <a:t>) e da filosofia </a:t>
            </a:r>
            <a:r>
              <a:rPr lang="pt-BR" sz="2400" dirty="0"/>
              <a:t>antiga (especialmente </a:t>
            </a:r>
            <a:r>
              <a:rPr lang="pt-BR" sz="2400" dirty="0" smtClean="0"/>
              <a:t>platônica e neoplatônica </a:t>
            </a:r>
            <a:r>
              <a:rPr lang="pt-BR" sz="2400" dirty="0"/>
              <a:t>de </a:t>
            </a:r>
            <a:r>
              <a:rPr lang="pt-BR" sz="2400" dirty="0" smtClean="0"/>
              <a:t>Plotino (204-270)), </a:t>
            </a:r>
            <a:r>
              <a:rPr lang="pt-BR" sz="2400" dirty="0"/>
              <a:t>por ser um conhecimento aparentemente sólido e eterno; mas parece ter desconhecido ou pelo menos não ter dado importância à obra de Aristóteles. </a:t>
            </a:r>
            <a:endParaRPr lang="pt-BR" altLang="pt-BR" sz="2400" kern="0" dirty="0" smtClean="0"/>
          </a:p>
        </p:txBody>
      </p:sp>
      <p:sp>
        <p:nvSpPr>
          <p:cNvPr id="9" name="Rectangle 2" descr="Large confetti"/>
          <p:cNvSpPr>
            <a:spLocks noGrp="1" noChangeArrowheads="1"/>
          </p:cNvSpPr>
          <p:nvPr>
            <p:ph type="title"/>
          </p:nvPr>
        </p:nvSpPr>
        <p:spPr>
          <a:xfrm>
            <a:off x="1403648" y="548680"/>
            <a:ext cx="6813252" cy="394171"/>
          </a:xfrm>
        </p:spPr>
        <p:txBody>
          <a:bodyPr/>
          <a:lstStyle/>
          <a:p>
            <a:pPr algn="ctr" eaLnBrk="1" hangingPunct="1"/>
            <a:r>
              <a:rPr lang="pt-BR" altLang="pt-BR" sz="2400" b="1" dirty="0" smtClean="0">
                <a:solidFill>
                  <a:schemeClr val="tx1"/>
                </a:solidFill>
              </a:rPr>
              <a:t>O DESPREZO PELO ESTUDO DA NATUREZA</a:t>
            </a:r>
            <a:endParaRPr lang="pt-BR" altLang="pt-BR" sz="2400" dirty="0" smtClean="0">
              <a:solidFill>
                <a:schemeClr val="tx1"/>
              </a:solidFill>
            </a:endParaRPr>
          </a:p>
        </p:txBody>
      </p:sp>
    </p:spTree>
    <p:extLst>
      <p:ext uri="{BB962C8B-B14F-4D97-AF65-F5344CB8AC3E}">
        <p14:creationId xmlns:p14="http://schemas.microsoft.com/office/powerpoint/2010/main" val="5733796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ço Reservado para Número de Slide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1C10BDE9-0D27-44EC-83EB-7BD7A47833AB}" type="slidenum">
              <a:rPr lang="pt-BR" altLang="pt-BR" sz="1400" smtClean="0">
                <a:solidFill>
                  <a:schemeClr val="bg1"/>
                </a:solidFill>
              </a:rPr>
              <a:pPr>
                <a:spcBef>
                  <a:spcPct val="0"/>
                </a:spcBef>
                <a:buSzTx/>
                <a:buFontTx/>
                <a:buNone/>
              </a:pPr>
              <a:t>5</a:t>
            </a:fld>
            <a:endParaRPr lang="pt-BR" altLang="pt-BR" sz="1400" smtClean="0">
              <a:solidFill>
                <a:schemeClr val="bg1"/>
              </a:solidFill>
            </a:endParaRPr>
          </a:p>
        </p:txBody>
      </p:sp>
      <p:sp>
        <p:nvSpPr>
          <p:cNvPr id="6451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pt-BR" altLang="pt-BR" sz="2400"/>
          </a:p>
        </p:txBody>
      </p:sp>
      <p:sp>
        <p:nvSpPr>
          <p:cNvPr id="64517" name="AutoShape 24" descr="Resultado de imagem para demócrito de abdera"/>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endParaRPr lang="pt-BR" altLang="pt-BR" sz="2400"/>
          </a:p>
        </p:txBody>
      </p:sp>
      <p:sp>
        <p:nvSpPr>
          <p:cNvPr id="8" name="Rectangle 3"/>
          <p:cNvSpPr txBox="1">
            <a:spLocks noChangeArrowheads="1"/>
          </p:cNvSpPr>
          <p:nvPr/>
        </p:nvSpPr>
        <p:spPr bwMode="auto">
          <a:xfrm>
            <a:off x="107504" y="1844824"/>
            <a:ext cx="892899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r>
              <a:rPr lang="pt-BR" sz="2200" dirty="0" smtClean="0"/>
              <a:t>     </a:t>
            </a:r>
            <a:r>
              <a:rPr lang="pt-BR" sz="2400" dirty="0" smtClean="0"/>
              <a:t>À </a:t>
            </a:r>
            <a:r>
              <a:rPr lang="pt-BR" sz="2400" dirty="0"/>
              <a:t>medida que o cristianismo se fortalecia, a filosofia grega </a:t>
            </a:r>
            <a:r>
              <a:rPr lang="pt-BR" sz="2400" dirty="0" smtClean="0"/>
              <a:t>ia sendo atacada</a:t>
            </a:r>
            <a:r>
              <a:rPr lang="pt-BR" sz="2400" dirty="0"/>
              <a:t>. No ano de 529 </a:t>
            </a:r>
            <a:r>
              <a:rPr lang="pt-BR" sz="2400" dirty="0" smtClean="0"/>
              <a:t>o </a:t>
            </a:r>
            <a:r>
              <a:rPr lang="pt-BR" sz="2400" dirty="0"/>
              <a:t>imperador cristão </a:t>
            </a:r>
            <a:r>
              <a:rPr lang="pt-BR" sz="2400" dirty="0" smtClean="0"/>
              <a:t>Justiniano (482-565) </a:t>
            </a:r>
            <a:r>
              <a:rPr lang="pt-BR" sz="2400" dirty="0"/>
              <a:t>promulgou uma lei proibindo os não-cristãos de ensinarem, e a Academia de </a:t>
            </a:r>
            <a:r>
              <a:rPr lang="pt-BR" sz="2400" dirty="0" smtClean="0"/>
              <a:t>Atenas, que havia sido fundada por Platão em 387 a.C., </a:t>
            </a:r>
            <a:r>
              <a:rPr lang="pt-BR" sz="2400" dirty="0"/>
              <a:t>foi fechada.</a:t>
            </a:r>
            <a:endParaRPr lang="pt-BR" sz="2400" b="1" dirty="0"/>
          </a:p>
        </p:txBody>
      </p:sp>
      <p:sp>
        <p:nvSpPr>
          <p:cNvPr id="9" name="Rectangle 3"/>
          <p:cNvSpPr txBox="1">
            <a:spLocks noChangeArrowheads="1"/>
          </p:cNvSpPr>
          <p:nvPr/>
        </p:nvSpPr>
        <p:spPr bwMode="auto">
          <a:xfrm>
            <a:off x="107504" y="3645024"/>
            <a:ext cx="892899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r>
              <a:rPr lang="pt-BR" sz="2200" dirty="0" smtClean="0"/>
              <a:t>     </a:t>
            </a:r>
            <a:r>
              <a:rPr lang="pt-BR" sz="2400" dirty="0" smtClean="0"/>
              <a:t>Assim</a:t>
            </a:r>
            <a:r>
              <a:rPr lang="pt-BR" sz="2400" dirty="0"/>
              <a:t>, nos primeiros séculos posteriores a Agostinho, as obras de Aristóteles eram inacessíveis a quem não conhecesse grego, e nenhum pensador cristão estava interessado em estudá-las, e muito menos em procurar conciliar o legado aristotélico e a teologia cristã.</a:t>
            </a:r>
            <a:endParaRPr lang="pt-BR" sz="2400" b="1" dirty="0"/>
          </a:p>
        </p:txBody>
      </p:sp>
      <p:sp>
        <p:nvSpPr>
          <p:cNvPr id="10" name="Rectangle 2" descr="Large confetti"/>
          <p:cNvSpPr>
            <a:spLocks noGrp="1" noChangeArrowheads="1"/>
          </p:cNvSpPr>
          <p:nvPr>
            <p:ph type="title"/>
          </p:nvPr>
        </p:nvSpPr>
        <p:spPr>
          <a:xfrm>
            <a:off x="1403648" y="548680"/>
            <a:ext cx="6813252" cy="394171"/>
          </a:xfrm>
        </p:spPr>
        <p:txBody>
          <a:bodyPr/>
          <a:lstStyle/>
          <a:p>
            <a:pPr algn="ctr" eaLnBrk="1" hangingPunct="1"/>
            <a:r>
              <a:rPr lang="pt-BR" altLang="pt-BR" sz="2400" b="1" dirty="0" smtClean="0">
                <a:solidFill>
                  <a:schemeClr val="tx1"/>
                </a:solidFill>
              </a:rPr>
              <a:t>O DESPREZO PELO ESTUDO DA NATUREZA</a:t>
            </a:r>
            <a:endParaRPr lang="pt-BR" altLang="pt-BR" sz="2400" dirty="0" smtClean="0">
              <a:solidFill>
                <a:schemeClr val="tx1"/>
              </a:solidFill>
            </a:endParaRPr>
          </a:p>
        </p:txBody>
      </p:sp>
      <p:sp>
        <p:nvSpPr>
          <p:cNvPr id="11" name="Rectangle 3"/>
          <p:cNvSpPr txBox="1">
            <a:spLocks noChangeArrowheads="1"/>
          </p:cNvSpPr>
          <p:nvPr/>
        </p:nvSpPr>
        <p:spPr bwMode="auto">
          <a:xfrm>
            <a:off x="107504" y="5085184"/>
            <a:ext cx="8928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r>
              <a:rPr lang="pt-BR" sz="2200" dirty="0" smtClean="0"/>
              <a:t>     </a:t>
            </a:r>
            <a:r>
              <a:rPr lang="pt-BR" sz="2400" dirty="0"/>
              <a:t>Não apenas Aristóteles, mas toda a tradição escrita em grego ficou esquecida no ocidente </a:t>
            </a:r>
            <a:r>
              <a:rPr lang="pt-BR" sz="2400" dirty="0" smtClean="0"/>
              <a:t>cristão.</a:t>
            </a:r>
            <a:endParaRPr lang="pt-BR" sz="2400" dirty="0"/>
          </a:p>
        </p:txBody>
      </p:sp>
    </p:spTree>
    <p:extLst>
      <p:ext uri="{BB962C8B-B14F-4D97-AF65-F5344CB8AC3E}">
        <p14:creationId xmlns:p14="http://schemas.microsoft.com/office/powerpoint/2010/main" val="322394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6</a:t>
            </a:fld>
            <a:endParaRPr lang="pt-BR" altLang="pt-BR" sz="1400" smtClean="0">
              <a:solidFill>
                <a:schemeClr val="bg1"/>
              </a:solidFill>
            </a:endParaRPr>
          </a:p>
        </p:txBody>
      </p:sp>
      <p:sp>
        <p:nvSpPr>
          <p:cNvPr id="51204" name="Rectangle 3"/>
          <p:cNvSpPr>
            <a:spLocks noGrp="1" noChangeArrowheads="1"/>
          </p:cNvSpPr>
          <p:nvPr>
            <p:ph type="body" idx="1"/>
          </p:nvPr>
        </p:nvSpPr>
        <p:spPr>
          <a:xfrm>
            <a:off x="107504" y="1772816"/>
            <a:ext cx="8928992" cy="1440160"/>
          </a:xfrm>
        </p:spPr>
        <p:txBody>
          <a:bodyPr/>
          <a:lstStyle/>
          <a:p>
            <a:pPr marL="0" indent="0" algn="just">
              <a:buNone/>
            </a:pPr>
            <a:r>
              <a:rPr lang="pt-BR" sz="2400" dirty="0" smtClean="0"/>
              <a:t>     </a:t>
            </a:r>
            <a:r>
              <a:rPr lang="pt-BR" sz="2200" dirty="0" smtClean="0"/>
              <a:t>No </a:t>
            </a:r>
            <a:r>
              <a:rPr lang="pt-BR" sz="2200" dirty="0"/>
              <a:t>entanto, </a:t>
            </a:r>
            <a:r>
              <a:rPr lang="pt-BR" sz="2200" dirty="0" smtClean="0"/>
              <a:t>os escritos gregos foram conservados </a:t>
            </a:r>
            <a:r>
              <a:rPr lang="pt-BR" sz="2200" dirty="0"/>
              <a:t>no Império Bizantino e na Pérsia. Após a fundação e expansão do Islamismo, esses textos foram traduzidos para o </a:t>
            </a:r>
            <a:r>
              <a:rPr lang="pt-BR" sz="2200" dirty="0" smtClean="0"/>
              <a:t>árabe, e </a:t>
            </a:r>
            <a:r>
              <a:rPr lang="pt-BR" sz="2200" dirty="0"/>
              <a:t>foi através do contato com </a:t>
            </a:r>
            <a:r>
              <a:rPr lang="pt-BR" sz="2200" dirty="0" smtClean="0"/>
              <a:t>esse povo que </a:t>
            </a:r>
            <a:r>
              <a:rPr lang="pt-BR" sz="2200" dirty="0"/>
              <a:t>a Europa voltou a tomar conhecimento do pensamento </a:t>
            </a:r>
            <a:r>
              <a:rPr lang="pt-BR" sz="2200" dirty="0" smtClean="0"/>
              <a:t>grego.</a:t>
            </a:r>
            <a:endParaRPr lang="pt-BR" sz="2200" b="1" dirty="0"/>
          </a:p>
        </p:txBody>
      </p:sp>
      <p:sp>
        <p:nvSpPr>
          <p:cNvPr id="3" name="Retângulo 2"/>
          <p:cNvSpPr/>
          <p:nvPr/>
        </p:nvSpPr>
        <p:spPr>
          <a:xfrm>
            <a:off x="107504" y="4149080"/>
            <a:ext cx="8928992" cy="1107996"/>
          </a:xfrm>
          <a:prstGeom prst="rect">
            <a:avLst/>
          </a:prstGeom>
        </p:spPr>
        <p:txBody>
          <a:bodyPr wrap="square">
            <a:spAutoFit/>
          </a:bodyPr>
          <a:lstStyle/>
          <a:p>
            <a:pPr indent="356235" algn="just">
              <a:spcAft>
                <a:spcPts val="0"/>
              </a:spcAft>
            </a:pPr>
            <a:r>
              <a:rPr lang="pt-BR" sz="2200" dirty="0">
                <a:ea typeface="Times New Roman" panose="02020603050405020304" pitchFamily="18" charset="0"/>
              </a:rPr>
              <a:t>Logo que as obras de Aristóteles se tornaram disponíveis novamente, ele se tornou um dos pontos de referência mais importantes para a transformação das </a:t>
            </a:r>
            <a:r>
              <a:rPr lang="pt-BR" sz="2200" dirty="0" smtClean="0">
                <a:ea typeface="Times New Roman" panose="02020603050405020304" pitchFamily="18" charset="0"/>
              </a:rPr>
              <a:t>universidades</a:t>
            </a:r>
            <a:r>
              <a:rPr lang="pt-BR" sz="2200" dirty="0">
                <a:ea typeface="Times New Roman" panose="02020603050405020304" pitchFamily="18" charset="0"/>
              </a:rPr>
              <a:t> </a:t>
            </a:r>
            <a:r>
              <a:rPr lang="pt-BR" sz="2200" dirty="0" smtClean="0">
                <a:ea typeface="Times New Roman" panose="02020603050405020304" pitchFamily="18" charset="0"/>
              </a:rPr>
              <a:t>europeias.</a:t>
            </a:r>
            <a:endParaRPr lang="pt-BR" sz="2200" b="1" dirty="0">
              <a:latin typeface="Arial" panose="020B0604020202020204" pitchFamily="34" charset="0"/>
              <a:ea typeface="Times New Roman" panose="02020603050405020304" pitchFamily="18" charset="0"/>
            </a:endParaRPr>
          </a:p>
        </p:txBody>
      </p:sp>
      <p:sp>
        <p:nvSpPr>
          <p:cNvPr id="9" name="Rectangle 2" descr="Large confetti"/>
          <p:cNvSpPr>
            <a:spLocks noGrp="1" noChangeArrowheads="1"/>
          </p:cNvSpPr>
          <p:nvPr>
            <p:ph type="title"/>
          </p:nvPr>
        </p:nvSpPr>
        <p:spPr>
          <a:xfrm>
            <a:off x="1331640" y="548680"/>
            <a:ext cx="6813252" cy="394171"/>
          </a:xfrm>
        </p:spPr>
        <p:txBody>
          <a:bodyPr/>
          <a:lstStyle/>
          <a:p>
            <a:pPr algn="ctr" eaLnBrk="1" hangingPunct="1"/>
            <a:r>
              <a:rPr lang="pt-BR" altLang="pt-BR" sz="2400" b="1" dirty="0" smtClean="0">
                <a:solidFill>
                  <a:schemeClr val="tx1"/>
                </a:solidFill>
              </a:rPr>
              <a:t>A REDESCOBERTA DE ARISTÓTELES</a:t>
            </a:r>
            <a:endParaRPr lang="pt-BR" altLang="pt-BR" sz="2400" dirty="0" smtClean="0">
              <a:solidFill>
                <a:schemeClr val="tx1"/>
              </a:solidFill>
            </a:endParaRPr>
          </a:p>
        </p:txBody>
      </p:sp>
      <p:sp>
        <p:nvSpPr>
          <p:cNvPr id="10" name="Rectangle 3"/>
          <p:cNvSpPr txBox="1">
            <a:spLocks noChangeArrowheads="1"/>
          </p:cNvSpPr>
          <p:nvPr/>
        </p:nvSpPr>
        <p:spPr bwMode="auto">
          <a:xfrm>
            <a:off x="107504" y="3140968"/>
            <a:ext cx="892899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pt-BR" sz="2200" kern="0" dirty="0" smtClean="0"/>
              <a:t>     Mas somente em meados do século 12 foram feitas as primeiras traduções de Aristóteles do árabe para o latim, sendo que apenas no século 13 completou-se a tradução em latim de toda a sua obra.</a:t>
            </a:r>
            <a:endParaRPr lang="pt-BR" sz="2200" b="1" kern="0" dirty="0"/>
          </a:p>
        </p:txBody>
      </p:sp>
      <p:sp>
        <p:nvSpPr>
          <p:cNvPr id="11" name="Retângulo 10"/>
          <p:cNvSpPr/>
          <p:nvPr/>
        </p:nvSpPr>
        <p:spPr>
          <a:xfrm>
            <a:off x="107504" y="5150802"/>
            <a:ext cx="8928992" cy="1446550"/>
          </a:xfrm>
          <a:prstGeom prst="rect">
            <a:avLst/>
          </a:prstGeom>
        </p:spPr>
        <p:txBody>
          <a:bodyPr wrap="square">
            <a:spAutoFit/>
          </a:bodyPr>
          <a:lstStyle/>
          <a:p>
            <a:pPr indent="356235" algn="just">
              <a:spcAft>
                <a:spcPts val="0"/>
              </a:spcAft>
            </a:pPr>
            <a:r>
              <a:rPr lang="pt-BR" sz="2200" dirty="0" smtClean="0">
                <a:ea typeface="Times New Roman" panose="02020603050405020304" pitchFamily="18" charset="0"/>
              </a:rPr>
              <a:t>Assim, no </a:t>
            </a:r>
            <a:r>
              <a:rPr lang="pt-BR" sz="2200" dirty="0">
                <a:ea typeface="Times New Roman" panose="02020603050405020304" pitchFamily="18" charset="0"/>
              </a:rPr>
              <a:t>século </a:t>
            </a:r>
            <a:r>
              <a:rPr lang="pt-BR" sz="2200" dirty="0" smtClean="0">
                <a:ea typeface="Times New Roman" panose="02020603050405020304" pitchFamily="18" charset="0"/>
              </a:rPr>
              <a:t>13, elas passaram </a:t>
            </a:r>
            <a:r>
              <a:rPr lang="pt-BR" sz="2200" dirty="0">
                <a:ea typeface="Times New Roman" panose="02020603050405020304" pitchFamily="18" charset="0"/>
              </a:rPr>
              <a:t>a </a:t>
            </a:r>
            <a:r>
              <a:rPr lang="pt-BR" sz="2200" dirty="0" smtClean="0">
                <a:ea typeface="Times New Roman" panose="02020603050405020304" pitchFamily="18" charset="0"/>
              </a:rPr>
              <a:t>incluir o </a:t>
            </a:r>
            <a:r>
              <a:rPr lang="pt-BR" sz="2200" dirty="0">
                <a:ea typeface="Times New Roman" panose="02020603050405020304" pitchFamily="18" charset="0"/>
              </a:rPr>
              <a:t>estudo da Ética, da Metafísica e da Filosofia Natural, utilizando traduções dos textos de Aristóteles</a:t>
            </a:r>
            <a:r>
              <a:rPr lang="pt-BR" sz="2200" dirty="0" smtClean="0">
                <a:ea typeface="Times New Roman" panose="02020603050405020304" pitchFamily="18" charset="0"/>
              </a:rPr>
              <a:t>, </a:t>
            </a:r>
            <a:r>
              <a:rPr lang="pt-BR" sz="2200" dirty="0">
                <a:ea typeface="Times New Roman" panose="02020603050405020304" pitchFamily="18" charset="0"/>
              </a:rPr>
              <a:t>além das sete artes liberais (Gramática, Retórica, Lógica ou Dialética, Aritmética, Geometria, Astronomia e Harmonia ou Música</a:t>
            </a:r>
            <a:r>
              <a:rPr lang="pt-BR" sz="2200" dirty="0" smtClean="0">
                <a:ea typeface="Times New Roman" panose="02020603050405020304" pitchFamily="18" charset="0"/>
              </a:rPr>
              <a:t>).</a:t>
            </a:r>
            <a:endParaRPr lang="pt-BR" sz="2200" b="1"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431206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3" grpId="0"/>
      <p:bldP spid="10" grpId="0" build="p"/>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7</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260475" y="533599"/>
            <a:ext cx="7056438" cy="447129"/>
          </a:xfrm>
        </p:spPr>
        <p:txBody>
          <a:bodyPr/>
          <a:lstStyle/>
          <a:p>
            <a:pPr algn="ctr" eaLnBrk="1" hangingPunct="1"/>
            <a:r>
              <a:rPr lang="pt-BR" altLang="pt-BR" sz="2400" b="1" dirty="0" smtClean="0"/>
              <a:t>A RESISTÊNCIA DA IGREJA CATÓLICA</a:t>
            </a:r>
          </a:p>
        </p:txBody>
      </p:sp>
      <p:sp>
        <p:nvSpPr>
          <p:cNvPr id="51204" name="Rectangle 3"/>
          <p:cNvSpPr>
            <a:spLocks noGrp="1" noChangeArrowheads="1"/>
          </p:cNvSpPr>
          <p:nvPr>
            <p:ph type="body" idx="1"/>
          </p:nvPr>
        </p:nvSpPr>
        <p:spPr>
          <a:xfrm>
            <a:off x="107504" y="1772816"/>
            <a:ext cx="8928992" cy="720080"/>
          </a:xfrm>
        </p:spPr>
        <p:txBody>
          <a:bodyPr/>
          <a:lstStyle/>
          <a:p>
            <a:pPr marL="0" indent="0" algn="just">
              <a:buNone/>
            </a:pPr>
            <a:r>
              <a:rPr lang="pt-BR" sz="2200" dirty="0" smtClean="0"/>
              <a:t>     Mas será </a:t>
            </a:r>
            <a:r>
              <a:rPr lang="pt-BR" sz="2200" dirty="0"/>
              <a:t>que a Igreja Católica se voltou imediatamente para as obras </a:t>
            </a:r>
            <a:r>
              <a:rPr lang="pt-BR" sz="2200" dirty="0" smtClean="0"/>
              <a:t>de Aristóteles </a:t>
            </a:r>
            <a:r>
              <a:rPr lang="pt-BR" sz="2200" dirty="0"/>
              <a:t>e tentou conciliar seu pensamento com a teologia </a:t>
            </a:r>
            <a:r>
              <a:rPr lang="pt-BR" sz="2200" dirty="0" smtClean="0"/>
              <a:t>cristã?</a:t>
            </a:r>
          </a:p>
        </p:txBody>
      </p:sp>
      <p:sp>
        <p:nvSpPr>
          <p:cNvPr id="6" name="Rectangle 3"/>
          <p:cNvSpPr txBox="1">
            <a:spLocks noChangeArrowheads="1"/>
          </p:cNvSpPr>
          <p:nvPr/>
        </p:nvSpPr>
        <p:spPr bwMode="auto">
          <a:xfrm>
            <a:off x="395536" y="2852936"/>
            <a:ext cx="8640960"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spcBef>
                <a:spcPts val="0"/>
              </a:spcBef>
              <a:buNone/>
            </a:pPr>
            <a:r>
              <a:rPr lang="pt-BR" sz="1900" dirty="0" smtClean="0"/>
              <a:t>     A </a:t>
            </a:r>
            <a:r>
              <a:rPr lang="pt-BR" sz="1900" dirty="0"/>
              <a:t>mais influente de todas as contribuições dos ensinamentos </a:t>
            </a:r>
            <a:r>
              <a:rPr lang="pt-BR" sz="1900" dirty="0" err="1"/>
              <a:t>greco</a:t>
            </a:r>
            <a:r>
              <a:rPr lang="pt-BR" sz="1900" dirty="0"/>
              <a:t>-árabes à cristandade ocidental foi o fato de que as obras de Aristóteles, Ptolomeu e </a:t>
            </a:r>
            <a:r>
              <a:rPr lang="pt-BR" sz="1900" dirty="0" smtClean="0"/>
              <a:t>Galeno (130-210) </a:t>
            </a:r>
            <a:r>
              <a:rPr lang="pt-BR" sz="1900" dirty="0"/>
              <a:t>constituíam um sistema completo, racional, que explicava o universo como um todo em termos de causas naturais</a:t>
            </a:r>
            <a:r>
              <a:rPr lang="pt-BR" sz="1900" dirty="0" smtClean="0"/>
              <a:t>.</a:t>
            </a:r>
            <a:endParaRPr lang="pt-BR" sz="1900" b="1" dirty="0"/>
          </a:p>
        </p:txBody>
      </p:sp>
      <p:sp>
        <p:nvSpPr>
          <p:cNvPr id="8" name="Rectangle 3"/>
          <p:cNvSpPr txBox="1">
            <a:spLocks noChangeArrowheads="1"/>
          </p:cNvSpPr>
          <p:nvPr/>
        </p:nvSpPr>
        <p:spPr bwMode="auto">
          <a:xfrm>
            <a:off x="107504" y="2465512"/>
            <a:ext cx="8928992" cy="45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pt-BR" sz="2200" kern="0" dirty="0" smtClean="0"/>
              <a:t>     De modo algum:</a:t>
            </a:r>
            <a:endParaRPr lang="pt-BR" sz="2200" b="1" kern="0" dirty="0"/>
          </a:p>
        </p:txBody>
      </p:sp>
      <p:sp>
        <p:nvSpPr>
          <p:cNvPr id="9" name="Rectangle 3"/>
          <p:cNvSpPr txBox="1">
            <a:spLocks noChangeArrowheads="1"/>
          </p:cNvSpPr>
          <p:nvPr/>
        </p:nvSpPr>
        <p:spPr bwMode="auto">
          <a:xfrm>
            <a:off x="395536" y="4005064"/>
            <a:ext cx="864096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spcBef>
                <a:spcPts val="0"/>
              </a:spcBef>
              <a:buNone/>
            </a:pPr>
            <a:r>
              <a:rPr lang="pt-BR" sz="1900" dirty="0" smtClean="0"/>
              <a:t>     O </a:t>
            </a:r>
            <a:r>
              <a:rPr lang="pt-BR" sz="1900" dirty="0"/>
              <a:t>sistema aristotélico incluía mais do que a ciência da natureza, tal como a entendemos no século XX. Era uma filosofia completa que abarcava todas as coisas existentes, da “matéria-prima” até Deus. Mas justamente por ser exaustivo, </a:t>
            </a:r>
            <a:r>
              <a:rPr lang="pt-BR" sz="1900" dirty="0" smtClean="0"/>
              <a:t>este </a:t>
            </a:r>
            <a:r>
              <a:rPr lang="pt-BR" sz="1900" dirty="0"/>
              <a:t>sistema </a:t>
            </a:r>
            <a:r>
              <a:rPr lang="pt-BR" sz="1900" dirty="0" smtClean="0"/>
              <a:t>provocou </a:t>
            </a:r>
            <a:r>
              <a:rPr lang="pt-BR" sz="1900" dirty="0"/>
              <a:t>grande oposição na cristandade ocidental, onde os pensadores já possuíam um sistema igualmente exaustivo baseado nos dados revelados da religião </a:t>
            </a:r>
            <a:r>
              <a:rPr lang="pt-BR" sz="1900" dirty="0" smtClean="0"/>
              <a:t>cristã.</a:t>
            </a:r>
            <a:endParaRPr lang="pt-BR" sz="1900" b="1" dirty="0" smtClean="0"/>
          </a:p>
        </p:txBody>
      </p:sp>
      <p:sp>
        <p:nvSpPr>
          <p:cNvPr id="10" name="Rectangle 3"/>
          <p:cNvSpPr txBox="1">
            <a:spLocks noChangeArrowheads="1"/>
          </p:cNvSpPr>
          <p:nvPr/>
        </p:nvSpPr>
        <p:spPr bwMode="auto">
          <a:xfrm>
            <a:off x="395536" y="5445224"/>
            <a:ext cx="864096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spcBef>
                <a:spcPts val="0"/>
              </a:spcBef>
              <a:buNone/>
            </a:pPr>
            <a:r>
              <a:rPr lang="pt-BR" sz="1900" dirty="0" smtClean="0"/>
              <a:t>     Além disso, algumas das teorias aristotélicas eram diretamente contrárias à doutrina cristã. Por exemplo, defendiam que o mundo era eterno, e isto, obviamente, entrava em conflito com a concepção cristã do Deus criador. (CROMBIE, 1957).</a:t>
            </a:r>
            <a:endParaRPr lang="pt-BR" sz="1900" b="1" dirty="0"/>
          </a:p>
        </p:txBody>
      </p:sp>
    </p:spTree>
    <p:extLst>
      <p:ext uri="{BB962C8B-B14F-4D97-AF65-F5344CB8AC3E}">
        <p14:creationId xmlns:p14="http://schemas.microsoft.com/office/powerpoint/2010/main" val="29413151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6"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8</a:t>
            </a:fld>
            <a:endParaRPr lang="pt-BR" altLang="pt-BR" sz="1400" smtClean="0">
              <a:solidFill>
                <a:schemeClr val="bg1"/>
              </a:solidFill>
            </a:endParaRPr>
          </a:p>
        </p:txBody>
      </p:sp>
      <p:sp>
        <p:nvSpPr>
          <p:cNvPr id="51204" name="Rectangle 3"/>
          <p:cNvSpPr>
            <a:spLocks noGrp="1" noChangeArrowheads="1"/>
          </p:cNvSpPr>
          <p:nvPr>
            <p:ph type="body" idx="1"/>
          </p:nvPr>
        </p:nvSpPr>
        <p:spPr>
          <a:xfrm>
            <a:off x="107504" y="1772816"/>
            <a:ext cx="8928992" cy="1152128"/>
          </a:xfrm>
        </p:spPr>
        <p:txBody>
          <a:bodyPr/>
          <a:lstStyle/>
          <a:p>
            <a:pPr marL="0" indent="0" algn="just">
              <a:buNone/>
            </a:pPr>
            <a:r>
              <a:rPr lang="pt-BR" sz="2200" dirty="0" smtClean="0"/>
              <a:t>     </a:t>
            </a:r>
            <a:r>
              <a:rPr lang="pt-BR" sz="2400" dirty="0" smtClean="0"/>
              <a:t>Vemos</a:t>
            </a:r>
            <a:r>
              <a:rPr lang="pt-BR" sz="2400" dirty="0"/>
              <a:t>, portanto, que a Igreja não aceitou de braços abertos o pensamento </a:t>
            </a:r>
            <a:r>
              <a:rPr lang="pt-BR" sz="2400" dirty="0" smtClean="0"/>
              <a:t>aristotélico. </a:t>
            </a:r>
            <a:r>
              <a:rPr lang="pt-BR" sz="2400" dirty="0"/>
              <a:t>Muito pelo contrário: resistiu o quanto pôde à influência subversiva do pensamento pagão</a:t>
            </a:r>
            <a:r>
              <a:rPr lang="pt-BR" sz="2400" dirty="0" smtClean="0"/>
              <a:t>.</a:t>
            </a:r>
            <a:endParaRPr lang="pt-BR" sz="2400" dirty="0"/>
          </a:p>
        </p:txBody>
      </p:sp>
      <p:sp>
        <p:nvSpPr>
          <p:cNvPr id="8" name="Rectangle 2" descr="Large confetti"/>
          <p:cNvSpPr>
            <a:spLocks noGrp="1" noChangeArrowheads="1"/>
          </p:cNvSpPr>
          <p:nvPr>
            <p:ph type="title"/>
          </p:nvPr>
        </p:nvSpPr>
        <p:spPr>
          <a:xfrm>
            <a:off x="1187624" y="404664"/>
            <a:ext cx="6768406" cy="792088"/>
          </a:xfrm>
        </p:spPr>
        <p:txBody>
          <a:bodyPr/>
          <a:lstStyle/>
          <a:p>
            <a:pPr algn="ctr" eaLnBrk="1" hangingPunct="1"/>
            <a:r>
              <a:rPr lang="pt-BR" altLang="pt-BR" sz="2400" b="1" dirty="0" smtClean="0"/>
              <a:t>A TENTATIVA DE CONCILIAÇÃO</a:t>
            </a:r>
            <a:br>
              <a:rPr lang="pt-BR" altLang="pt-BR" sz="2400" b="1" dirty="0" smtClean="0"/>
            </a:br>
            <a:r>
              <a:rPr lang="pt-BR" altLang="pt-BR" sz="2400" b="1" dirty="0" smtClean="0"/>
              <a:t>ENTRE FÉ E RAZÃO</a:t>
            </a:r>
          </a:p>
        </p:txBody>
      </p:sp>
      <p:sp>
        <p:nvSpPr>
          <p:cNvPr id="9" name="Rectangle 3"/>
          <p:cNvSpPr txBox="1">
            <a:spLocks noChangeArrowheads="1"/>
          </p:cNvSpPr>
          <p:nvPr/>
        </p:nvSpPr>
        <p:spPr bwMode="auto">
          <a:xfrm>
            <a:off x="107504" y="2852936"/>
            <a:ext cx="892899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pt-BR" sz="2200" kern="0" dirty="0" smtClean="0"/>
              <a:t>     </a:t>
            </a:r>
            <a:r>
              <a:rPr lang="pt-BR" sz="2400" kern="0" dirty="0" smtClean="0"/>
              <a:t>No entanto, apesar dessa oposição, o pensamento aristotélico foi ganhando cada vez mais espaço, e por isso, alguns pensadores cristãos adotaram uma estratégia diferente: tentar conciliar a filosofia de Aristóteles com a religião. </a:t>
            </a:r>
            <a:endParaRPr lang="pt-BR" sz="2400" kern="0" dirty="0"/>
          </a:p>
        </p:txBody>
      </p:sp>
      <p:sp>
        <p:nvSpPr>
          <p:cNvPr id="10" name="Rectangle 3"/>
          <p:cNvSpPr txBox="1">
            <a:spLocks noChangeArrowheads="1"/>
          </p:cNvSpPr>
          <p:nvPr/>
        </p:nvSpPr>
        <p:spPr bwMode="auto">
          <a:xfrm>
            <a:off x="107504" y="4293096"/>
            <a:ext cx="892899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pt-BR" sz="2200" kern="0" dirty="0" smtClean="0"/>
              <a:t>     Os escolásticos </a:t>
            </a:r>
            <a:r>
              <a:rPr lang="pt-BR" sz="2400" kern="0" dirty="0" smtClean="0"/>
              <a:t>Alberto Magno (1200-1280) e Tomás de Aquino (1227-1274) foram os dois principais responsáveis por esse trabalho. Assim, em meados do século 13 houve uma tentativa de harmonizar a fé e a razão, utilizando a filosofia de Aristóteles.</a:t>
            </a:r>
            <a:endParaRPr lang="pt-BR" sz="2400" kern="0" dirty="0"/>
          </a:p>
        </p:txBody>
      </p:sp>
      <p:sp>
        <p:nvSpPr>
          <p:cNvPr id="11" name="Rectangle 3"/>
          <p:cNvSpPr txBox="1">
            <a:spLocks noChangeArrowheads="1"/>
          </p:cNvSpPr>
          <p:nvPr/>
        </p:nvSpPr>
        <p:spPr bwMode="auto">
          <a:xfrm>
            <a:off x="107504" y="5085184"/>
            <a:ext cx="8928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85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Tx/>
              <a:buNone/>
            </a:pPr>
            <a:r>
              <a:rPr lang="pt-BR" sz="2200" kern="0" dirty="0" smtClean="0"/>
              <a:t>     </a:t>
            </a:r>
            <a:endParaRPr lang="pt-BR" sz="2400" kern="0" dirty="0"/>
          </a:p>
        </p:txBody>
      </p:sp>
    </p:spTree>
    <p:extLst>
      <p:ext uri="{BB962C8B-B14F-4D97-AF65-F5344CB8AC3E}">
        <p14:creationId xmlns:p14="http://schemas.microsoft.com/office/powerpoint/2010/main" val="414266291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9" grpId="0" build="p"/>
      <p:bldP spid="10"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Número de Slide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3"/>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SzTx/>
              <a:buFontTx/>
              <a:buNone/>
            </a:pPr>
            <a:fld id="{DC26A7D9-CC5F-4FE7-9A3C-04AE95EA7F6A}" type="slidenum">
              <a:rPr lang="pt-BR" altLang="pt-BR" sz="1400" smtClean="0">
                <a:solidFill>
                  <a:schemeClr val="bg1"/>
                </a:solidFill>
              </a:rPr>
              <a:pPr>
                <a:spcBef>
                  <a:spcPct val="0"/>
                </a:spcBef>
                <a:buSzTx/>
                <a:buFontTx/>
                <a:buNone/>
              </a:pPr>
              <a:t>9</a:t>
            </a:fld>
            <a:endParaRPr lang="pt-BR" altLang="pt-BR" sz="1400" smtClean="0">
              <a:solidFill>
                <a:schemeClr val="bg1"/>
              </a:solidFill>
            </a:endParaRPr>
          </a:p>
        </p:txBody>
      </p:sp>
      <p:sp>
        <p:nvSpPr>
          <p:cNvPr id="51203" name="Rectangle 2" descr="Large confetti"/>
          <p:cNvSpPr>
            <a:spLocks noGrp="1" noChangeArrowheads="1"/>
          </p:cNvSpPr>
          <p:nvPr>
            <p:ph type="title"/>
          </p:nvPr>
        </p:nvSpPr>
        <p:spPr>
          <a:xfrm>
            <a:off x="1185788" y="476672"/>
            <a:ext cx="7130628" cy="504056"/>
          </a:xfrm>
        </p:spPr>
        <p:txBody>
          <a:bodyPr/>
          <a:lstStyle/>
          <a:p>
            <a:pPr algn="ctr" eaLnBrk="1" hangingPunct="1"/>
            <a:r>
              <a:rPr lang="pt-BR" sz="2400" b="1" dirty="0" smtClean="0"/>
              <a:t>A CRÍTICA À DINÂMICA ARISTOTÉLICA</a:t>
            </a:r>
            <a:endParaRPr lang="pt-BR" altLang="pt-BR" sz="2400" b="1" dirty="0" smtClean="0"/>
          </a:p>
        </p:txBody>
      </p:sp>
      <p:sp>
        <p:nvSpPr>
          <p:cNvPr id="2" name="Retângulo 1"/>
          <p:cNvSpPr/>
          <p:nvPr/>
        </p:nvSpPr>
        <p:spPr>
          <a:xfrm>
            <a:off x="107504" y="3140968"/>
            <a:ext cx="8928992" cy="1200329"/>
          </a:xfrm>
          <a:prstGeom prst="rect">
            <a:avLst/>
          </a:prstGeom>
        </p:spPr>
        <p:txBody>
          <a:bodyPr wrap="square">
            <a:spAutoFit/>
          </a:bodyPr>
          <a:lstStyle/>
          <a:p>
            <a:pPr algn="just"/>
            <a:r>
              <a:rPr lang="pt-BR" dirty="0" smtClean="0">
                <a:ea typeface="Times New Roman" panose="02020603050405020304" pitchFamily="18" charset="0"/>
              </a:rPr>
              <a:t>     Séculos mais tarde, alguns </a:t>
            </a:r>
            <a:r>
              <a:rPr lang="pt-BR" dirty="0">
                <a:ea typeface="Times New Roman" panose="02020603050405020304" pitchFamily="18" charset="0"/>
              </a:rPr>
              <a:t>eruditos medievais dedicaram-se à reconstrução do pensamento dos antigos. </a:t>
            </a:r>
            <a:r>
              <a:rPr lang="pt-BR" dirty="0" smtClean="0">
                <a:ea typeface="Times New Roman" panose="02020603050405020304" pitchFamily="18" charset="0"/>
              </a:rPr>
              <a:t>Mas, a </a:t>
            </a:r>
            <a:r>
              <a:rPr lang="pt-BR" dirty="0">
                <a:ea typeface="Times New Roman" panose="02020603050405020304" pitchFamily="18" charset="0"/>
              </a:rPr>
              <a:t>interpretação e a crítica, com algumas exceções, só vieram </a:t>
            </a:r>
            <a:r>
              <a:rPr lang="pt-BR" dirty="0" smtClean="0">
                <a:ea typeface="Times New Roman" panose="02020603050405020304" pitchFamily="18" charset="0"/>
              </a:rPr>
              <a:t>com </a:t>
            </a:r>
            <a:r>
              <a:rPr lang="pt-BR" dirty="0">
                <a:ea typeface="Times New Roman" panose="02020603050405020304" pitchFamily="18" charset="0"/>
              </a:rPr>
              <a:t>os </a:t>
            </a:r>
            <a:r>
              <a:rPr lang="pt-BR" dirty="0" smtClean="0">
                <a:ea typeface="Times New Roman" panose="02020603050405020304" pitchFamily="18" charset="0"/>
              </a:rPr>
              <a:t>escolásticos.</a:t>
            </a:r>
            <a:endParaRPr lang="pt-BR" dirty="0"/>
          </a:p>
        </p:txBody>
      </p:sp>
      <p:sp>
        <p:nvSpPr>
          <p:cNvPr id="18" name="Retângulo 17"/>
          <p:cNvSpPr/>
          <p:nvPr/>
        </p:nvSpPr>
        <p:spPr>
          <a:xfrm>
            <a:off x="107504" y="4221088"/>
            <a:ext cx="8928992" cy="1569660"/>
          </a:xfrm>
          <a:prstGeom prst="rect">
            <a:avLst/>
          </a:prstGeom>
        </p:spPr>
        <p:txBody>
          <a:bodyPr wrap="square">
            <a:spAutoFit/>
          </a:bodyPr>
          <a:lstStyle/>
          <a:p>
            <a:pPr algn="just"/>
            <a:r>
              <a:rPr lang="pt-BR" dirty="0" smtClean="0">
                <a:ea typeface="Times New Roman" panose="02020603050405020304" pitchFamily="18" charset="0"/>
              </a:rPr>
              <a:t>     </a:t>
            </a:r>
            <a:r>
              <a:rPr lang="pt-BR" dirty="0"/>
              <a:t>Entre estas exceções, destaca-se a crítica à dinâmica de Aristóteles feita no início da Idade Média pelo cristão neoplatônico João </a:t>
            </a:r>
            <a:r>
              <a:rPr lang="pt-BR" dirty="0" err="1"/>
              <a:t>Filopono</a:t>
            </a:r>
            <a:r>
              <a:rPr lang="pt-BR" dirty="0"/>
              <a:t> de Alexandria (490-570</a:t>
            </a:r>
            <a:r>
              <a:rPr lang="pt-BR" dirty="0" smtClean="0"/>
              <a:t>), cuja influência sobre o pensamento ocidental deu-se indiretamente. </a:t>
            </a:r>
            <a:endParaRPr lang="pt-BR" dirty="0"/>
          </a:p>
        </p:txBody>
      </p:sp>
      <p:sp>
        <p:nvSpPr>
          <p:cNvPr id="7" name="Retângulo 6"/>
          <p:cNvSpPr/>
          <p:nvPr/>
        </p:nvSpPr>
        <p:spPr>
          <a:xfrm>
            <a:off x="107504" y="1700808"/>
            <a:ext cx="8928992" cy="1569660"/>
          </a:xfrm>
          <a:prstGeom prst="rect">
            <a:avLst/>
          </a:prstGeom>
        </p:spPr>
        <p:txBody>
          <a:bodyPr wrap="square">
            <a:spAutoFit/>
          </a:bodyPr>
          <a:lstStyle/>
          <a:p>
            <a:pPr algn="just"/>
            <a:r>
              <a:rPr lang="pt-BR" dirty="0" smtClean="0">
                <a:ea typeface="Times New Roman" panose="02020603050405020304" pitchFamily="18" charset="0"/>
              </a:rPr>
              <a:t>     A dinâmica aristotélica foi alvo de críticas e objeções, ainda na Antiguidade, feitas por </a:t>
            </a:r>
            <a:r>
              <a:rPr lang="pt-BR" dirty="0" err="1" smtClean="0">
                <a:ea typeface="Times New Roman" panose="02020603050405020304" pitchFamily="18" charset="0"/>
              </a:rPr>
              <a:t>Hiparco</a:t>
            </a:r>
            <a:r>
              <a:rPr lang="pt-BR" dirty="0" smtClean="0">
                <a:ea typeface="Times New Roman" panose="02020603050405020304" pitchFamily="18" charset="0"/>
              </a:rPr>
              <a:t> (190-120) e Plutarco (50-125), que aparentemente já tinham a ideia de que alguma coisa se mantinha no corpo móvel, ao longo do seu movimento.</a:t>
            </a:r>
            <a:endParaRPr lang="pt-BR" dirty="0"/>
          </a:p>
        </p:txBody>
      </p:sp>
      <p:sp>
        <p:nvSpPr>
          <p:cNvPr id="8" name="Retângulo 7"/>
          <p:cNvSpPr/>
          <p:nvPr/>
        </p:nvSpPr>
        <p:spPr>
          <a:xfrm>
            <a:off x="107504" y="5661248"/>
            <a:ext cx="8928992" cy="1200329"/>
          </a:xfrm>
          <a:prstGeom prst="rect">
            <a:avLst/>
          </a:prstGeom>
        </p:spPr>
        <p:txBody>
          <a:bodyPr wrap="square">
            <a:spAutoFit/>
          </a:bodyPr>
          <a:lstStyle/>
          <a:p>
            <a:pPr algn="just"/>
            <a:r>
              <a:rPr lang="pt-BR" dirty="0" smtClean="0">
                <a:ea typeface="Times New Roman" panose="02020603050405020304" pitchFamily="18" charset="0"/>
              </a:rPr>
              <a:t>     </a:t>
            </a:r>
            <a:r>
              <a:rPr lang="pt-BR" dirty="0" smtClean="0"/>
              <a:t>Foi por meio dos trabalhos do polímata persa </a:t>
            </a:r>
            <a:r>
              <a:rPr lang="pt-BR" dirty="0" err="1" smtClean="0"/>
              <a:t>Avicena</a:t>
            </a:r>
            <a:r>
              <a:rPr lang="pt-BR" dirty="0" smtClean="0"/>
              <a:t> (980-1037) e pelos filósofos muçulmanos </a:t>
            </a:r>
            <a:r>
              <a:rPr lang="pt-BR" dirty="0" err="1" smtClean="0"/>
              <a:t>Avempace</a:t>
            </a:r>
            <a:r>
              <a:rPr lang="pt-BR" dirty="0" smtClean="0"/>
              <a:t> (1106-1138) e </a:t>
            </a:r>
            <a:r>
              <a:rPr lang="pt-BR" dirty="0" err="1" smtClean="0"/>
              <a:t>Averróis</a:t>
            </a:r>
            <a:r>
              <a:rPr lang="pt-BR" dirty="0" smtClean="0"/>
              <a:t> (1126-1198) que </a:t>
            </a:r>
            <a:r>
              <a:rPr lang="pt-BR" dirty="0" err="1" smtClean="0"/>
              <a:t>Filopono</a:t>
            </a:r>
            <a:r>
              <a:rPr lang="pt-BR" dirty="0" smtClean="0"/>
              <a:t> tornou-se conhecido na Europa. </a:t>
            </a:r>
            <a:endParaRPr lang="pt-BR" dirty="0"/>
          </a:p>
        </p:txBody>
      </p:sp>
    </p:spTree>
    <p:extLst>
      <p:ext uri="{BB962C8B-B14F-4D97-AF65-F5344CB8AC3E}">
        <p14:creationId xmlns:p14="http://schemas.microsoft.com/office/powerpoint/2010/main" val="38428994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7" grpId="0"/>
      <p:bldP spid="8" grpId="0"/>
    </p:bldLst>
  </p:timing>
</p:sld>
</file>

<file path=ppt/theme/theme1.xml><?xml version="1.0" encoding="utf-8"?>
<a:theme xmlns:a="http://schemas.openxmlformats.org/drawingml/2006/main" name="Papel de arroz">
  <a:themeElements>
    <a:clrScheme name="Papel de arroz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Papel de arroz">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apel de arroz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Papel de arroz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Papel de arroz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apel de arroz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Papel de arroz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apresentação\Papel de arroz.pot</Template>
  <TotalTime>74937</TotalTime>
  <Words>3974</Words>
  <Application>Microsoft Office PowerPoint</Application>
  <PresentationFormat>Apresentação na tela (4:3)</PresentationFormat>
  <Paragraphs>161</Paragraphs>
  <Slides>26</Slides>
  <Notes>18</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26</vt:i4>
      </vt:variant>
    </vt:vector>
  </HeadingPairs>
  <TitlesOfParts>
    <vt:vector size="33" baseType="lpstr">
      <vt:lpstr>Arial</vt:lpstr>
      <vt:lpstr>Cambria Math</vt:lpstr>
      <vt:lpstr>Symbol</vt:lpstr>
      <vt:lpstr>Times New Roman</vt:lpstr>
      <vt:lpstr>Wingdings</vt:lpstr>
      <vt:lpstr>Papel de arroz</vt:lpstr>
      <vt:lpstr>CDraw5</vt:lpstr>
      <vt:lpstr>A CRÍTICA MEDIEVAL À DINÂMICA ARISTOTÉLICA</vt:lpstr>
      <vt:lpstr>CONTEXTUALIZAÇÃO HISTÓRICA O ESTABELECIMENTO DO CRISTIANISMO NO IMPÉRIO ROMANO</vt:lpstr>
      <vt:lpstr>O DESPREZO PELO ESTUDO DA NATUREZA</vt:lpstr>
      <vt:lpstr>O DESPREZO PELO ESTUDO DA NATUREZA</vt:lpstr>
      <vt:lpstr>O DESPREZO PELO ESTUDO DA NATUREZA</vt:lpstr>
      <vt:lpstr>A REDESCOBERTA DE ARISTÓTELES</vt:lpstr>
      <vt:lpstr>A RESISTÊNCIA DA IGREJA CATÓLICA</vt:lpstr>
      <vt:lpstr>A TENTATIVA DE CONCILIAÇÃO ENTRE FÉ E RAZÃO</vt:lpstr>
      <vt:lpstr>A CRÍTICA À DINÂMICA ARISTOTÉLICA</vt:lpstr>
      <vt:lpstr>A CRÍTICA DE FILOPONO À DINÂMICA ARISTOTÉLICA</vt:lpstr>
      <vt:lpstr>A ANTIPERISTASIS ARISTOTÉLICA</vt:lpstr>
      <vt:lpstr>A REJEIÇÃO DA ANTIPERISTASIS</vt:lpstr>
      <vt:lpstr>A REJEIÇÃO DA ANTIPERISTASIS</vt:lpstr>
      <vt:lpstr>A REJEIÇÃO DA ANTIPERISTASIS</vt:lpstr>
      <vt:lpstr>A FORÇA MOTRIZ INCORPÓREA DE JOÃO FILOPONO</vt:lpstr>
      <vt:lpstr>O CARÁTER ANTI-INERCIAL DA DINÂMICA DE FILOPONO</vt:lpstr>
      <vt:lpstr>A “LEI DO MOVIMENTO” DE FILOPONO</vt:lpstr>
      <vt:lpstr>O ASPECTO INERCIAL DA FÍSICA ARISTOTÉLICA</vt:lpstr>
      <vt:lpstr>COMENTÁRIO DE AVERRÓIS SOBRE O CONCEITO DE VAZIO ARISTOTÉLICO</vt:lpstr>
      <vt:lpstr>A TEORIA DO ÍMPETO DE JEAN BURIDAN (1300-1358)</vt:lpstr>
      <vt:lpstr>A TEORIA DO ÍMPETO DE JEAN BURIDAN (1300-1358)</vt:lpstr>
      <vt:lpstr>O CARÁTER INERCIAL DA TEORIA DO ÍMPETO DE JEAN BURIDAN</vt:lpstr>
      <vt:lpstr>UMA TENTATIVA DE UNIFICAÇÃO?</vt:lpstr>
      <vt:lpstr>UMA TENTATIVA DE UNIFICAÇÃO?</vt:lpstr>
      <vt:lpstr>JEAN BURIDAN POR PIERRE DUHEM</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uso pessoal</dc:creator>
  <cp:lastModifiedBy>Daniel</cp:lastModifiedBy>
  <cp:revision>536</cp:revision>
  <dcterms:created xsi:type="dcterms:W3CDTF">2004-05-20T16:07:03Z</dcterms:created>
  <dcterms:modified xsi:type="dcterms:W3CDTF">2017-06-24T01:03:52Z</dcterms:modified>
</cp:coreProperties>
</file>