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57" r:id="rId3"/>
    <p:sldId id="263" r:id="rId4"/>
    <p:sldId id="258" r:id="rId5"/>
    <p:sldId id="260" r:id="rId6"/>
    <p:sldId id="261" r:id="rId7"/>
    <p:sldId id="262" r:id="rId8"/>
    <p:sldId id="264" r:id="rId9"/>
    <p:sldId id="266" r:id="rId10"/>
    <p:sldId id="270" r:id="rId11"/>
    <p:sldId id="268" r:id="rId12"/>
    <p:sldId id="272" r:id="rId13"/>
    <p:sldId id="273" r:id="rId14"/>
    <p:sldId id="274" r:id="rId15"/>
    <p:sldId id="275" r:id="rId16"/>
    <p:sldId id="276" r:id="rId17"/>
    <p:sldId id="278" r:id="rId18"/>
    <p:sldId id="26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9" r:id="rId28"/>
    <p:sldId id="290" r:id="rId29"/>
    <p:sldId id="291" r:id="rId30"/>
    <p:sldId id="296" r:id="rId31"/>
    <p:sldId id="292" r:id="rId32"/>
    <p:sldId id="297" r:id="rId33"/>
    <p:sldId id="298" r:id="rId34"/>
    <p:sldId id="299" r:id="rId35"/>
    <p:sldId id="301" r:id="rId36"/>
    <p:sldId id="302" r:id="rId37"/>
    <p:sldId id="303" r:id="rId38"/>
    <p:sldId id="309" r:id="rId39"/>
    <p:sldId id="304" r:id="rId40"/>
    <p:sldId id="305" r:id="rId41"/>
    <p:sldId id="310" r:id="rId42"/>
    <p:sldId id="306" r:id="rId43"/>
    <p:sldId id="307" r:id="rId44"/>
    <p:sldId id="311" r:id="rId45"/>
    <p:sldId id="329" r:id="rId46"/>
    <p:sldId id="308" r:id="rId47"/>
    <p:sldId id="312" r:id="rId48"/>
    <p:sldId id="300" r:id="rId49"/>
    <p:sldId id="331" r:id="rId50"/>
    <p:sldId id="314" r:id="rId51"/>
    <p:sldId id="317" r:id="rId52"/>
    <p:sldId id="318" r:id="rId53"/>
    <p:sldId id="330" r:id="rId54"/>
    <p:sldId id="319" r:id="rId55"/>
    <p:sldId id="320" r:id="rId56"/>
    <p:sldId id="321" r:id="rId57"/>
    <p:sldId id="322" r:id="rId58"/>
    <p:sldId id="326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E7633-6E8C-40F4-94AA-BBAE81125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19CB87-34F6-42D3-AFB9-A24407948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3F74CB-1917-41D7-8DCE-8017F9B6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D23A58-1C5A-46CB-953B-ACEC8620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44D452-3EAE-4918-ADC8-EE88F648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01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965A2-C1BC-4449-96FA-926D4575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668A-40C6-431A-9CD7-9F548ABCF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0FF3ED-D6A5-4E0C-B13D-173D08B5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843512-A204-45FD-BB85-7B72EDAC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E4CD26-2CD8-4A8D-BB1B-42D59024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56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7CA3A9-E937-4CAE-AB77-9023AD938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A42675-A1DA-4BEB-B421-E1DCF3F7F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6365B0-666B-4739-94E4-14927A6D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949234-2A93-426E-8C48-F941461A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6C0EA6-8B7D-4B0C-ABDC-FC02692B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47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77062-A86D-4597-997A-42D22F06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3C230D-EF8A-4706-9A99-44477D5E2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48ECC9-7BDE-4980-88A2-160294E6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480E8C-13AC-4BCC-AA38-6C9FAFFC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F68ADD-F4F0-43B2-B497-6AF47BFA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83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6429F-4CD5-4F98-A75F-FFABCDE8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C0E1ED-A6F8-4312-993A-41D643A8B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24F797-4EEB-4B63-8267-352D65F2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470016-4F5C-4CC1-A96B-C4DFFAB9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D63C35-6F9B-4CAF-950A-C2AE6686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33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01E9D-BDBF-45A3-8406-94BA8CB0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CB82D5-25F9-4CEB-96DD-C49E92D49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4E0A5A-BB41-4D2E-AAAB-4AA230E00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FA99A26-BF5A-4D00-ACE1-7E68BB003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72EA5A-4021-4033-B7DC-8E04A685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7A9CBD-7005-4029-BD11-EB886970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26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EF25A-C47D-4CC4-8CD3-77DE3258C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1ED686-4C19-4F87-B7FA-C1F6EA7D6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084ED6-E827-41E3-A2BE-A1C8D30FA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B5EF73-7A6C-4E9E-B1AB-3D1F0B1D0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A940BDC-E11A-4E25-8A61-12B28036D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C68FB0-D98B-4B0A-943A-647ED268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70F21EA-FAE0-43CB-810E-7125E81B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21907D-6CE1-4BB5-8495-27BA84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5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D24E8-2700-44D1-9561-1BC32A87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BAA399-D704-4E7D-AC54-429C63C4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221A81-E99B-4AB7-9AD8-3AF4ED73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4BB873-A9CA-435D-B774-87BB86C6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22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D1FD39-B7EB-474A-B59E-3FC2DC62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0F3AC0E-9DB5-46EC-8900-FE76CE31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4D44CD-56BC-462E-8ACB-06937BD7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75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830D9-EA32-43DD-A486-FA1AA148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42D178-8052-442B-8F94-DE63681D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2A1892-7CDE-42A0-B2E6-6C59E41D4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E7884F-BA69-447A-8518-ACE53A0B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B04A32-EBCB-45B0-A2C8-1D50C3C9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9C29D6-C4A2-49BD-8916-00253406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07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936A6-4FED-42C5-86CA-156FD0C5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154404-56D3-475C-AF2F-09A24A49C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DE12E3-B55D-4538-B90A-CD7AABB80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3E56F1-B5A5-48BC-8E0D-753A3AEB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0710DD-0321-4A58-A49B-5AFAA625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B46F37-4480-4918-B16D-0ABC6EBC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47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1C92C4D-DB42-4270-ACB0-31D2D282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24C62D-7D16-4C06-8CDC-0BB452325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485E7E-2176-4C83-93FE-9597D44F2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E1D03-6A84-489F-9DF5-B5A90D180B45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78700C-0103-416F-A6E8-25A26F236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725DC7-F327-40B6-A75C-11C03F7E8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CE16-AD3E-4E07-9FBD-D0B6C9E94C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13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itã">
            <a:extLst>
              <a:ext uri="{FF2B5EF4-FFF2-40B4-BE49-F238E27FC236}">
                <a16:creationId xmlns:a16="http://schemas.microsoft.com/office/drawing/2014/main" id="{1EF22AD0-D6A4-45AB-85C6-D8E76E7F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6">
            <a:extLst>
              <a:ext uri="{FF2B5EF4-FFF2-40B4-BE49-F238E27FC236}">
                <a16:creationId xmlns:a16="http://schemas.microsoft.com/office/drawing/2014/main" id="{E21F3540-BF97-4167-9CD9-FF5B654B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6315"/>
            <a:ext cx="12194201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Um pouco da exploração espacial não tripulada do Sistema Solar</a:t>
            </a: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0144C48D-487E-4C03-9279-479B85B5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437" y="4661174"/>
            <a:ext cx="492855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Ricardo Francisco Pereira r</a:t>
            </a:r>
            <a:r>
              <a:rPr lang="pt-B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icardoastronomo@gmail.com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Física/UEM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www.recursosdefisica.com.br </a:t>
            </a:r>
          </a:p>
        </p:txBody>
      </p:sp>
    </p:spTree>
    <p:extLst>
      <p:ext uri="{BB962C8B-B14F-4D97-AF65-F5344CB8AC3E}">
        <p14:creationId xmlns:p14="http://schemas.microsoft.com/office/powerpoint/2010/main" val="89390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7FD4695B-1A37-463F-80BC-830959CB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37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 16 (URSS)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8158F6B-C881-4CE0-B775-D53477D40555}"/>
              </a:ext>
            </a:extLst>
          </p:cNvPr>
          <p:cNvSpPr/>
          <p:nvPr/>
        </p:nvSpPr>
        <p:spPr>
          <a:xfrm>
            <a:off x="5753819" y="2993853"/>
            <a:ext cx="6438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12 de setembro 1970.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Pousou na Lua em 20 de setembro de 1970.</a:t>
            </a:r>
          </a:p>
        </p:txBody>
      </p:sp>
      <p:pic>
        <p:nvPicPr>
          <p:cNvPr id="30722" name="Picture 2" descr="Resultado de imagem para Luna 16 spacecraft">
            <a:extLst>
              <a:ext uri="{FF2B5EF4-FFF2-40B4-BE49-F238E27FC236}">
                <a16:creationId xmlns:a16="http://schemas.microsoft.com/office/drawing/2014/main" id="{07597350-26D0-4C39-AC84-6156DC348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r="15125"/>
          <a:stretch/>
        </p:blipFill>
        <p:spPr bwMode="auto">
          <a:xfrm>
            <a:off x="336430" y="1126374"/>
            <a:ext cx="5176135" cy="548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6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B48F34-5AAA-42C4-AD4C-C4AFA53DE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9304" b="5512"/>
          <a:stretch/>
        </p:blipFill>
        <p:spPr>
          <a:xfrm>
            <a:off x="0" y="0"/>
            <a:ext cx="656067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76CA69E-CDDB-4089-A9AD-B001A76F8641}"/>
              </a:ext>
            </a:extLst>
          </p:cNvPr>
          <p:cNvSpPr/>
          <p:nvPr/>
        </p:nvSpPr>
        <p:spPr>
          <a:xfrm>
            <a:off x="6560671" y="612844"/>
            <a:ext cx="56313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missão robótica totalmente automatizada bem-sucedida que pousou na Lua, recolheu amostras do solo e retornou com elas para a Terra.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broca perfurou cerca de 35 cm do solo lunar recolhendo cerca de 101 gramas de amostras em seu interior e posteriormente enviou ela para a Terra em um módulo separado.</a:t>
            </a:r>
          </a:p>
        </p:txBody>
      </p:sp>
    </p:spTree>
    <p:extLst>
      <p:ext uri="{BB962C8B-B14F-4D97-AF65-F5344CB8AC3E}">
        <p14:creationId xmlns:p14="http://schemas.microsoft.com/office/powerpoint/2010/main" val="24657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08AF7C2-7D51-4CCE-9FCD-0050A68305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673548"/>
              </p:ext>
            </p:extLst>
          </p:nvPr>
        </p:nvGraphicFramePr>
        <p:xfrm>
          <a:off x="-353684" y="-107171"/>
          <a:ext cx="12758468" cy="718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CorelDRAW" r:id="rId3" imgW="1437963" imgH="808877" progId="CorelDraw.Graphic.17">
                  <p:embed/>
                </p:oleObj>
              </mc:Choice>
              <mc:Fallback>
                <p:oleObj name="CorelDRAW" r:id="rId3" imgW="1437963" imgH="80887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53684" y="-107171"/>
                        <a:ext cx="12758468" cy="718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8D075CC0-BC53-4808-B2A1-B08E83DE329D}"/>
              </a:ext>
            </a:extLst>
          </p:cNvPr>
          <p:cNvSpPr/>
          <p:nvPr/>
        </p:nvSpPr>
        <p:spPr>
          <a:xfrm>
            <a:off x="0" y="431646"/>
            <a:ext cx="12192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Retornou a amostra para a Terra no dia 24 de setembro de 1970.</a:t>
            </a:r>
          </a:p>
        </p:txBody>
      </p:sp>
    </p:spTree>
    <p:extLst>
      <p:ext uri="{BB962C8B-B14F-4D97-AF65-F5344CB8AC3E}">
        <p14:creationId xmlns:p14="http://schemas.microsoft.com/office/powerpoint/2010/main" val="53704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99CBA62B-DDB0-4603-ABDE-A6CA99464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37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Lunikhod</a:t>
            </a: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(URSS)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F32CF5-9EF6-412E-B3A9-798748965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9982"/>
          <a:stretch/>
        </p:blipFill>
        <p:spPr>
          <a:xfrm>
            <a:off x="-1" y="1431985"/>
            <a:ext cx="7330441" cy="542601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19631C4-A925-4C15-8D04-E14ED3ED26A9}"/>
              </a:ext>
            </a:extLst>
          </p:cNvPr>
          <p:cNvSpPr/>
          <p:nvPr/>
        </p:nvSpPr>
        <p:spPr>
          <a:xfrm>
            <a:off x="7330440" y="2131526"/>
            <a:ext cx="4861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Lançado em 10 de novembro 1970.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Levado pela espaçonave Luna 17, pousou na Lua em 17 de dezembro de 1970.</a:t>
            </a:r>
          </a:p>
        </p:txBody>
      </p:sp>
    </p:spTree>
    <p:extLst>
      <p:ext uri="{BB962C8B-B14F-4D97-AF65-F5344CB8AC3E}">
        <p14:creationId xmlns:p14="http://schemas.microsoft.com/office/powerpoint/2010/main" val="8776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7FCF87-6D7F-4CCE-83CA-A34EE78B7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680547"/>
              </p:ext>
            </p:extLst>
          </p:nvPr>
        </p:nvGraphicFramePr>
        <p:xfrm>
          <a:off x="0" y="1130061"/>
          <a:ext cx="4561904" cy="580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CorelDRAW" r:id="rId3" imgW="1368848" imgH="1740830" progId="CorelDraw.Graphic.17">
                  <p:embed/>
                </p:oleObj>
              </mc:Choice>
              <mc:Fallback>
                <p:oleObj name="CorelDRAW" r:id="rId3" imgW="1368848" imgH="174083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30061"/>
                        <a:ext cx="4561904" cy="5805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0" name="Picture 2" descr="Resultado de imagem para Lunokhod 1">
            <a:extLst>
              <a:ext uri="{FF2B5EF4-FFF2-40B4-BE49-F238E27FC236}">
                <a16:creationId xmlns:a16="http://schemas.microsoft.com/office/drawing/2014/main" id="{B6C260DB-7572-4688-BA34-3DCAD716D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2447" r="12407" b="1788"/>
          <a:stretch/>
        </p:blipFill>
        <p:spPr bwMode="auto">
          <a:xfrm>
            <a:off x="4469889" y="1500964"/>
            <a:ext cx="7722111" cy="53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551C6DE-7BB9-450D-85C2-EF64DB6B0510}"/>
              </a:ext>
            </a:extLst>
          </p:cNvPr>
          <p:cNvSpPr/>
          <p:nvPr/>
        </p:nvSpPr>
        <p:spPr>
          <a:xfrm>
            <a:off x="0" y="13834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Primeiro jipe robótico não tripulado da história da exploração espacial.</a:t>
            </a:r>
          </a:p>
        </p:txBody>
      </p:sp>
    </p:spTree>
    <p:extLst>
      <p:ext uri="{BB962C8B-B14F-4D97-AF65-F5344CB8AC3E}">
        <p14:creationId xmlns:p14="http://schemas.microsoft.com/office/powerpoint/2010/main" val="877861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A1E5164-F32B-44FF-AAAE-9C0904E03F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585223"/>
              </p:ext>
            </p:extLst>
          </p:nvPr>
        </p:nvGraphicFramePr>
        <p:xfrm>
          <a:off x="664235" y="1861172"/>
          <a:ext cx="4200998" cy="508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CorelDRAW" r:id="rId3" imgW="1437963" imgH="1741442" progId="CorelDraw.Graphic.17">
                  <p:embed/>
                </p:oleObj>
              </mc:Choice>
              <mc:Fallback>
                <p:oleObj name="CorelDRAW" r:id="rId3" imgW="1437963" imgH="174144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4235" y="1861172"/>
                        <a:ext cx="4200998" cy="508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F9FB254-9692-4338-BB68-73521F09A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039479"/>
              </p:ext>
            </p:extLst>
          </p:nvPr>
        </p:nvGraphicFramePr>
        <p:xfrm>
          <a:off x="7134045" y="1832289"/>
          <a:ext cx="4244197" cy="5115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9" name="CorelDRAW" r:id="rId5" imgW="1437963" imgH="1733788" progId="CorelDraw.Graphic.17">
                  <p:embed/>
                </p:oleObj>
              </mc:Choice>
              <mc:Fallback>
                <p:oleObj name="CorelDRAW" r:id="rId5" imgW="1437963" imgH="173378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34045" y="1832289"/>
                        <a:ext cx="4244197" cy="5115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87E0C2C5-96D7-4431-984D-AD9E22128083}"/>
              </a:ext>
            </a:extLst>
          </p:cNvPr>
          <p:cNvSpPr/>
          <p:nvPr/>
        </p:nvSpPr>
        <p:spPr>
          <a:xfrm>
            <a:off x="0" y="77963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objetivos eram estudar as características da superfície e medir a radiação lunar.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Percorreu 10 quilômetros, transmitiu 20.000 imagens de TV e 200 fotografias panorâmicas.</a:t>
            </a:r>
          </a:p>
        </p:txBody>
      </p:sp>
    </p:spTree>
    <p:extLst>
      <p:ext uri="{BB962C8B-B14F-4D97-AF65-F5344CB8AC3E}">
        <p14:creationId xmlns:p14="http://schemas.microsoft.com/office/powerpoint/2010/main" val="28923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810BC452-3AC0-48CA-890A-FDE2D7996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315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 3 (URSS)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881CBC7-1719-4A95-BCFC-5D179DD3D692}"/>
              </a:ext>
            </a:extLst>
          </p:cNvPr>
          <p:cNvSpPr/>
          <p:nvPr/>
        </p:nvSpPr>
        <p:spPr>
          <a:xfrm>
            <a:off x="5876790" y="1493171"/>
            <a:ext cx="63174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28 de maio de 1971.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nave era composta de um módulo orbital e um módulo de pouso.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módulo de pouso se tornou o primeiro objeto humano a realizar um pouso controlado em Marte em 2 de dezembro de 1971.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10" name="Picture 26" descr="Resultado de imagem para Marte 3 spacecraft URSS">
            <a:extLst>
              <a:ext uri="{FF2B5EF4-FFF2-40B4-BE49-F238E27FC236}">
                <a16:creationId xmlns:a16="http://schemas.microsoft.com/office/drawing/2014/main" id="{C82C3859-3754-484F-95B9-44B9B2F7B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r="7817"/>
          <a:stretch/>
        </p:blipFill>
        <p:spPr bwMode="auto">
          <a:xfrm>
            <a:off x="0" y="2044460"/>
            <a:ext cx="5647302" cy="38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9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570CA56-5139-4B62-AF0A-DBD79980A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11" y="2708694"/>
            <a:ext cx="6252774" cy="414930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AC6A458-3E84-42BA-A661-5E9625F25415}"/>
              </a:ext>
            </a:extLst>
          </p:cNvPr>
          <p:cNvSpPr/>
          <p:nvPr/>
        </p:nvSpPr>
        <p:spPr>
          <a:xfrm>
            <a:off x="138023" y="146975"/>
            <a:ext cx="11878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segundos e meio depois de pousar, o módulo foi seriamente danificado por uma forte tempestade de areia.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módulo só conseguiu enviar uma única fotografia cujo conteúdo não era identificável devido aos problemas com as comunicações.</a:t>
            </a:r>
          </a:p>
        </p:txBody>
      </p:sp>
    </p:spTree>
    <p:extLst>
      <p:ext uri="{BB962C8B-B14F-4D97-AF65-F5344CB8AC3E}">
        <p14:creationId xmlns:p14="http://schemas.microsoft.com/office/powerpoint/2010/main" val="3468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C8889B50-C1C0-4CEC-A8FC-1B6B1DDA2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140102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 10 e 11 (EUA)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52E02DD-C480-4C4B-9485-C8E6D1B40954}"/>
              </a:ext>
            </a:extLst>
          </p:cNvPr>
          <p:cNvSpPr/>
          <p:nvPr/>
        </p:nvSpPr>
        <p:spPr>
          <a:xfrm>
            <a:off x="7259502" y="1384913"/>
            <a:ext cx="49324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Lançadas em 02 de março de 1972 e em 6 de abril de 1973, respectivamente.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objetivos eram: explorar o espaço além da órbita de Marte, investigar o cinturão de asteroides e explorar o sistema de Júpiter.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85C4393-346C-468F-A20C-FFFD0A8DB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4" b="11968"/>
          <a:stretch/>
        </p:blipFill>
        <p:spPr>
          <a:xfrm>
            <a:off x="0" y="1384913"/>
            <a:ext cx="7259502" cy="50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2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05B4F95-F604-45F6-A069-197FE2B98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15" y="1531986"/>
            <a:ext cx="7435970" cy="53260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D5BCDC7-A6AA-4AC2-85E3-7EF595756B5F}"/>
              </a:ext>
            </a:extLst>
          </p:cNvPr>
          <p:cNvSpPr/>
          <p:nvPr/>
        </p:nvSpPr>
        <p:spPr>
          <a:xfrm>
            <a:off x="0" y="198256"/>
            <a:ext cx="12192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 as espaçonaves transportam uma placa de ouro, descrevendo um homem e uma mulher e a informação sobre a origem e os criadores das sondas.</a:t>
            </a:r>
          </a:p>
        </p:txBody>
      </p:sp>
    </p:spTree>
    <p:extLst>
      <p:ext uri="{BB962C8B-B14F-4D97-AF65-F5344CB8AC3E}">
        <p14:creationId xmlns:p14="http://schemas.microsoft.com/office/powerpoint/2010/main" val="112833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bandeira americana">
            <a:extLst>
              <a:ext uri="{FF2B5EF4-FFF2-40B4-BE49-F238E27FC236}">
                <a16:creationId xmlns:a16="http://schemas.microsoft.com/office/drawing/2014/main" id="{2CAFB2CC-894B-46F3-A916-31ADCFF98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10" y="3638550"/>
            <a:ext cx="6114089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bandeira soviética">
            <a:extLst>
              <a:ext uri="{FF2B5EF4-FFF2-40B4-BE49-F238E27FC236}">
                <a16:creationId xmlns:a16="http://schemas.microsoft.com/office/drawing/2014/main" id="{627B874E-7586-4B74-B094-005DEBCE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8550"/>
            <a:ext cx="6077911" cy="37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5E6CCF9A-E3CE-4E83-B497-67F6EEA2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377"/>
            <a:ext cx="12194201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naves/sondas espaciais escolhidas (escolha pessoal)</a:t>
            </a:r>
          </a:p>
        </p:txBody>
      </p:sp>
      <p:sp>
        <p:nvSpPr>
          <p:cNvPr id="5" name="CaixaDeTexto 5">
            <a:extLst>
              <a:ext uri="{FF2B5EF4-FFF2-40B4-BE49-F238E27FC236}">
                <a16:creationId xmlns:a16="http://schemas.microsoft.com/office/drawing/2014/main" id="{1DA70B79-3DED-48F1-96E2-134E1C4F2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" y="1533021"/>
            <a:ext cx="1219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Apresentações conforme as datas de lançamento</a:t>
            </a:r>
          </a:p>
          <a:p>
            <a:pPr algn="ctr">
              <a:lnSpc>
                <a:spcPct val="150000"/>
              </a:lnSpc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soviéticas e 8 norte-americanas</a:t>
            </a:r>
          </a:p>
          <a:p>
            <a:pPr algn="ctr">
              <a:lnSpc>
                <a:spcPct val="150000"/>
              </a:lnSpc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9AECB74-717D-4EC9-AA6B-F79644DF3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4" y="2256477"/>
            <a:ext cx="4180493" cy="45935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BE5CEA-89CE-4449-9D4B-5E265939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25" y="2256477"/>
            <a:ext cx="4428226" cy="460152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136E192-BAD4-47DA-8394-A542A70E9F8D}"/>
              </a:ext>
            </a:extLst>
          </p:cNvPr>
          <p:cNvSpPr/>
          <p:nvPr/>
        </p:nvSpPr>
        <p:spPr>
          <a:xfrm>
            <a:off x="0" y="189629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Pioneer 10 passou a 130.000 quilômetros de Júpiter em 3 de dezembro de 1973, se tornando o primeiro artefato humano a visitar Júpiter.  Ela se encontrou com Saturno em 1 de setembro de 1979, se tornando o primeiro artefato humano a visitar Saturno.</a:t>
            </a:r>
          </a:p>
        </p:txBody>
      </p:sp>
    </p:spTree>
    <p:extLst>
      <p:ext uri="{BB962C8B-B14F-4D97-AF65-F5344CB8AC3E}">
        <p14:creationId xmlns:p14="http://schemas.microsoft.com/office/powerpoint/2010/main" val="409516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A30D67AD-F2E0-487C-8D02-E29D1EAFA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315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Venera 9 (URSS)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76BDA77-C36E-42FA-AA73-81B095CB7A9A}"/>
              </a:ext>
            </a:extLst>
          </p:cNvPr>
          <p:cNvSpPr/>
          <p:nvPr/>
        </p:nvSpPr>
        <p:spPr>
          <a:xfrm>
            <a:off x="7729268" y="2731892"/>
            <a:ext cx="44627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8 de junho de 1975.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Pousou em Vênus em 22 de outubro de 1975.</a:t>
            </a:r>
          </a:p>
        </p:txBody>
      </p:sp>
      <p:pic>
        <p:nvPicPr>
          <p:cNvPr id="18436" name="Picture 4" descr="Resultado de imagem para Venera 9 spacecraft">
            <a:extLst>
              <a:ext uri="{FF2B5EF4-FFF2-40B4-BE49-F238E27FC236}">
                <a16:creationId xmlns:a16="http://schemas.microsoft.com/office/drawing/2014/main" id="{D99DA265-F41C-453B-AB21-4B155707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783"/>
            <a:ext cx="7556740" cy="53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691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FF78929-EA63-41BE-B919-CC1987851508}"/>
              </a:ext>
            </a:extLst>
          </p:cNvPr>
          <p:cNvSpPr/>
          <p:nvPr/>
        </p:nvSpPr>
        <p:spPr>
          <a:xfrm>
            <a:off x="60562" y="47445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Tirou as primeiras fotografias (preto e branco) da superfície de um outro planeta.</a:t>
            </a:r>
          </a:p>
        </p:txBody>
      </p:sp>
      <p:pic>
        <p:nvPicPr>
          <p:cNvPr id="20484" name="Picture 4" descr="Imagem relacionada">
            <a:extLst>
              <a:ext uri="{FF2B5EF4-FFF2-40B4-BE49-F238E27FC236}">
                <a16:creationId xmlns:a16="http://schemas.microsoft.com/office/drawing/2014/main" id="{BB6BAF51-18C0-427E-B463-DF05017E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754"/>
            <a:ext cx="121920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D351A08-654E-4546-91B8-5F1B6F08B5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300536"/>
              </p:ext>
            </p:extLst>
          </p:nvPr>
        </p:nvGraphicFramePr>
        <p:xfrm>
          <a:off x="4419465" y="2985964"/>
          <a:ext cx="3353069" cy="3956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CorelDRAW" r:id="rId3" imgW="1437963" imgH="1696743" progId="CorelDraw.Graphic.17">
                  <p:embed/>
                </p:oleObj>
              </mc:Choice>
              <mc:Fallback>
                <p:oleObj name="CorelDRAW" r:id="rId3" imgW="1437963" imgH="169674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465" y="2985964"/>
                        <a:ext cx="3353069" cy="3956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97E25E95-EDCB-4F45-A6D3-49C5A06D33DF}"/>
              </a:ext>
            </a:extLst>
          </p:cNvPr>
          <p:cNvSpPr/>
          <p:nvPr/>
        </p:nvSpPr>
        <p:spPr>
          <a:xfrm>
            <a:off x="0" y="284997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Durou 53 minutos e depois foi destruída pela grande pressão e temperatura na superfície.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missão realizou uma série de medições, incluindo a pressão na superfície 90 vezes a pressão atmosférica terrestre ao nível do mar e uma temperatura de 485ºC.</a:t>
            </a:r>
          </a:p>
        </p:txBody>
      </p:sp>
    </p:spTree>
    <p:extLst>
      <p:ext uri="{BB962C8B-B14F-4D97-AF65-F5344CB8AC3E}">
        <p14:creationId xmlns:p14="http://schemas.microsoft.com/office/powerpoint/2010/main" val="2865374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F17408BA-E92D-43C6-A65C-28B9E371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140102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Viking 1 e 2 (EUA)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C8DB2D-8460-4A08-98E6-E8AAB1840FFF}"/>
              </a:ext>
            </a:extLst>
          </p:cNvPr>
          <p:cNvSpPr/>
          <p:nvPr/>
        </p:nvSpPr>
        <p:spPr>
          <a:xfrm>
            <a:off x="6521570" y="1690626"/>
            <a:ext cx="56704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Lançadas para Marte em 20 de agosto de 1975 e em 9 de setembro de 1975.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veículo era composto de duas partes principais, uma projetada para fotografar a superfície a partir de órbita, e outra para estudar o planeta na superfície.</a:t>
            </a:r>
          </a:p>
        </p:txBody>
      </p:sp>
      <p:pic>
        <p:nvPicPr>
          <p:cNvPr id="22530" name="Picture 2" descr="Imagem relacionada">
            <a:extLst>
              <a:ext uri="{FF2B5EF4-FFF2-40B4-BE49-F238E27FC236}">
                <a16:creationId xmlns:a16="http://schemas.microsoft.com/office/drawing/2014/main" id="{B30A7234-87CC-4B0B-9119-C0CBADBF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19371" r="24647" b="3271"/>
          <a:stretch/>
        </p:blipFill>
        <p:spPr bwMode="auto">
          <a:xfrm>
            <a:off x="0" y="1300160"/>
            <a:ext cx="6521570" cy="5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nssdc.gsfc.nasa.gov/imgcat/hires/vl1_11d128.gif">
            <a:extLst>
              <a:ext uri="{FF2B5EF4-FFF2-40B4-BE49-F238E27FC236}">
                <a16:creationId xmlns:a16="http://schemas.microsoft.com/office/drawing/2014/main" id="{904FFF20-34D9-4C67-8B81-1552503D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8122"/>
            <a:ext cx="7403891" cy="43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nssdc.gsfc.nasa.gov/imgcat/hires/vl2_p17686.jpg">
            <a:extLst>
              <a:ext uri="{FF2B5EF4-FFF2-40B4-BE49-F238E27FC236}">
                <a16:creationId xmlns:a16="http://schemas.microsoft.com/office/drawing/2014/main" id="{A93FEB18-8A5E-4CF8-AD62-2D7586E56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3"/>
          <a:stretch/>
        </p:blipFill>
        <p:spPr bwMode="auto">
          <a:xfrm>
            <a:off x="6539398" y="2535434"/>
            <a:ext cx="5652602" cy="4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150DDEB-3596-4F4B-AC6D-455C66AFF265}"/>
              </a:ext>
            </a:extLst>
          </p:cNvPr>
          <p:cNvSpPr/>
          <p:nvPr/>
        </p:nvSpPr>
        <p:spPr>
          <a:xfrm>
            <a:off x="0" y="267419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Descobriram formas geológicas que geralmente são produzidas pela movimentação de grandes quantidades de água.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sondas geraram uma extensa documentação fotográfica da superfície de Marte.</a:t>
            </a:r>
          </a:p>
        </p:txBody>
      </p:sp>
    </p:spTree>
    <p:extLst>
      <p:ext uri="{BB962C8B-B14F-4D97-AF65-F5344CB8AC3E}">
        <p14:creationId xmlns:p14="http://schemas.microsoft.com/office/powerpoint/2010/main" val="428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A1AABA8-6802-4F94-9D8C-61538AE4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140102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Voyagers</a:t>
            </a: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e 2 (EUA)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05B0C4-5BC2-4A21-9E5E-529FF723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16604" r="17523" b="18491"/>
          <a:stretch/>
        </p:blipFill>
        <p:spPr>
          <a:xfrm>
            <a:off x="-1" y="1526875"/>
            <a:ext cx="7056509" cy="533112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B3C68D4-6CF0-48EA-BEF5-AD43CA64CE35}"/>
              </a:ext>
            </a:extLst>
          </p:cNvPr>
          <p:cNvSpPr/>
          <p:nvPr/>
        </p:nvSpPr>
        <p:spPr>
          <a:xfrm>
            <a:off x="7056508" y="3096731"/>
            <a:ext cx="51354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Lançadas em 5 de setembro de 1977 e 20 de agosto de 1977 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3387404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0DB76C2-54BB-42D3-BEFC-4C106C28B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831"/>
            <a:ext cx="8117457" cy="681835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AB4856-7EE8-4AB8-B989-5C06205C0649}"/>
              </a:ext>
            </a:extLst>
          </p:cNvPr>
          <p:cNvSpPr/>
          <p:nvPr/>
        </p:nvSpPr>
        <p:spPr>
          <a:xfrm>
            <a:off x="8238226" y="1758214"/>
            <a:ext cx="3953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raro alinhamento dos planetas gasosos propiciou que as espaçonaves visitassem eles fazendo mudanças mínimas em suas trajetórias.</a:t>
            </a:r>
          </a:p>
        </p:txBody>
      </p:sp>
    </p:spTree>
    <p:extLst>
      <p:ext uri="{BB962C8B-B14F-4D97-AF65-F5344CB8AC3E}">
        <p14:creationId xmlns:p14="http://schemas.microsoft.com/office/powerpoint/2010/main" val="1588578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65DE23-4A64-4EAE-90F7-9B1143D5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7CF1A52-2F27-4938-B724-CB4584BE326E}"/>
              </a:ext>
            </a:extLst>
          </p:cNvPr>
          <p:cNvSpPr/>
          <p:nvPr/>
        </p:nvSpPr>
        <p:spPr>
          <a:xfrm>
            <a:off x="6858000" y="1443841"/>
            <a:ext cx="533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espaçonaves possuem um disco de ouro que contém a localização da Terra em relação a 14 pulsares, instruções de como tocá-lo, 115 imagens da Terra, saudações em 55 idiomas, sons de trovões, pássaros, músicas, etc.</a:t>
            </a:r>
          </a:p>
        </p:txBody>
      </p:sp>
    </p:spTree>
    <p:extLst>
      <p:ext uri="{BB962C8B-B14F-4D97-AF65-F5344CB8AC3E}">
        <p14:creationId xmlns:p14="http://schemas.microsoft.com/office/powerpoint/2010/main" val="4106295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1" name="Picture 11" descr="https://voyager.jpl.nasa.gov/assets/images/galleries/images-voyager-took/jupiter/jupiter2.gif">
            <a:extLst>
              <a:ext uri="{FF2B5EF4-FFF2-40B4-BE49-F238E27FC236}">
                <a16:creationId xmlns:a16="http://schemas.microsoft.com/office/drawing/2014/main" id="{E60A7FCC-94E6-4036-A4AE-45AB432A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5" y="2173857"/>
            <a:ext cx="6245523" cy="46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https://voyager.jpl.nasa.gov/assets/images/galleries/images-voyager-took/neptune/2bg.jpg">
            <a:extLst>
              <a:ext uri="{FF2B5EF4-FFF2-40B4-BE49-F238E27FC236}">
                <a16:creationId xmlns:a16="http://schemas.microsoft.com/office/drawing/2014/main" id="{50D2AD65-FB3D-411E-9673-0D892244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48" y="2177386"/>
            <a:ext cx="5072332" cy="46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CD111F-0646-4D78-9146-E4B9545CAE43}"/>
              </a:ext>
            </a:extLst>
          </p:cNvPr>
          <p:cNvSpPr/>
          <p:nvPr/>
        </p:nvSpPr>
        <p:spPr>
          <a:xfrm>
            <a:off x="0" y="128768"/>
            <a:ext cx="121920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objetivo inicial foi de estudar Júpiter, Saturno e suas respectivas luas, posteriormente também foi incluído explorações de Urano, Netuno e o estudo do espaço após a orbita de Plutão.</a:t>
            </a:r>
          </a:p>
        </p:txBody>
      </p:sp>
    </p:spTree>
    <p:extLst>
      <p:ext uri="{BB962C8B-B14F-4D97-AF65-F5344CB8AC3E}">
        <p14:creationId xmlns:p14="http://schemas.microsoft.com/office/powerpoint/2010/main" val="26512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E041B93D-D643-4E16-B6CE-8F58BF50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2781402"/>
            <a:ext cx="12194201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início de tudo</a:t>
            </a:r>
          </a:p>
        </p:txBody>
      </p:sp>
    </p:spTree>
    <p:extLst>
      <p:ext uri="{BB962C8B-B14F-4D97-AF65-F5344CB8AC3E}">
        <p14:creationId xmlns:p14="http://schemas.microsoft.com/office/powerpoint/2010/main" val="4032456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A30D67AD-F2E0-487C-8D02-E29D1EAFA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315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Vega 1 e 2 (URSS*)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76BDA77-C36E-42FA-AA73-81B095CB7A9A}"/>
              </a:ext>
            </a:extLst>
          </p:cNvPr>
          <p:cNvSpPr/>
          <p:nvPr/>
        </p:nvSpPr>
        <p:spPr>
          <a:xfrm>
            <a:off x="4086720" y="2139265"/>
            <a:ext cx="8105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Lançadas em 15 e 21 de dezembro de 1984.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principais objetivos foram estudar o Cometa Halley e pesquisar a superfície e a atmosfera de Vênus, aproveitando a trajetória até o cometa.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66DD41-E495-4263-9BEB-6AB9D1A4F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105"/>
            <a:ext cx="4088921" cy="54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50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AE72572-B871-48C6-92F7-5A304D0FE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681190"/>
              </p:ext>
            </p:extLst>
          </p:nvPr>
        </p:nvGraphicFramePr>
        <p:xfrm>
          <a:off x="-75962" y="12674"/>
          <a:ext cx="6787311" cy="693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CorelDRAW" r:id="rId3" imgW="1437963" imgH="1470490" progId="CorelDraw.Graphic.17">
                  <p:embed/>
                </p:oleObj>
              </mc:Choice>
              <mc:Fallback>
                <p:oleObj name="CorelDRAW" r:id="rId3" imgW="1437963" imgH="147049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5962" y="12674"/>
                        <a:ext cx="6787311" cy="693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875F5551-5418-454F-9B9A-812C03470C15}"/>
              </a:ext>
            </a:extLst>
          </p:cNvPr>
          <p:cNvSpPr/>
          <p:nvPr/>
        </p:nvSpPr>
        <p:spPr>
          <a:xfrm>
            <a:off x="6711351" y="3995678"/>
            <a:ext cx="54806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espaçonaves lançaram um módulo para aterrissar na superfície e lançou um balão meteorológico para estudar a atmosfera de Vênus e seguiram para se encontrar com o cometa Halley.</a:t>
            </a:r>
          </a:p>
        </p:txBody>
      </p:sp>
      <p:pic>
        <p:nvPicPr>
          <p:cNvPr id="27652" name="Picture 4" descr="File:Russian &quot;Vega&quot; balloon mission to Venus on display at the Udvar-Hazy museum.jpg">
            <a:extLst>
              <a:ext uri="{FF2B5EF4-FFF2-40B4-BE49-F238E27FC236}">
                <a16:creationId xmlns:a16="http://schemas.microsoft.com/office/drawing/2014/main" id="{D198F6BC-CE23-4D72-BA17-94B59F69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56" y="0"/>
            <a:ext cx="2343334" cy="39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823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A30D67AD-F2E0-487C-8D02-E29D1EAFA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315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 </a:t>
            </a: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(URSS)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76BDA77-C36E-42FA-AA73-81B095CB7A9A}"/>
              </a:ext>
            </a:extLst>
          </p:cNvPr>
          <p:cNvSpPr/>
          <p:nvPr/>
        </p:nvSpPr>
        <p:spPr>
          <a:xfrm>
            <a:off x="5441160" y="2112388"/>
            <a:ext cx="675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Lançamento de módulos de 20 de fevereiro de 1986 a 23 de abril de 1996.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MIR foi a primeira estação espacial modular permanente e foi montada em órbita. Até 23 de março de 2001 foi o maior satélite em órbita.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FAF87B-BAE5-4CD7-9279-6B5E00333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094"/>
            <a:ext cx="5441160" cy="55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61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esultado de imagem para inside mir space station">
            <a:extLst>
              <a:ext uri="{FF2B5EF4-FFF2-40B4-BE49-F238E27FC236}">
                <a16:creationId xmlns:a16="http://schemas.microsoft.com/office/drawing/2014/main" id="{A5594AB1-BB3D-4C19-A2D6-9B8FE4FF8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46" y="2553419"/>
            <a:ext cx="6296447" cy="43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1786160-82F9-4336-A4AD-87E03D684F2D}"/>
              </a:ext>
            </a:extLst>
          </p:cNvPr>
          <p:cNvSpPr/>
          <p:nvPr/>
        </p:nvSpPr>
        <p:spPr>
          <a:xfrm>
            <a:off x="0" y="84682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estação serviu como um laboratório de pesquisa de microgravidade em que realizaram experimentos sobre biologia, biologia humana, física, astronomia, meteorologia e sistemas de naves espaciais com o objetivo de desenvolver tecnologias necessárias para a ocupação humana permanente do espaço.</a:t>
            </a:r>
          </a:p>
        </p:txBody>
      </p:sp>
    </p:spTree>
    <p:extLst>
      <p:ext uri="{BB962C8B-B14F-4D97-AF65-F5344CB8AC3E}">
        <p14:creationId xmlns:p14="http://schemas.microsoft.com/office/powerpoint/2010/main" val="742674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esultado de imagem para mir and space shuttle">
            <a:extLst>
              <a:ext uri="{FF2B5EF4-FFF2-40B4-BE49-F238E27FC236}">
                <a16:creationId xmlns:a16="http://schemas.microsoft.com/office/drawing/2014/main" id="{E0F1636E-90DD-4E89-A962-C6C21E66E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6" b="4151"/>
          <a:stretch/>
        </p:blipFill>
        <p:spPr bwMode="auto">
          <a:xfrm>
            <a:off x="0" y="284672"/>
            <a:ext cx="7620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025A62A-A920-4693-8AEE-6FAF393E3238}"/>
              </a:ext>
            </a:extLst>
          </p:cNvPr>
          <p:cNvSpPr/>
          <p:nvPr/>
        </p:nvSpPr>
        <p:spPr>
          <a:xfrm>
            <a:off x="7620000" y="1863176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 de 25 missões russas e trinta internacionais foram feitas, recebendo 103 visitantes. Ao todo, cerca de 14.000 experimentos científicos foram realizados.</a:t>
            </a:r>
          </a:p>
        </p:txBody>
      </p:sp>
    </p:spTree>
    <p:extLst>
      <p:ext uri="{BB962C8B-B14F-4D97-AF65-F5344CB8AC3E}">
        <p14:creationId xmlns:p14="http://schemas.microsoft.com/office/powerpoint/2010/main" val="1680731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A1AABA8-6802-4F94-9D8C-61538AE4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140102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(EUA)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3C68D4-6CF0-48EA-BEF5-AD43CA64CE35}"/>
              </a:ext>
            </a:extLst>
          </p:cNvPr>
          <p:cNvSpPr/>
          <p:nvPr/>
        </p:nvSpPr>
        <p:spPr>
          <a:xfrm>
            <a:off x="7056508" y="1843750"/>
            <a:ext cx="5135492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18 de outubro de 1989.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lançada a partir da órbita terrestre, levada pelo ônibus espacial Atlantis na missão STS-34.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Entrou em órbita de Júpiter em 7 de dezembro de 1995.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04EA4B-C1BA-4FA9-8BC5-D43D73DD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336"/>
            <a:ext cx="6936386" cy="55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3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66263C2-3C84-451E-97A0-917C16610414}"/>
              </a:ext>
            </a:extLst>
          </p:cNvPr>
          <p:cNvSpPr/>
          <p:nvPr/>
        </p:nvSpPr>
        <p:spPr>
          <a:xfrm>
            <a:off x="0" y="27428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objetivos foram estudar o planeta Júpiter, suas luas e outros corpos celestes do Sistema Solar.</a:t>
            </a:r>
          </a:p>
        </p:txBody>
      </p:sp>
      <p:pic>
        <p:nvPicPr>
          <p:cNvPr id="28674" name="Picture 2" descr="https://photojournal.jpl.nasa.gov/jpegMod/PIA00294_modest.jpg">
            <a:extLst>
              <a:ext uri="{FF2B5EF4-FFF2-40B4-BE49-F238E27FC236}">
                <a16:creationId xmlns:a16="http://schemas.microsoft.com/office/drawing/2014/main" id="{559DA04D-6360-4D16-BE79-48515216C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68" y="1753884"/>
            <a:ext cx="6291532" cy="51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photojournal.jpl.nasa.gov/jpegMod/PIA01103_modest.jpg">
            <a:extLst>
              <a:ext uri="{FF2B5EF4-FFF2-40B4-BE49-F238E27FC236}">
                <a16:creationId xmlns:a16="http://schemas.microsoft.com/office/drawing/2014/main" id="{DC5CA5FA-A06E-4436-976B-DB433EB5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3884"/>
            <a:ext cx="5861450" cy="51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21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5F032FA-5A5C-44D1-9A32-F9286CFC7641}"/>
              </a:ext>
            </a:extLst>
          </p:cNvPr>
          <p:cNvSpPr/>
          <p:nvPr/>
        </p:nvSpPr>
        <p:spPr>
          <a:xfrm>
            <a:off x="0" y="198256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sua viagem até Júpiter, a espaçonave fez o primeiro sobrevoo a um asteroide, o 951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Gaspra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descobriu a primeira "lua" de um asteroide,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Dactyl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torno do asteroide 243 Ida.</a:t>
            </a:r>
          </a:p>
        </p:txBody>
      </p:sp>
      <p:pic>
        <p:nvPicPr>
          <p:cNvPr id="29702" name="Picture 6" descr="https://photojournal.jpl.nasa.gov/jpegMod/PIA00118_modest.jpg">
            <a:extLst>
              <a:ext uri="{FF2B5EF4-FFF2-40B4-BE49-F238E27FC236}">
                <a16:creationId xmlns:a16="http://schemas.microsoft.com/office/drawing/2014/main" id="{2090942C-D656-45D1-B10F-F499C784D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t="18616" r="16352" b="17359"/>
          <a:stretch/>
        </p:blipFill>
        <p:spPr bwMode="auto">
          <a:xfrm>
            <a:off x="0" y="2300633"/>
            <a:ext cx="4485736" cy="455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photojournal.jpl.nasa.gov/jpegMod/PIA00135_modest.jpg">
            <a:extLst>
              <a:ext uri="{FF2B5EF4-FFF2-40B4-BE49-F238E27FC236}">
                <a16:creationId xmlns:a16="http://schemas.microsoft.com/office/drawing/2014/main" id="{5398A654-1B9E-4F34-9FEF-F78F3C348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19749" r="7185" b="22767"/>
          <a:stretch/>
        </p:blipFill>
        <p:spPr bwMode="auto">
          <a:xfrm>
            <a:off x="5581291" y="2421739"/>
            <a:ext cx="6610709" cy="44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09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A1AABA8-6802-4F94-9D8C-61538AE4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140102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Soho</a:t>
            </a: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(EUA)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3C68D4-6CF0-48EA-BEF5-AD43CA64CE35}"/>
              </a:ext>
            </a:extLst>
          </p:cNvPr>
          <p:cNvSpPr/>
          <p:nvPr/>
        </p:nvSpPr>
        <p:spPr>
          <a:xfrm>
            <a:off x="5538158" y="2646007"/>
            <a:ext cx="6653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2 de dezembro de 1995.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missão espacial é uma colaboração entre a Agência Espacial Europeia e a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29416C-560D-4DFC-85A4-B6046F60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915"/>
            <a:ext cx="5391509" cy="56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73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5FA8C6-BE3A-4186-AB32-BD478C13B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256"/>
            <a:ext cx="5934974" cy="43997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C122D9-B2F2-4A68-A9C8-3863FE60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63" b="16855"/>
          <a:stretch/>
        </p:blipFill>
        <p:spPr>
          <a:xfrm>
            <a:off x="6185140" y="2463242"/>
            <a:ext cx="6006860" cy="427398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66C018E-2928-495A-B258-93BC8B33ACE1}"/>
              </a:ext>
            </a:extLst>
          </p:cNvPr>
          <p:cNvSpPr/>
          <p:nvPr/>
        </p:nvSpPr>
        <p:spPr>
          <a:xfrm>
            <a:off x="0" y="121096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sonda espacial destinada a estudar o Sol. Ela carrega 12 instrumentos científicos e está em uma posição a uma distância de 1,5 milhão de quilômetros da Terra, sempre na direção do Sol.</a:t>
            </a:r>
          </a:p>
        </p:txBody>
      </p:sp>
    </p:spTree>
    <p:extLst>
      <p:ext uri="{BB962C8B-B14F-4D97-AF65-F5344CB8AC3E}">
        <p14:creationId xmlns:p14="http://schemas.microsoft.com/office/powerpoint/2010/main" val="22152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70CFAE3-334F-4972-8087-800E1D577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178701"/>
              </p:ext>
            </p:extLst>
          </p:nvPr>
        </p:nvGraphicFramePr>
        <p:xfrm>
          <a:off x="0" y="49014"/>
          <a:ext cx="4354514" cy="6808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orelDRAW" r:id="rId5" imgW="1109513" imgH="1735013" progId="CorelDraw.Graphic.17">
                  <p:embed/>
                </p:oleObj>
              </mc:Choice>
              <mc:Fallback>
                <p:oleObj name="CorelDRAW" r:id="rId5" imgW="1109513" imgH="173501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9014"/>
                        <a:ext cx="4354514" cy="6808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35DD8E06-510F-41A8-9646-F2FCD36D2C7B}"/>
              </a:ext>
            </a:extLst>
          </p:cNvPr>
          <p:cNvSpPr/>
          <p:nvPr/>
        </p:nvSpPr>
        <p:spPr>
          <a:xfrm>
            <a:off x="4895849" y="2621138"/>
            <a:ext cx="72983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Lançado em 4 de outubro de 1957 do Cosmódromo de Baikonur.</a:t>
            </a:r>
          </a:p>
          <a:p>
            <a:pPr algn="ctr">
              <a:lnSpc>
                <a:spcPct val="150000"/>
              </a:lnSpc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satélite artificial a orbitar a Terra. </a:t>
            </a:r>
          </a:p>
          <a:p>
            <a:pPr algn="ctr">
              <a:lnSpc>
                <a:spcPct val="150000"/>
              </a:lnSpc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Orbitou por 3 meses o planeta.</a:t>
            </a: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91E8741B-7990-4796-A24E-BFD417E54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37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SPUTNIK (URSS)</a:t>
            </a:r>
          </a:p>
        </p:txBody>
      </p:sp>
      <p:pic>
        <p:nvPicPr>
          <p:cNvPr id="6" name="Som do Sputnik 1">
            <a:hlinkClick r:id="" action="ppaction://media"/>
            <a:extLst>
              <a:ext uri="{FF2B5EF4-FFF2-40B4-BE49-F238E27FC236}">
                <a16:creationId xmlns:a16="http://schemas.microsoft.com/office/drawing/2014/main" id="{8F20573A-B713-4B74-922B-FE900C88C0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2250" y="4486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A285CE-B0CB-40D6-A91A-6BF9A90B6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9"/>
            <a:ext cx="7297947" cy="68587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96690C6-9EF9-4EEF-AA30-84DA9D1DAD63}"/>
              </a:ext>
            </a:extLst>
          </p:cNvPr>
          <p:cNvSpPr/>
          <p:nvPr/>
        </p:nvSpPr>
        <p:spPr>
          <a:xfrm>
            <a:off x="7297946" y="2551477"/>
            <a:ext cx="4894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Apesar de ser designada para estudar o Sol, a sonda já descobriu mais de 3000 cometas.</a:t>
            </a:r>
          </a:p>
        </p:txBody>
      </p:sp>
    </p:spTree>
    <p:extLst>
      <p:ext uri="{BB962C8B-B14F-4D97-AF65-F5344CB8AC3E}">
        <p14:creationId xmlns:p14="http://schemas.microsoft.com/office/powerpoint/2010/main" val="3040027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A1AABA8-6802-4F94-9D8C-61538AE4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140102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NEAR-Shoemaker (EUA)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3C68D4-6CF0-48EA-BEF5-AD43CA64CE35}"/>
              </a:ext>
            </a:extLst>
          </p:cNvPr>
          <p:cNvSpPr/>
          <p:nvPr/>
        </p:nvSpPr>
        <p:spPr>
          <a:xfrm>
            <a:off x="-2202" y="1285275"/>
            <a:ext cx="12194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17 de fevereiro de 1996.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292C4F-F174-42B1-9866-76B9E143E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8" r="25530"/>
          <a:stretch/>
        </p:blipFill>
        <p:spPr>
          <a:xfrm>
            <a:off x="-2201" y="2230191"/>
            <a:ext cx="5928548" cy="4611093"/>
          </a:xfrm>
          <a:prstGeom prst="rect">
            <a:avLst/>
          </a:prstGeom>
        </p:spPr>
      </p:pic>
      <p:pic>
        <p:nvPicPr>
          <p:cNvPr id="31746" name="Picture 2" descr="https://upload.wikimedia.org/wikipedia/commons/a/a2/NEAR_Spacecraft_Configuration.jpg">
            <a:extLst>
              <a:ext uri="{FF2B5EF4-FFF2-40B4-BE49-F238E27FC236}">
                <a16:creationId xmlns:a16="http://schemas.microsoft.com/office/drawing/2014/main" id="{AC50AA99-FB21-4CE1-8EBD-F5555A4D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9" y="2245783"/>
            <a:ext cx="5980981" cy="45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84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nssdc.gsfc.nasa.gov/planetary/image/near_0155981852_plus3.jpg">
            <a:extLst>
              <a:ext uri="{FF2B5EF4-FFF2-40B4-BE49-F238E27FC236}">
                <a16:creationId xmlns:a16="http://schemas.microsoft.com/office/drawing/2014/main" id="{4F3C4E14-5C1B-4D74-A88F-6DA64240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63"/>
            <a:ext cx="7746521" cy="6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B802BC3-8C61-4AEC-BEA1-B3FC0CF3D859}"/>
              </a:ext>
            </a:extLst>
          </p:cNvPr>
          <p:cNvSpPr/>
          <p:nvPr/>
        </p:nvSpPr>
        <p:spPr>
          <a:xfrm>
            <a:off x="7824157" y="1772883"/>
            <a:ext cx="44454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objetivos foram recolher dados das propriedades, composição, mineralogia, morfologia, distribuição interna da massa, e campo magnético do Eros.</a:t>
            </a:r>
          </a:p>
        </p:txBody>
      </p:sp>
    </p:spTree>
    <p:extLst>
      <p:ext uri="{BB962C8B-B14F-4D97-AF65-F5344CB8AC3E}">
        <p14:creationId xmlns:p14="http://schemas.microsoft.com/office/powerpoint/2010/main" val="841811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DED282-125A-42AB-83EA-E721CC2E6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14456"/>
          <a:stretch/>
        </p:blipFill>
        <p:spPr>
          <a:xfrm>
            <a:off x="5710878" y="2053087"/>
            <a:ext cx="6481122" cy="4804913"/>
          </a:xfrm>
          <a:prstGeom prst="rect">
            <a:avLst/>
          </a:prstGeom>
        </p:spPr>
      </p:pic>
      <p:pic>
        <p:nvPicPr>
          <p:cNvPr id="32770" name="Picture 2" descr="File:Erosregolith.jpg">
            <a:extLst>
              <a:ext uri="{FF2B5EF4-FFF2-40B4-BE49-F238E27FC236}">
                <a16:creationId xmlns:a16="http://schemas.microsoft.com/office/drawing/2014/main" id="{DDABCA9E-5E2C-48FD-A065-992A4C38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53087"/>
            <a:ext cx="6024971" cy="48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9F9742E-D5F9-4EC3-A020-174424C33106}"/>
              </a:ext>
            </a:extLst>
          </p:cNvPr>
          <p:cNvSpPr/>
          <p:nvPr/>
        </p:nvSpPr>
        <p:spPr>
          <a:xfrm>
            <a:off x="0" y="77485"/>
            <a:ext cx="12192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final de sua missão, apesar de não ter sido projetada e programada para isso, ela pousou no asteroide no dia 12 de fevereiro de 2001.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espaçonave sobreviveu na superfície do asteroide por quase 16 dias.</a:t>
            </a:r>
          </a:p>
        </p:txBody>
      </p:sp>
    </p:spTree>
    <p:extLst>
      <p:ext uri="{BB962C8B-B14F-4D97-AF65-F5344CB8AC3E}">
        <p14:creationId xmlns:p14="http://schemas.microsoft.com/office/powerpoint/2010/main" val="1967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A1AABA8-6802-4F94-9D8C-61538AE4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905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Cassini-Huygens (EUA)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3C68D4-6CF0-48EA-BEF5-AD43CA64CE35}"/>
              </a:ext>
            </a:extLst>
          </p:cNvPr>
          <p:cNvSpPr/>
          <p:nvPr/>
        </p:nvSpPr>
        <p:spPr>
          <a:xfrm>
            <a:off x="7257016" y="1466490"/>
            <a:ext cx="49371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15 de outubro de 1997.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conjunto da NASA, da Agência Espacial Europeia e da Agência Espacial Italiana.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Entrou em órbita de Saturno em 1 de julho de 2004.</a:t>
            </a:r>
          </a:p>
        </p:txBody>
      </p:sp>
      <p:pic>
        <p:nvPicPr>
          <p:cNvPr id="33794" name="Picture 2" descr="Resultado de imagem para Cassini-Huygens spacecraft">
            <a:extLst>
              <a:ext uri="{FF2B5EF4-FFF2-40B4-BE49-F238E27FC236}">
                <a16:creationId xmlns:a16="http://schemas.microsoft.com/office/drawing/2014/main" id="{1218F107-0C76-4772-B8A4-E7919C59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490"/>
            <a:ext cx="7160599" cy="5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69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gizmodo.uol.com.br/wp-content/blogs.dir/8/files/2017/08/h1c7l5cbw3n07tqqll1u-745x745.jpg">
            <a:extLst>
              <a:ext uri="{FF2B5EF4-FFF2-40B4-BE49-F238E27FC236}">
                <a16:creationId xmlns:a16="http://schemas.microsoft.com/office/drawing/2014/main" id="{BD139701-A6E7-471D-9641-AC075377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573"/>
            <a:ext cx="6038491" cy="603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i.kinja-img.com/gawker-media/image/upload/rtlapuktzij9ldyrsfb6.gif">
            <a:extLst>
              <a:ext uri="{FF2B5EF4-FFF2-40B4-BE49-F238E27FC236}">
                <a16:creationId xmlns:a16="http://schemas.microsoft.com/office/drawing/2014/main" id="{010B0FFA-A558-4692-9B01-B8909E660E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02" y="402566"/>
            <a:ext cx="6084498" cy="60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72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E65198-6285-454D-A95F-06347EE8B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026"/>
            <a:ext cx="3508670" cy="27086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B47CB89-1BF6-4A4F-ABCA-386F31297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642" y="2024627"/>
            <a:ext cx="2424358" cy="4833371"/>
          </a:xfrm>
          <a:prstGeom prst="rect">
            <a:avLst/>
          </a:prstGeom>
        </p:spPr>
      </p:pic>
      <p:pic>
        <p:nvPicPr>
          <p:cNvPr id="34818" name="Picture 2" descr="https://img.purch.com/h/1400/aHR0cDovL3d3dy5zcGFjZS5jb20vaW1hZ2VzL2kvMDAwLzAxOC80MzQvb3JpZ2luYWwvdGl0YW4tbGFuZGluZy1zYXR1cm4tbW9vbi1odXlnZW5zLW1lcmNhdG9yLmpwZw==">
            <a:extLst>
              <a:ext uri="{FF2B5EF4-FFF2-40B4-BE49-F238E27FC236}">
                <a16:creationId xmlns:a16="http://schemas.microsoft.com/office/drawing/2014/main" id="{81A180E5-74A3-477C-AA89-AD9808FD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66" y="2055718"/>
            <a:ext cx="6086580" cy="477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C354365-B467-4151-AE54-B9EDB23E463C}"/>
              </a:ext>
            </a:extLst>
          </p:cNvPr>
          <p:cNvSpPr/>
          <p:nvPr/>
        </p:nvSpPr>
        <p:spPr>
          <a:xfrm>
            <a:off x="0" y="8563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espaçonave consiste de dois elementos principais, o 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orbitador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Cassini que estuda Saturno e a sonda Huygens que pousou em Titan, o maior satélite de Saturno no dia 14 de janeiro de 2005.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sonda Huygens foi o primeiro objeto construído pelo Homem pousou num corpo celeste do Sistema Solar exterior (planetas gasosos).</a:t>
            </a:r>
          </a:p>
        </p:txBody>
      </p:sp>
    </p:spTree>
    <p:extLst>
      <p:ext uri="{BB962C8B-B14F-4D97-AF65-F5344CB8AC3E}">
        <p14:creationId xmlns:p14="http://schemas.microsoft.com/office/powerpoint/2010/main" val="240044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A1AABA8-6802-4F94-9D8C-61538AE4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905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pt-BR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Horizons</a:t>
            </a: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(EUA)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3C68D4-6CF0-48EA-BEF5-AD43CA64CE35}"/>
              </a:ext>
            </a:extLst>
          </p:cNvPr>
          <p:cNvSpPr/>
          <p:nvPr/>
        </p:nvSpPr>
        <p:spPr>
          <a:xfrm>
            <a:off x="6097100" y="2121801"/>
            <a:ext cx="61988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19 de janeiro de 2006.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objetivos são estudar Plutão e seus satélites e o Cinturão de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Kuiper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espaçonave ainda deverá sobrevoar o objeto 2014 MU69.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7594D4-77AF-4232-839E-1CA0E9EB4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r="15955"/>
          <a:stretch/>
        </p:blipFill>
        <p:spPr>
          <a:xfrm>
            <a:off x="0" y="1355921"/>
            <a:ext cx="5900468" cy="5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9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EFF755-48B4-4F38-9CF9-F6EC04B0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5" y="267419"/>
            <a:ext cx="6340415" cy="634041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534D1CC-AEF2-402F-B68E-F01A5D376AA8}"/>
              </a:ext>
            </a:extLst>
          </p:cNvPr>
          <p:cNvSpPr/>
          <p:nvPr/>
        </p:nvSpPr>
        <p:spPr>
          <a:xfrm>
            <a:off x="6650966" y="2006465"/>
            <a:ext cx="55410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foi a primeira espaçonave a sobrevoar Plutão, e a fotografar suas pequenas luas Caronte, Nix,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Cérbero 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Estige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14 de julho de 2015.</a:t>
            </a:r>
          </a:p>
        </p:txBody>
      </p:sp>
    </p:spTree>
    <p:extLst>
      <p:ext uri="{BB962C8B-B14F-4D97-AF65-F5344CB8AC3E}">
        <p14:creationId xmlns:p14="http://schemas.microsoft.com/office/powerpoint/2010/main" val="389749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0F707601-FBBD-4CF9-9234-FE13A2A92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7540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tudo isso?</a:t>
            </a:r>
          </a:p>
        </p:txBody>
      </p:sp>
    </p:spTree>
    <p:extLst>
      <p:ext uri="{BB962C8B-B14F-4D97-AF65-F5344CB8AC3E}">
        <p14:creationId xmlns:p14="http://schemas.microsoft.com/office/powerpoint/2010/main" val="165968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23F73813-5B0A-4077-AFD1-9BA4BC4EB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37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 3 (URSS)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8EB0958-6B32-48F4-A975-B0AF112C70F6}"/>
              </a:ext>
            </a:extLst>
          </p:cNvPr>
          <p:cNvSpPr/>
          <p:nvPr/>
        </p:nvSpPr>
        <p:spPr>
          <a:xfrm>
            <a:off x="4415507" y="3244334"/>
            <a:ext cx="7778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4 de outubro de 1959.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737945B-B5E9-4DC7-B33B-E22D2E1C4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061300"/>
              </p:ext>
            </p:extLst>
          </p:nvPr>
        </p:nvGraphicFramePr>
        <p:xfrm>
          <a:off x="0" y="1224951"/>
          <a:ext cx="4236990" cy="563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CorelDRAW" r:id="rId3" imgW="1377411" imgH="1831453" progId="CorelDraw.Graphic.17">
                  <p:embed/>
                </p:oleObj>
              </mc:Choice>
              <mc:Fallback>
                <p:oleObj name="CorelDRAW" r:id="rId3" imgW="1377411" imgH="183145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24951"/>
                        <a:ext cx="4236990" cy="5633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2056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FBF1BE8A-7D53-4949-9508-C81B8981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1" y="2182436"/>
            <a:ext cx="12194201" cy="221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</a:t>
            </a:r>
          </a:p>
          <a:p>
            <a:pPr algn="ctr">
              <a:lnSpc>
                <a:spcPct val="150000"/>
              </a:lnSpc>
            </a:pPr>
            <a:endParaRPr lang="pt-BR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Explorando o Sistema Solar</a:t>
            </a:r>
          </a:p>
        </p:txBody>
      </p:sp>
    </p:spTree>
    <p:extLst>
      <p:ext uri="{BB962C8B-B14F-4D97-AF65-F5344CB8AC3E}">
        <p14:creationId xmlns:p14="http://schemas.microsoft.com/office/powerpoint/2010/main" val="1402562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362F2BE8-0B56-4E1E-8090-823013E9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833" y="2769080"/>
            <a:ext cx="200420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Sputnik</a:t>
            </a:r>
          </a:p>
          <a:p>
            <a:pPr algn="ctr">
              <a:lnSpc>
                <a:spcPct val="150000"/>
              </a:lnSpc>
            </a:pPr>
            <a:endParaRPr lang="pt-B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1957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E7BD1B9E-43A2-475A-8566-9469DDE7F069}"/>
              </a:ext>
            </a:extLst>
          </p:cNvPr>
          <p:cNvSpPr/>
          <p:nvPr/>
        </p:nvSpPr>
        <p:spPr>
          <a:xfrm rot="10800000">
            <a:off x="258791" y="3405316"/>
            <a:ext cx="5633049" cy="7936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3D3036EF-61EB-4B65-95CD-3718B139B24F}"/>
              </a:ext>
            </a:extLst>
          </p:cNvPr>
          <p:cNvSpPr/>
          <p:nvPr/>
        </p:nvSpPr>
        <p:spPr>
          <a:xfrm>
            <a:off x="6280030" y="3405317"/>
            <a:ext cx="5633049" cy="79363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C55C9D5B-D842-4DA6-B169-DF010A0C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 do tipo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do Tempo</a:t>
            </a:r>
          </a:p>
        </p:txBody>
      </p:sp>
      <p:sp>
        <p:nvSpPr>
          <p:cNvPr id="6" name="CaixaDeTexto 6">
            <a:extLst>
              <a:ext uri="{FF2B5EF4-FFF2-40B4-BE49-F238E27FC236}">
                <a16:creationId xmlns:a16="http://schemas.microsoft.com/office/drawing/2014/main" id="{7BA1119F-4582-45F1-8B0F-7A772BEB7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312" y="2829465"/>
            <a:ext cx="2004204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5615AB8-3B01-462C-8FDD-F9838C429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068" y="2829466"/>
            <a:ext cx="12479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EUA</a:t>
            </a:r>
          </a:p>
        </p:txBody>
      </p:sp>
    </p:spTree>
    <p:extLst>
      <p:ext uri="{BB962C8B-B14F-4D97-AF65-F5344CB8AC3E}">
        <p14:creationId xmlns:p14="http://schemas.microsoft.com/office/powerpoint/2010/main" val="632846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5833EA-D843-476D-9B8D-A6B076080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7" y="172529"/>
            <a:ext cx="9056251" cy="654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42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206D7F-E4ED-4A5D-AF61-2E4CC4C334B6}"/>
              </a:ext>
            </a:extLst>
          </p:cNvPr>
          <p:cNvSpPr txBox="1"/>
          <p:nvPr/>
        </p:nvSpPr>
        <p:spPr>
          <a:xfrm>
            <a:off x="0" y="1199071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recebem 5 cartas.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de cartas nas mãos: 5 cartas (não tem mínimo).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Passo: </a:t>
            </a:r>
            <a:r>
              <a:rPr lang="pt-B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Comprar uma carta.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Passo: </a:t>
            </a:r>
            <a:r>
              <a:rPr lang="pt-B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Jogar uma carta na mesa (se houver oportunidade) ou não.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jogar uma carta na mesa: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mais de 5 cartas nas mãos: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Descarte uma carta.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menos de 5 cartas nas mãos: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 a vez para o próximo jogador.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Ganha o jogo quem ficar sem cartas nas mãos primeiro.</a:t>
            </a:r>
          </a:p>
        </p:txBody>
      </p:sp>
      <p:sp>
        <p:nvSpPr>
          <p:cNvPr id="3" name="CaixaDeTexto 6">
            <a:extLst>
              <a:ext uri="{FF2B5EF4-FFF2-40B4-BE49-F238E27FC236}">
                <a16:creationId xmlns:a16="http://schemas.microsoft.com/office/drawing/2014/main" id="{27E49C3B-F4F7-4097-A295-B8733AD51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jogar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CA63CA-4FEE-460F-9A05-9036F70B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68" y="0"/>
            <a:ext cx="4370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317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CCE81A-F82F-4D25-999D-1CDD86EA5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22" y="0"/>
            <a:ext cx="7784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2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95CBAC-FEC0-4847-9B39-A0F95A592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69" y="0"/>
            <a:ext cx="7786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0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7235CB-0D62-4402-8F07-D1F7C5516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744"/>
            <a:ext cx="12192000" cy="57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85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4F4E1F-20FF-4DE0-A646-B3F4C7152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33" y="31675"/>
            <a:ext cx="12251334" cy="8154793"/>
          </a:xfrm>
          <a:prstGeom prst="rect">
            <a:avLst/>
          </a:prstGeom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9612CEE8-3A68-4BC0-A96D-FE9096CDC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767" y="5952226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 a todos.</a:t>
            </a:r>
          </a:p>
        </p:txBody>
      </p:sp>
    </p:spTree>
    <p:extLst>
      <p:ext uri="{BB962C8B-B14F-4D97-AF65-F5344CB8AC3E}">
        <p14:creationId xmlns:p14="http://schemas.microsoft.com/office/powerpoint/2010/main" val="181437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D5044FA-0FFE-4DEB-8535-D431CDEFA7A1}"/>
              </a:ext>
            </a:extLst>
          </p:cNvPr>
          <p:cNvSpPr/>
          <p:nvPr/>
        </p:nvSpPr>
        <p:spPr>
          <a:xfrm>
            <a:off x="0" y="293625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10 de outubro de 1959 fez as primeiras fotografias do lado oculto da Lua, que não pode ser visto da Terra.</a:t>
            </a:r>
          </a:p>
          <a:p>
            <a:pPr algn="ctr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imagens eram de baixa resolução, e tiveram que ser editas por computador, o que resultou na definição do primeiro mapa do lado oculto da Lua.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01D3228-42BC-4674-92B3-7C57BFB4C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67688"/>
              </p:ext>
            </p:extLst>
          </p:nvPr>
        </p:nvGraphicFramePr>
        <p:xfrm>
          <a:off x="681651" y="2322367"/>
          <a:ext cx="5986567" cy="4625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CorelDRAW" r:id="rId3" imgW="1437963" imgH="1111057" progId="CorelDraw.Graphic.17">
                  <p:embed/>
                </p:oleObj>
              </mc:Choice>
              <mc:Fallback>
                <p:oleObj name="CorelDRAW" r:id="rId3" imgW="1437963" imgH="111105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1651" y="2322367"/>
                        <a:ext cx="5986567" cy="4625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8EF26DF-EA53-41F0-B715-EB06C8D9E9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477358"/>
              </p:ext>
            </p:extLst>
          </p:nvPr>
        </p:nvGraphicFramePr>
        <p:xfrm>
          <a:off x="8281345" y="2322367"/>
          <a:ext cx="3177396" cy="453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CorelDRAW" r:id="rId5" imgW="1029082" imgH="1468347" progId="CorelDraw.Graphic.17">
                  <p:embed/>
                </p:oleObj>
              </mc:Choice>
              <mc:Fallback>
                <p:oleObj name="CorelDRAW" r:id="rId5" imgW="1029082" imgH="146834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81345" y="2322367"/>
                        <a:ext cx="3177396" cy="453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6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7517075-8E43-49B3-9D12-0E1772CE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13"/>
            <a:ext cx="12199476" cy="67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7FD4695B-1A37-463F-80BC-830959CB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37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 9 (URSS)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4461730-33BB-4822-97AC-46B57588AF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690150"/>
              </p:ext>
            </p:extLst>
          </p:nvPr>
        </p:nvGraphicFramePr>
        <p:xfrm>
          <a:off x="0" y="1257899"/>
          <a:ext cx="3795623" cy="5600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CorelDRAW" r:id="rId3" imgW="1259670" imgH="1857171" progId="CorelDraw.Graphic.17">
                  <p:embed/>
                </p:oleObj>
              </mc:Choice>
              <mc:Fallback>
                <p:oleObj name="CorelDRAW" r:id="rId3" imgW="1259670" imgH="185717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57899"/>
                        <a:ext cx="3795623" cy="5600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98158F6B-C881-4CE0-B775-D53477D40555}"/>
              </a:ext>
            </a:extLst>
          </p:cNvPr>
          <p:cNvSpPr/>
          <p:nvPr/>
        </p:nvSpPr>
        <p:spPr>
          <a:xfrm>
            <a:off x="3793422" y="2442123"/>
            <a:ext cx="83985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Lançada em 31 de janeiro de 1966.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sonda foi a primeira a realizar um pouso em um outro corpo celeste e foi na </a:t>
            </a:r>
            <a:r>
              <a:rPr lang="pt-B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12ª tentativa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URSS em efetuar um pouso suave na Lua.</a:t>
            </a:r>
          </a:p>
          <a:p>
            <a:pPr algn="ctr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1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A95A3AD-EF41-43A3-84C5-1F5756D35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720125"/>
              </p:ext>
            </p:extLst>
          </p:nvPr>
        </p:nvGraphicFramePr>
        <p:xfrm>
          <a:off x="5782272" y="2371"/>
          <a:ext cx="6516119" cy="6933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CorelDRAW" r:id="rId3" imgW="1437963" imgH="1530191" progId="CorelDraw.Graphic.17">
                  <p:embed/>
                </p:oleObj>
              </mc:Choice>
              <mc:Fallback>
                <p:oleObj name="CorelDRAW" r:id="rId3" imgW="1437963" imgH="1530191" progId="CorelDraw.Graphic.17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83C69F5-C2C1-4FBF-B218-6D6A3CF5C6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2272" y="2371"/>
                        <a:ext cx="6516119" cy="6933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5E12283-A8E3-4399-A170-E2EB27A87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118909"/>
              </p:ext>
            </p:extLst>
          </p:nvPr>
        </p:nvGraphicFramePr>
        <p:xfrm>
          <a:off x="0" y="2371"/>
          <a:ext cx="5736566" cy="6933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CorelDRAW" r:id="rId5" imgW="1437963" imgH="1738381" progId="CorelDraw.Graphic.17">
                  <p:embed/>
                </p:oleObj>
              </mc:Choice>
              <mc:Fallback>
                <p:oleObj name="CorelDRAW" r:id="rId5" imgW="1437963" imgH="173838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371"/>
                        <a:ext cx="5736566" cy="6933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C04B4A0B-5DA7-414F-A566-785718C97231}"/>
              </a:ext>
            </a:extLst>
          </p:cNvPr>
          <p:cNvSpPr/>
          <p:nvPr/>
        </p:nvSpPr>
        <p:spPr>
          <a:xfrm>
            <a:off x="0" y="172853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3 de fevereiro de 1966 se tornou a primeira sonda a pousar na Lua e enviar fotografias da superfície.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de uma câmera, o módulo de pouso também possuía um detector de radiação para medir a radiação na superfície da Lua.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1628</Words>
  <Application>Microsoft Office PowerPoint</Application>
  <PresentationFormat>Widescreen</PresentationFormat>
  <Paragraphs>137</Paragraphs>
  <Slides>58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Francisco pereira</dc:creator>
  <cp:lastModifiedBy>Ricardo Francisco pereira</cp:lastModifiedBy>
  <cp:revision>54</cp:revision>
  <dcterms:created xsi:type="dcterms:W3CDTF">2017-08-21T02:59:48Z</dcterms:created>
  <dcterms:modified xsi:type="dcterms:W3CDTF">2018-05-20T21:31:32Z</dcterms:modified>
</cp:coreProperties>
</file>