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92"/>
  </p:notesMasterIdLst>
  <p:sldIdLst>
    <p:sldId id="347" r:id="rId2"/>
    <p:sldId id="804" r:id="rId3"/>
    <p:sldId id="806" r:id="rId4"/>
    <p:sldId id="810" r:id="rId5"/>
    <p:sldId id="805" r:id="rId6"/>
    <p:sldId id="807" r:id="rId7"/>
    <p:sldId id="839" r:id="rId8"/>
    <p:sldId id="809" r:id="rId9"/>
    <p:sldId id="801" r:id="rId10"/>
    <p:sldId id="808" r:id="rId11"/>
    <p:sldId id="833" r:id="rId12"/>
    <p:sldId id="841" r:id="rId13"/>
    <p:sldId id="811" r:id="rId14"/>
    <p:sldId id="812" r:id="rId15"/>
    <p:sldId id="813" r:id="rId16"/>
    <p:sldId id="814" r:id="rId17"/>
    <p:sldId id="815" r:id="rId18"/>
    <p:sldId id="816" r:id="rId19"/>
    <p:sldId id="836" r:id="rId20"/>
    <p:sldId id="834" r:id="rId21"/>
    <p:sldId id="835" r:id="rId22"/>
    <p:sldId id="818" r:id="rId23"/>
    <p:sldId id="817" r:id="rId24"/>
    <p:sldId id="819" r:id="rId25"/>
    <p:sldId id="820" r:id="rId26"/>
    <p:sldId id="821" r:id="rId27"/>
    <p:sldId id="822" r:id="rId28"/>
    <p:sldId id="824" r:id="rId29"/>
    <p:sldId id="823" r:id="rId30"/>
    <p:sldId id="825" r:id="rId31"/>
    <p:sldId id="827" r:id="rId32"/>
    <p:sldId id="829" r:id="rId33"/>
    <p:sldId id="826" r:id="rId34"/>
    <p:sldId id="838" r:id="rId35"/>
    <p:sldId id="832" r:id="rId36"/>
    <p:sldId id="831" r:id="rId37"/>
    <p:sldId id="525" r:id="rId38"/>
    <p:sldId id="663" r:id="rId39"/>
    <p:sldId id="664" r:id="rId40"/>
    <p:sldId id="843" r:id="rId41"/>
    <p:sldId id="529" r:id="rId42"/>
    <p:sldId id="504" r:id="rId43"/>
    <p:sldId id="844" r:id="rId44"/>
    <p:sldId id="505" r:id="rId45"/>
    <p:sldId id="666" r:id="rId46"/>
    <p:sldId id="845" r:id="rId47"/>
    <p:sldId id="506" r:id="rId48"/>
    <p:sldId id="531" r:id="rId49"/>
    <p:sldId id="532" r:id="rId50"/>
    <p:sldId id="695" r:id="rId51"/>
    <p:sldId id="846" r:id="rId52"/>
    <p:sldId id="847" r:id="rId53"/>
    <p:sldId id="538" r:id="rId54"/>
    <p:sldId id="539" r:id="rId55"/>
    <p:sldId id="691" r:id="rId56"/>
    <p:sldId id="692" r:id="rId57"/>
    <p:sldId id="533" r:id="rId58"/>
    <p:sldId id="693" r:id="rId59"/>
    <p:sldId id="694" r:id="rId60"/>
    <p:sldId id="850" r:id="rId61"/>
    <p:sldId id="849" r:id="rId62"/>
    <p:sldId id="697" r:id="rId63"/>
    <p:sldId id="534" r:id="rId64"/>
    <p:sldId id="537" r:id="rId65"/>
    <p:sldId id="535" r:id="rId66"/>
    <p:sldId id="853" r:id="rId67"/>
    <p:sldId id="854" r:id="rId68"/>
    <p:sldId id="856" r:id="rId69"/>
    <p:sldId id="857" r:id="rId70"/>
    <p:sldId id="855" r:id="rId71"/>
    <p:sldId id="703" r:id="rId72"/>
    <p:sldId id="852" r:id="rId73"/>
    <p:sldId id="509" r:id="rId74"/>
    <p:sldId id="510" r:id="rId75"/>
    <p:sldId id="511" r:id="rId76"/>
    <p:sldId id="512" r:id="rId77"/>
    <p:sldId id="859" r:id="rId78"/>
    <p:sldId id="860" r:id="rId79"/>
    <p:sldId id="699" r:id="rId80"/>
    <p:sldId id="862" r:id="rId81"/>
    <p:sldId id="861" r:id="rId82"/>
    <p:sldId id="873" r:id="rId83"/>
    <p:sldId id="874" r:id="rId84"/>
    <p:sldId id="865" r:id="rId85"/>
    <p:sldId id="866" r:id="rId86"/>
    <p:sldId id="867" r:id="rId87"/>
    <p:sldId id="868" r:id="rId88"/>
    <p:sldId id="870" r:id="rId89"/>
    <p:sldId id="871" r:id="rId90"/>
    <p:sldId id="872" r:id="rId9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0A09"/>
    <a:srgbClr val="180F0E"/>
    <a:srgbClr val="FF9900"/>
    <a:srgbClr val="3A24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29" autoAdjust="0"/>
    <p:restoredTop sz="94660"/>
  </p:normalViewPr>
  <p:slideViewPr>
    <p:cSldViewPr>
      <p:cViewPr varScale="1">
        <p:scale>
          <a:sx n="108" d="100"/>
          <a:sy n="108" d="100"/>
        </p:scale>
        <p:origin x="936" y="114"/>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82EA3C-8636-4483-BE31-8F64ED1358E7}" type="datetimeFigureOut">
              <a:rPr lang="pt-BR" smtClean="0"/>
              <a:pPr/>
              <a:t>18/08/2017</a:t>
            </a:fld>
            <a:endParaRPr lang="pt-BR"/>
          </a:p>
        </p:txBody>
      </p:sp>
      <p:sp>
        <p:nvSpPr>
          <p:cNvPr id="4" name="Espaço Reservado para Imagem de Sli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DB484E-179B-4EAC-A433-6293F3085529}" type="slidenum">
              <a:rPr lang="pt-BR" smtClean="0"/>
              <a:pPr/>
              <a:t>‹nº›</a:t>
            </a:fld>
            <a:endParaRPr lang="pt-BR"/>
          </a:p>
        </p:txBody>
      </p:sp>
    </p:spTree>
    <p:extLst>
      <p:ext uri="{BB962C8B-B14F-4D97-AF65-F5344CB8AC3E}">
        <p14:creationId xmlns:p14="http://schemas.microsoft.com/office/powerpoint/2010/main" val="1575461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55CF57-5FAC-4316-BF3D-B0525F1A3234}" type="slidenum">
              <a:rPr lang="pt-BR"/>
              <a:pPr/>
              <a:t>55</a:t>
            </a:fld>
            <a:endParaRPr lang="pt-BR"/>
          </a:p>
        </p:txBody>
      </p:sp>
      <p:sp>
        <p:nvSpPr>
          <p:cNvPr id="316418" name="Rectangle 2"/>
          <p:cNvSpPr>
            <a:spLocks noGrp="1" noRot="1" noChangeAspect="1" noChangeArrowheads="1" noTextEdit="1"/>
          </p:cNvSpPr>
          <p:nvPr>
            <p:ph type="sldImg"/>
          </p:nvPr>
        </p:nvSpPr>
        <p:spPr>
          <a:xfrm>
            <a:off x="381000" y="685800"/>
            <a:ext cx="6096000" cy="3429000"/>
          </a:xfrm>
          <a:ln/>
        </p:spPr>
      </p:sp>
      <p:sp>
        <p:nvSpPr>
          <p:cNvPr id="316419"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259409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F72DDA-EEDC-42F1-B438-2A8B8ABFAE43}" type="slidenum">
              <a:rPr lang="pt-BR"/>
              <a:pPr/>
              <a:t>56</a:t>
            </a:fld>
            <a:endParaRPr lang="pt-BR"/>
          </a:p>
        </p:txBody>
      </p:sp>
      <p:sp>
        <p:nvSpPr>
          <p:cNvPr id="328706" name="Rectangle 2"/>
          <p:cNvSpPr>
            <a:spLocks noGrp="1" noRot="1" noChangeAspect="1" noChangeArrowheads="1" noTextEdit="1"/>
          </p:cNvSpPr>
          <p:nvPr>
            <p:ph type="sldImg"/>
          </p:nvPr>
        </p:nvSpPr>
        <p:spPr>
          <a:xfrm>
            <a:off x="381000" y="685800"/>
            <a:ext cx="6096000" cy="3429000"/>
          </a:xfrm>
          <a:ln/>
        </p:spPr>
      </p:sp>
      <p:sp>
        <p:nvSpPr>
          <p:cNvPr id="328707"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4122658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F94857-8132-4228-97D1-BEAB7F89E002}" type="slidenum">
              <a:rPr lang="pt-BR"/>
              <a:pPr/>
              <a:t>58</a:t>
            </a:fld>
            <a:endParaRPr lang="pt-BR"/>
          </a:p>
        </p:txBody>
      </p:sp>
      <p:sp>
        <p:nvSpPr>
          <p:cNvPr id="318466" name="Rectangle 2"/>
          <p:cNvSpPr>
            <a:spLocks noGrp="1" noRot="1" noChangeAspect="1" noChangeArrowheads="1" noTextEdit="1"/>
          </p:cNvSpPr>
          <p:nvPr>
            <p:ph type="sldImg"/>
          </p:nvPr>
        </p:nvSpPr>
        <p:spPr>
          <a:xfrm>
            <a:off x="381000" y="685800"/>
            <a:ext cx="6096000" cy="3429000"/>
          </a:xfrm>
          <a:ln/>
        </p:spPr>
      </p:sp>
      <p:sp>
        <p:nvSpPr>
          <p:cNvPr id="318467"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2284101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D21ED1-C008-45FC-B62A-10A2BB677217}" type="slidenum">
              <a:rPr lang="pt-BR"/>
              <a:pPr/>
              <a:t>59</a:t>
            </a:fld>
            <a:endParaRPr lang="pt-BR"/>
          </a:p>
        </p:txBody>
      </p:sp>
      <p:sp>
        <p:nvSpPr>
          <p:cNvPr id="332802" name="Rectangle 2"/>
          <p:cNvSpPr>
            <a:spLocks noGrp="1" noRot="1" noChangeAspect="1" noChangeArrowheads="1" noTextEdit="1"/>
          </p:cNvSpPr>
          <p:nvPr>
            <p:ph type="sldImg"/>
          </p:nvPr>
        </p:nvSpPr>
        <p:spPr>
          <a:xfrm>
            <a:off x="381000" y="685800"/>
            <a:ext cx="6096000" cy="3429000"/>
          </a:xfrm>
          <a:ln/>
        </p:spPr>
      </p:sp>
      <p:sp>
        <p:nvSpPr>
          <p:cNvPr id="332803"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614496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FFCFC4-EA7C-47AC-BA02-9780E056280B}" type="slidenum">
              <a:rPr lang="pt-BR"/>
              <a:pPr/>
              <a:t>62</a:t>
            </a:fld>
            <a:endParaRPr lang="pt-BR"/>
          </a:p>
        </p:txBody>
      </p:sp>
      <p:sp>
        <p:nvSpPr>
          <p:cNvPr id="336898" name="Rectangle 2"/>
          <p:cNvSpPr>
            <a:spLocks noGrp="1" noRot="1" noChangeAspect="1" noChangeArrowheads="1" noTextEdit="1"/>
          </p:cNvSpPr>
          <p:nvPr>
            <p:ph type="sldImg"/>
          </p:nvPr>
        </p:nvSpPr>
        <p:spPr>
          <a:xfrm>
            <a:off x="381000" y="685800"/>
            <a:ext cx="6096000" cy="3429000"/>
          </a:xfrm>
          <a:ln/>
        </p:spPr>
      </p:sp>
      <p:sp>
        <p:nvSpPr>
          <p:cNvPr id="336899"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164997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9" name="Título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pt-BR"/>
              <a:t>Clique para editar o estilo do título mestre</a:t>
            </a:r>
            <a:endParaRPr kumimoji="0" lang="en-US"/>
          </a:p>
        </p:txBody>
      </p:sp>
      <p:sp>
        <p:nvSpPr>
          <p:cNvPr id="17" name="Subtítulo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a:t>Clique para editar o estilo do subtítulo mestre</a:t>
            </a:r>
            <a:endParaRPr kumimoji="0" lang="en-US"/>
          </a:p>
        </p:txBody>
      </p:sp>
      <p:sp>
        <p:nvSpPr>
          <p:cNvPr id="30" name="Espaço Reservado para Data 29"/>
          <p:cNvSpPr>
            <a:spLocks noGrp="1"/>
          </p:cNvSpPr>
          <p:nvPr>
            <p:ph type="dt" sz="half" idx="10"/>
          </p:nvPr>
        </p:nvSpPr>
        <p:spPr/>
        <p:txBody>
          <a:bodyPr/>
          <a:lstStyle/>
          <a:p>
            <a:fld id="{EC7F37BB-6527-4AC3-8790-8C9F52B63D0E}" type="datetimeFigureOut">
              <a:rPr lang="pt-BR" smtClean="0"/>
              <a:pPr/>
              <a:t>18/08/2017</a:t>
            </a:fld>
            <a:endParaRPr lang="pt-BR"/>
          </a:p>
        </p:txBody>
      </p:sp>
      <p:sp>
        <p:nvSpPr>
          <p:cNvPr id="19" name="Espaço Reservado para Rodapé 18"/>
          <p:cNvSpPr>
            <a:spLocks noGrp="1"/>
          </p:cNvSpPr>
          <p:nvPr>
            <p:ph type="ftr" sz="quarter" idx="11"/>
          </p:nvPr>
        </p:nvSpPr>
        <p:spPr/>
        <p:txBody>
          <a:bodyPr/>
          <a:lstStyle/>
          <a:p>
            <a:endParaRPr lang="pt-BR"/>
          </a:p>
        </p:txBody>
      </p:sp>
      <p:sp>
        <p:nvSpPr>
          <p:cNvPr id="27" name="Espaço Reservado para Número de Slide 26"/>
          <p:cNvSpPr>
            <a:spLocks noGrp="1"/>
          </p:cNvSpPr>
          <p:nvPr>
            <p:ph type="sldNum" sz="quarter" idx="12"/>
          </p:nvPr>
        </p:nvSpPr>
        <p:spPr/>
        <p:txBody>
          <a:bodyPr/>
          <a:lstStyle/>
          <a:p>
            <a:fld id="{68FE8F4B-46C1-40E8-9A6D-BF6019BA0675}" type="slidenum">
              <a:rPr lang="pt-BR" smtClean="0"/>
              <a:pPr/>
              <a:t>‹nº›</a:t>
            </a:fld>
            <a:endParaRPr lang="pt-B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fld id="{EC7F37BB-6527-4AC3-8790-8C9F52B63D0E}" type="datetimeFigureOut">
              <a:rPr lang="pt-BR" smtClean="0"/>
              <a:pPr/>
              <a:t>18/08/2017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8FE8F4B-46C1-40E8-9A6D-BF6019BA0675}"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914402"/>
            <a:ext cx="2743200" cy="5211763"/>
          </a:xfrm>
        </p:spPr>
        <p:txBody>
          <a:bodyPr vert="eaVert"/>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a:xfrm>
            <a:off x="609600" y="914402"/>
            <a:ext cx="8026400" cy="5211763"/>
          </a:xfrm>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fld id="{EC7F37BB-6527-4AC3-8790-8C9F52B63D0E}" type="datetimeFigureOut">
              <a:rPr lang="pt-BR" smtClean="0"/>
              <a:pPr/>
              <a:t>18/08/2017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8FE8F4B-46C1-40E8-9A6D-BF6019BA0675}" type="slidenum">
              <a:rPr lang="pt-BR" smtClean="0"/>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cSld name="Título e text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a:t>Clique para editar o estilo do título mestre</a:t>
            </a:r>
          </a:p>
        </p:txBody>
      </p:sp>
      <p:sp>
        <p:nvSpPr>
          <p:cNvPr id="3" name="Espaço Reservado para Texto 2"/>
          <p:cNvSpPr>
            <a:spLocks noGrp="1"/>
          </p:cNvSpPr>
          <p:nvPr>
            <p:ph type="body" sz="half" idx="1"/>
          </p:nvPr>
        </p:nvSpPr>
        <p:spPr>
          <a:xfrm>
            <a:off x="914400" y="1981200"/>
            <a:ext cx="508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6197600" y="1981200"/>
            <a:ext cx="5080000" cy="19812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6197600" y="4114800"/>
            <a:ext cx="5080000" cy="19812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Data 5"/>
          <p:cNvSpPr>
            <a:spLocks noGrp="1"/>
          </p:cNvSpPr>
          <p:nvPr>
            <p:ph type="dt" sz="half" idx="10"/>
          </p:nvPr>
        </p:nvSpPr>
        <p:spPr>
          <a:xfrm>
            <a:off x="914400" y="6248400"/>
            <a:ext cx="2540000" cy="457200"/>
          </a:xfrm>
        </p:spPr>
        <p:txBody>
          <a:bodyPr/>
          <a:lstStyle>
            <a:lvl1pPr>
              <a:defRPr/>
            </a:lvl1pPr>
          </a:lstStyle>
          <a:p>
            <a:endParaRPr lang="en-US"/>
          </a:p>
        </p:txBody>
      </p:sp>
      <p:sp>
        <p:nvSpPr>
          <p:cNvPr id="7" name="Espaço Reservado para Rodapé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Espaço Reservado para Número de Slide 7"/>
          <p:cNvSpPr>
            <a:spLocks noGrp="1"/>
          </p:cNvSpPr>
          <p:nvPr>
            <p:ph type="sldNum" sz="quarter" idx="12"/>
          </p:nvPr>
        </p:nvSpPr>
        <p:spPr>
          <a:xfrm>
            <a:off x="8737600" y="6248400"/>
            <a:ext cx="2540000" cy="457200"/>
          </a:xfrm>
        </p:spPr>
        <p:txBody>
          <a:bodyPr/>
          <a:lstStyle>
            <a:lvl1pPr>
              <a:defRPr/>
            </a:lvl1pPr>
          </a:lstStyle>
          <a:p>
            <a:fld id="{3FD2C3B5-3AE6-429F-9426-0250DC371A6C}" type="slidenum">
              <a:rPr lang="en-US"/>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609600" y="274638"/>
            <a:ext cx="10972800" cy="1143000"/>
          </a:xfrm>
        </p:spPr>
        <p:txBody>
          <a:bodyPr/>
          <a:lstStyle/>
          <a:p>
            <a:r>
              <a:rPr lang="pt-BR"/>
              <a:t>Clique para editar o estilo do título mestre</a:t>
            </a:r>
          </a:p>
        </p:txBody>
      </p:sp>
      <p:sp>
        <p:nvSpPr>
          <p:cNvPr id="3" name="Espaço Reservado para Conteúdo 2"/>
          <p:cNvSpPr>
            <a:spLocks noGrp="1"/>
          </p:cNvSpPr>
          <p:nvPr>
            <p:ph sz="quarter" idx="1"/>
          </p:nvPr>
        </p:nvSpPr>
        <p:spPr>
          <a:xfrm>
            <a:off x="609600" y="1600200"/>
            <a:ext cx="5384800" cy="2185988"/>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6197600" y="1600200"/>
            <a:ext cx="5384800" cy="2185988"/>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609600" y="3938589"/>
            <a:ext cx="5384800" cy="2187575"/>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Conteúdo 5"/>
          <p:cNvSpPr>
            <a:spLocks noGrp="1"/>
          </p:cNvSpPr>
          <p:nvPr>
            <p:ph sz="quarter" idx="4"/>
          </p:nvPr>
        </p:nvSpPr>
        <p:spPr>
          <a:xfrm>
            <a:off x="6197600" y="3938589"/>
            <a:ext cx="5384800" cy="2187575"/>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lvl1pPr>
              <a:defRPr>
                <a:latin typeface="Arial" charset="0"/>
              </a:defRPr>
            </a:lvl1pPr>
          </a:lstStyle>
          <a:p>
            <a:pPr>
              <a:defRPr/>
            </a:pPr>
            <a:endParaRPr lang="en-US"/>
          </a:p>
        </p:txBody>
      </p:sp>
      <p:sp>
        <p:nvSpPr>
          <p:cNvPr id="8" name="Espaço Reservado para Rodapé 7"/>
          <p:cNvSpPr>
            <a:spLocks noGrp="1"/>
          </p:cNvSpPr>
          <p:nvPr>
            <p:ph type="ftr" sz="quarter" idx="11"/>
          </p:nvPr>
        </p:nvSpPr>
        <p:spPr/>
        <p:txBody>
          <a:bodyPr/>
          <a:lstStyle>
            <a:lvl1pPr>
              <a:defRPr>
                <a:latin typeface="Arial" charset="0"/>
              </a:defRPr>
            </a:lvl1pPr>
          </a:lstStyle>
          <a:p>
            <a:pPr>
              <a:defRPr/>
            </a:pPr>
            <a:endParaRPr lang="en-US"/>
          </a:p>
        </p:txBody>
      </p:sp>
      <p:sp>
        <p:nvSpPr>
          <p:cNvPr id="9" name="Espaço Reservado para Número de Slide 8"/>
          <p:cNvSpPr>
            <a:spLocks noGrp="1"/>
          </p:cNvSpPr>
          <p:nvPr>
            <p:ph type="sldNum" sz="quarter" idx="12"/>
          </p:nvPr>
        </p:nvSpPr>
        <p:spPr/>
        <p:txBody>
          <a:bodyPr/>
          <a:lstStyle>
            <a:lvl1pPr>
              <a:defRPr>
                <a:latin typeface="Arial" charset="0"/>
              </a:defRPr>
            </a:lvl1pPr>
          </a:lstStyle>
          <a:p>
            <a:pPr>
              <a:defRPr/>
            </a:pPr>
            <a:fld id="{F68B0A4E-2565-4673-AF1B-B5693400E25C}" type="slidenum">
              <a:rPr lang="en-US"/>
              <a:pPr>
                <a:defRPr/>
              </a:pPr>
              <a:t>‹nº›</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a:t>Clique para editar o estilo do título mestre</a:t>
            </a:r>
          </a:p>
        </p:txBody>
      </p:sp>
      <p:sp>
        <p:nvSpPr>
          <p:cNvPr id="3" name="Espaço Reservado para Texto 2"/>
          <p:cNvSpPr>
            <a:spLocks noGrp="1"/>
          </p:cNvSpPr>
          <p:nvPr>
            <p:ph type="body" sz="half" idx="1"/>
          </p:nvPr>
        </p:nvSpPr>
        <p:spPr>
          <a:xfrm>
            <a:off x="914400" y="1981200"/>
            <a:ext cx="508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981200"/>
            <a:ext cx="508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a:xfrm>
            <a:off x="914400" y="6248400"/>
            <a:ext cx="2540000" cy="457200"/>
          </a:xfrm>
        </p:spPr>
        <p:txBody>
          <a:bodyPr/>
          <a:lstStyle>
            <a:lvl1pPr>
              <a:defRPr/>
            </a:lvl1pPr>
          </a:lstStyle>
          <a:p>
            <a:endParaRPr lang="en-US"/>
          </a:p>
        </p:txBody>
      </p:sp>
      <p:sp>
        <p:nvSpPr>
          <p:cNvPr id="6" name="Espaço Reservado para Rodapé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Espaço Reservado para Número de Slide 6"/>
          <p:cNvSpPr>
            <a:spLocks noGrp="1"/>
          </p:cNvSpPr>
          <p:nvPr>
            <p:ph type="sldNum" sz="quarter" idx="12"/>
          </p:nvPr>
        </p:nvSpPr>
        <p:spPr>
          <a:xfrm>
            <a:off x="8737600" y="6248400"/>
            <a:ext cx="2540000" cy="457200"/>
          </a:xfrm>
        </p:spPr>
        <p:txBody>
          <a:bodyPr/>
          <a:lstStyle>
            <a:lvl1pPr>
              <a:defRPr/>
            </a:lvl1pPr>
          </a:lstStyle>
          <a:p>
            <a:fld id="{F7CBF27D-3472-43DE-9A72-64A07E647D94}" type="slidenum">
              <a:rPr lang="en-US"/>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fld id="{EC7F37BB-6527-4AC3-8790-8C9F52B63D0E}" type="datetimeFigureOut">
              <a:rPr lang="pt-BR" smtClean="0"/>
              <a:pPr/>
              <a:t>18/08/2017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8FE8F4B-46C1-40E8-9A6D-BF6019BA0675}"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pt-BR"/>
              <a:t>Clique para editar o estilo do título mestre</a:t>
            </a:r>
            <a:endParaRPr kumimoji="0" lang="en-US"/>
          </a:p>
        </p:txBody>
      </p:sp>
      <p:sp>
        <p:nvSpPr>
          <p:cNvPr id="3" name="Espaço Reservado para Texto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a:t>Clique para editar os estilos do texto mestre</a:t>
            </a:r>
          </a:p>
        </p:txBody>
      </p:sp>
      <p:sp>
        <p:nvSpPr>
          <p:cNvPr id="4" name="Espaço Reservado para Data 3"/>
          <p:cNvSpPr>
            <a:spLocks noGrp="1"/>
          </p:cNvSpPr>
          <p:nvPr>
            <p:ph type="dt" sz="half" idx="10"/>
          </p:nvPr>
        </p:nvSpPr>
        <p:spPr/>
        <p:txBody>
          <a:bodyPr/>
          <a:lstStyle/>
          <a:p>
            <a:fld id="{EC7F37BB-6527-4AC3-8790-8C9F52B63D0E}" type="datetimeFigureOut">
              <a:rPr lang="pt-BR" smtClean="0"/>
              <a:pPr/>
              <a:t>18/08/2017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8FE8F4B-46C1-40E8-9A6D-BF6019BA0675}" type="slidenum">
              <a:rPr lang="pt-BR" smtClean="0"/>
              <a:pPr/>
              <a:t>‹nº›</a:t>
            </a:fld>
            <a:endParaRPr lang="pt-B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09600" y="704088"/>
            <a:ext cx="10972800" cy="1143000"/>
          </a:xfrm>
        </p:spPr>
        <p:txBody>
          <a:bodyPr/>
          <a:lstStyle/>
          <a:p>
            <a:r>
              <a:rPr kumimoji="0" lang="pt-BR"/>
              <a:t>Clique para editar o estilo do título mestre</a:t>
            </a:r>
            <a:endParaRPr kumimoji="0" lang="en-US"/>
          </a:p>
        </p:txBody>
      </p:sp>
      <p:sp>
        <p:nvSpPr>
          <p:cNvPr id="3" name="Espaço Reservado para Conteúdo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Conteúdo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fld id="{EC7F37BB-6527-4AC3-8790-8C9F52B63D0E}" type="datetimeFigureOut">
              <a:rPr lang="pt-BR" smtClean="0"/>
              <a:pPr/>
              <a:t>18/08/2017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8FE8F4B-46C1-40E8-9A6D-BF6019BA0675}"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704088"/>
            <a:ext cx="10972800" cy="1143000"/>
          </a:xfrm>
        </p:spPr>
        <p:txBody>
          <a:bodyPr tIns="45720" anchor="b"/>
          <a:lstStyle>
            <a:lvl1pPr>
              <a:defRPr/>
            </a:lvl1pPr>
          </a:lstStyle>
          <a:p>
            <a:r>
              <a:rPr kumimoji="0" lang="pt-BR"/>
              <a:t>Clique para editar o estilo do título mestre</a:t>
            </a:r>
            <a:endParaRPr kumimoji="0" lang="en-US"/>
          </a:p>
        </p:txBody>
      </p:sp>
      <p:sp>
        <p:nvSpPr>
          <p:cNvPr id="3" name="Espaço Reservado para Texto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pt-BR"/>
              <a:t>Clique para editar os estilos do texto mestre</a:t>
            </a:r>
          </a:p>
        </p:txBody>
      </p:sp>
      <p:sp>
        <p:nvSpPr>
          <p:cNvPr id="4" name="Espaço Reservado para Texto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pt-BR"/>
              <a:t>Clique para editar os estilos do texto mestre</a:t>
            </a:r>
          </a:p>
        </p:txBody>
      </p:sp>
      <p:sp>
        <p:nvSpPr>
          <p:cNvPr id="5" name="Espaço Reservado para Conteúdo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6" name="Espaço Reservado para Conteúdo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7" name="Espaço Reservado para Data 6"/>
          <p:cNvSpPr>
            <a:spLocks noGrp="1"/>
          </p:cNvSpPr>
          <p:nvPr>
            <p:ph type="dt" sz="half" idx="10"/>
          </p:nvPr>
        </p:nvSpPr>
        <p:spPr/>
        <p:txBody>
          <a:bodyPr/>
          <a:lstStyle/>
          <a:p>
            <a:fld id="{EC7F37BB-6527-4AC3-8790-8C9F52B63D0E}" type="datetimeFigureOut">
              <a:rPr lang="pt-BR" smtClean="0"/>
              <a:pPr/>
              <a:t>18/08/2017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68FE8F4B-46C1-40E8-9A6D-BF6019BA0675}"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pt-BR"/>
              <a:t>Clique para editar o estilo do título mestre</a:t>
            </a:r>
            <a:endParaRPr kumimoji="0" lang="en-US"/>
          </a:p>
        </p:txBody>
      </p:sp>
      <p:sp>
        <p:nvSpPr>
          <p:cNvPr id="3" name="Espaço Reservado para Data 2"/>
          <p:cNvSpPr>
            <a:spLocks noGrp="1"/>
          </p:cNvSpPr>
          <p:nvPr>
            <p:ph type="dt" sz="half" idx="10"/>
          </p:nvPr>
        </p:nvSpPr>
        <p:spPr/>
        <p:txBody>
          <a:bodyPr/>
          <a:lstStyle/>
          <a:p>
            <a:fld id="{EC7F37BB-6527-4AC3-8790-8C9F52B63D0E}" type="datetimeFigureOut">
              <a:rPr lang="pt-BR" smtClean="0"/>
              <a:pPr/>
              <a:t>18/08/2017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68FE8F4B-46C1-40E8-9A6D-BF6019BA0675}"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EC7F37BB-6527-4AC3-8790-8C9F52B63D0E}" type="datetimeFigureOut">
              <a:rPr lang="pt-BR" smtClean="0"/>
              <a:pPr/>
              <a:t>18/08/2017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68FE8F4B-46C1-40E8-9A6D-BF6019BA0675}"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pt-BR"/>
              <a:t>Clique para editar o estilo do título mestre</a:t>
            </a:r>
            <a:endParaRPr kumimoji="0" lang="en-US"/>
          </a:p>
        </p:txBody>
      </p:sp>
      <p:sp>
        <p:nvSpPr>
          <p:cNvPr id="3" name="Espaço Reservado para Texto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pt-BR"/>
              <a:t>Clique para editar os estilos do texto mestre</a:t>
            </a:r>
          </a:p>
        </p:txBody>
      </p:sp>
      <p:sp>
        <p:nvSpPr>
          <p:cNvPr id="4" name="Espaço Reservado para Conteúdo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fld id="{EC7F37BB-6527-4AC3-8790-8C9F52B63D0E}" type="datetimeFigureOut">
              <a:rPr lang="pt-BR" smtClean="0"/>
              <a:pPr/>
              <a:t>18/08/2017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8FE8F4B-46C1-40E8-9A6D-BF6019BA0675}"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9" name="Retângulo com Único Canto Aparado e Arredondado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Triângulo retângulo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ítulo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pt-BR"/>
              <a:t>Clique para editar o estilo do título mestre</a:t>
            </a:r>
            <a:endParaRPr kumimoji="0" lang="en-US"/>
          </a:p>
        </p:txBody>
      </p:sp>
      <p:sp>
        <p:nvSpPr>
          <p:cNvPr id="4" name="Espaço Reservado para Texto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pt-BR"/>
              <a:t>Clique para editar os estilos do texto mestre</a:t>
            </a:r>
          </a:p>
        </p:txBody>
      </p:sp>
      <p:sp>
        <p:nvSpPr>
          <p:cNvPr id="5" name="Espaço Reservado para Data 4"/>
          <p:cNvSpPr>
            <a:spLocks noGrp="1"/>
          </p:cNvSpPr>
          <p:nvPr>
            <p:ph type="dt" sz="half" idx="10"/>
          </p:nvPr>
        </p:nvSpPr>
        <p:spPr/>
        <p:txBody>
          <a:bodyPr/>
          <a:lstStyle/>
          <a:p>
            <a:fld id="{EC7F37BB-6527-4AC3-8790-8C9F52B63D0E}" type="datetimeFigureOut">
              <a:rPr lang="pt-BR" smtClean="0"/>
              <a:pPr/>
              <a:t>18/08/2017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a:xfrm>
            <a:off x="10769600" y="6356351"/>
            <a:ext cx="812800" cy="365125"/>
          </a:xfrm>
        </p:spPr>
        <p:txBody>
          <a:bodyPr/>
          <a:lstStyle/>
          <a:p>
            <a:fld id="{68FE8F4B-46C1-40E8-9A6D-BF6019BA0675}" type="slidenum">
              <a:rPr lang="pt-BR" smtClean="0"/>
              <a:pPr/>
              <a:t>‹nº›</a:t>
            </a:fld>
            <a:endParaRPr lang="pt-BR"/>
          </a:p>
        </p:txBody>
      </p:sp>
      <p:sp>
        <p:nvSpPr>
          <p:cNvPr id="3" name="Espaço Reservado para Imagem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pt-BR"/>
              <a:t>Clique no ícone para adicionar uma imagem</a:t>
            </a:r>
            <a:endParaRPr kumimoji="0" lang="en-US" dirty="0"/>
          </a:p>
        </p:txBody>
      </p:sp>
      <p:sp>
        <p:nvSpPr>
          <p:cNvPr id="10" name="Forma livre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1" name="Forma livre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rma livre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8" name="Forma livre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9" name="Espaço Reservado para Título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pt-BR"/>
              <a:t>Clique para editar o estilo do título mestre</a:t>
            </a:r>
            <a:endParaRPr kumimoji="0" lang="en-US"/>
          </a:p>
        </p:txBody>
      </p:sp>
      <p:sp>
        <p:nvSpPr>
          <p:cNvPr id="30" name="Espaço Reservado para Texto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pt-BR"/>
              <a:t>Clique para editar os estilos do texto mestre</a:t>
            </a:r>
          </a:p>
          <a:p>
            <a:pPr lvl="1" eaLnBrk="1" latinLnBrk="0" hangingPunct="1"/>
            <a:r>
              <a:rPr kumimoji="0" lang="pt-BR"/>
              <a:t>Segundo nível</a:t>
            </a:r>
          </a:p>
          <a:p>
            <a:pPr lvl="2" eaLnBrk="1" latinLnBrk="0" hangingPunct="1"/>
            <a:r>
              <a:rPr kumimoji="0" lang="pt-BR"/>
              <a:t>Terceiro nível</a:t>
            </a:r>
          </a:p>
          <a:p>
            <a:pPr lvl="3" eaLnBrk="1" latinLnBrk="0" hangingPunct="1"/>
            <a:r>
              <a:rPr kumimoji="0" lang="pt-BR"/>
              <a:t>Quarto nível</a:t>
            </a:r>
          </a:p>
          <a:p>
            <a:pPr lvl="4" eaLnBrk="1" latinLnBrk="0" hangingPunct="1"/>
            <a:r>
              <a:rPr kumimoji="0" lang="pt-BR"/>
              <a:t>Quinto nível</a:t>
            </a:r>
            <a:endParaRPr kumimoji="0" lang="en-US"/>
          </a:p>
        </p:txBody>
      </p:sp>
      <p:sp>
        <p:nvSpPr>
          <p:cNvPr id="10" name="Espaço Reservado para Data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C7F37BB-6527-4AC3-8790-8C9F52B63D0E}" type="datetimeFigureOut">
              <a:rPr lang="pt-BR" smtClean="0"/>
              <a:pPr/>
              <a:t>18/08/2017</a:t>
            </a:fld>
            <a:endParaRPr lang="pt-BR"/>
          </a:p>
        </p:txBody>
      </p:sp>
      <p:sp>
        <p:nvSpPr>
          <p:cNvPr id="22" name="Espaço Reservado para Rodapé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pt-BR"/>
          </a:p>
        </p:txBody>
      </p:sp>
      <p:sp>
        <p:nvSpPr>
          <p:cNvPr id="18" name="Espaço Reservado para Número de Slide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8FE8F4B-46C1-40E8-9A6D-BF6019BA0675}" type="slidenum">
              <a:rPr lang="pt-BR" smtClean="0"/>
              <a:pPr/>
              <a:t>‹nº›</a:t>
            </a:fld>
            <a:endParaRPr lang="pt-BR"/>
          </a:p>
        </p:txBody>
      </p:sp>
      <p:grpSp>
        <p:nvGrpSpPr>
          <p:cNvPr id="2" name="Grupo 1"/>
          <p:cNvGrpSpPr/>
          <p:nvPr/>
        </p:nvGrpSpPr>
        <p:grpSpPr>
          <a:xfrm>
            <a:off x="-25356" y="202408"/>
            <a:ext cx="12240731" cy="649224"/>
            <a:chOff x="-19045" y="216550"/>
            <a:chExt cx="9180548" cy="649224"/>
          </a:xfrm>
        </p:grpSpPr>
        <p:sp>
          <p:nvSpPr>
            <p:cNvPr id="12" name="Forma liv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orma liv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7" r:id="rId12"/>
    <p:sldLayoutId id="2147483698" r:id="rId13"/>
    <p:sldLayoutId id="2147483699" r:id="rId14"/>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RjZmr1kjsw8&amp;t=231s"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XbJhg7fXECc" TargetMode="External"/><Relationship Id="rId2" Type="http://schemas.openxmlformats.org/officeDocument/2006/relationships/hyperlink" Target="https://www.youtube.com/watch?v=gwtkEdd5YZk"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http://revistagalileu.globo.com/Ciencia/Espaco/noticia/2017/04/planeta-anao-tres-vezes-mais-distante-que-plutao-e-descoberto.html"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http://cdnbi.tvescola.org.br/resources/VMSResources/contents/document/publications/1416233394362.pdf"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hyperlink" Target="http://www.rep.pt/ct3kn/marconi.htm" TargetMode="External"/><Relationship Id="rId3" Type="http://schemas.openxmlformats.org/officeDocument/2006/relationships/hyperlink" Target="https://educacaoespacial.files.wordpress.com/2010/10/radioastronomia-ferramenta-para-observar-o-universo1.pdf" TargetMode="External"/><Relationship Id="rId7" Type="http://schemas.openxmlformats.org/officeDocument/2006/relationships/hyperlink" Target="https://sites.google.com/site/medea2010esdmibeja/hertzianos/hertz-e-a-descoberta-das-ondas-electromagneticas" TargetMode="External"/><Relationship Id="rId2" Type="http://schemas.openxmlformats.org/officeDocument/2006/relationships/hyperlink" Target="https://www.youtube.com/watch?v=cPRGhjJgeD4" TargetMode="External"/><Relationship Id="rId1" Type="http://schemas.openxmlformats.org/officeDocument/2006/relationships/slideLayout" Target="../slideLayouts/slideLayout7.xml"/><Relationship Id="rId6" Type="http://schemas.openxmlformats.org/officeDocument/2006/relationships/hyperlink" Target="http://www.zemoleza.com.br/trabalho-academico/sociais-aplicadas/comunicacao/a-importancia-do-radio/" TargetMode="External"/><Relationship Id="rId5" Type="http://schemas.openxmlformats.org/officeDocument/2006/relationships/hyperlink" Target="http://www.cienciahoje.org.br/noticia/v/ler/id/2737/n/nas_ondas_do_radio" TargetMode="External"/><Relationship Id="rId10" Type="http://schemas.openxmlformats.org/officeDocument/2006/relationships/hyperlink" Target="https://www.youtube.com/watch?v=aU0zD6nk9Mg&amp;t=128s" TargetMode="External"/><Relationship Id="rId4" Type="http://schemas.openxmlformats.org/officeDocument/2006/relationships/hyperlink" Target="http://www.astro.iag.usp.br/~thais/aga414_files/Radio_10.pdf" TargetMode="External"/><Relationship Id="rId9" Type="http://schemas.openxmlformats.org/officeDocument/2006/relationships/hyperlink" Target="http://www.memoriallandelldemoura.com.br/imagen/documentos/fantastico_landell.pdf"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https://www.youtube.com/watch?v=XK-N2x7dD2Y"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hyperlink" Target="https://www.youtube.com/watch?v=mzFUmZEXlf0"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hyperlink" Target="https://www.youtube.com/watch?v=FWnSibyHVNo&amp;t=1s"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gy4-OR0lCyc" TargetMode="External"/><Relationship Id="rId2" Type="http://schemas.openxmlformats.org/officeDocument/2006/relationships/hyperlink" Target="https://www.youtube.com/watch?v=-ocDOjcXlcA"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fYolv4ojDuk" TargetMode="External"/><Relationship Id="rId2" Type="http://schemas.openxmlformats.org/officeDocument/2006/relationships/hyperlink" Target="https://www.youtube.com/watch?v=kycJTRoo48U"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0.jpeg"/></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4.jpeg"/><Relationship Id="rId4" Type="http://schemas.openxmlformats.org/officeDocument/2006/relationships/image" Target="../media/image63.jpeg"/></Relationships>
</file>

<file path=ppt/slides/_rels/slide5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hyperlink" Target="https://www.youtube.com/watch?v=HZtgPcyDXpY"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hyperlink" Target="https://www.youtube.com/watch?v=bz0KZcJfylY"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66.xml.rels><?xml version="1.0" encoding="UTF-8" standalone="yes"?>
<Relationships xmlns="http://schemas.openxmlformats.org/package/2006/relationships"><Relationship Id="rId3" Type="http://schemas.openxmlformats.org/officeDocument/2006/relationships/hyperlink" Target="https://www.youtube.com/watch?v=j4wkMsviSX4" TargetMode="External"/><Relationship Id="rId2" Type="http://schemas.openxmlformats.org/officeDocument/2006/relationships/hyperlink" Target="https://www.youtube.com/watch?v=1fHDPNlJZTM"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FYArBYl9V6o"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v=i8l0WK_05jk" TargetMode="External"/><Relationship Id="rId2" Type="http://schemas.openxmlformats.org/officeDocument/2006/relationships/hyperlink" Target="https://www.youtube.com/watch?v=r6-T6e5SON4" TargetMode="External"/><Relationship Id="rId1" Type="http://schemas.openxmlformats.org/officeDocument/2006/relationships/slideLayout" Target="../slideLayouts/slideLayout7.xml"/><Relationship Id="rId4" Type="http://schemas.openxmlformats.org/officeDocument/2006/relationships/hyperlink" Target="https://www.youtube.com/watch?v=BA37w0TX578"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tF9VLKiilsM" TargetMode="External"/><Relationship Id="rId2" Type="http://schemas.openxmlformats.org/officeDocument/2006/relationships/hyperlink" Target="https://www.youtube.com/watch?v=EJkIUWukxgw"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www.megacurioso.com.br/medicina-e-psicologia/57699-confira-7-mitos-e-verdades-relacionados-aos-exames-de-raios-x.htm" TargetMode="External"/><Relationship Id="rId7" Type="http://schemas.openxmlformats.org/officeDocument/2006/relationships/hyperlink" Target="http://cac-php.unioeste.br/projetos/patologia/docs/efeitos_biologicos_risco_aula_3.pdf" TargetMode="External"/><Relationship Id="rId2" Type="http://schemas.openxmlformats.org/officeDocument/2006/relationships/hyperlink" Target="https://www.if.ufrgs.br/tex/fis142/fismod/mod06/m_s01.html" TargetMode="External"/><Relationship Id="rId1" Type="http://schemas.openxmlformats.org/officeDocument/2006/relationships/slideLayout" Target="../slideLayouts/slideLayout7.xml"/><Relationship Id="rId6" Type="http://schemas.openxmlformats.org/officeDocument/2006/relationships/hyperlink" Target="http://www.imaginologia.com.br/dow/upload%20historia/Roentgen-e-a-Descoberta-dos-Raios-X.pdf" TargetMode="External"/><Relationship Id="rId5" Type="http://schemas.openxmlformats.org/officeDocument/2006/relationships/hyperlink" Target="http://www.scielo.br/pdf/anp/v54n3/27.pdf" TargetMode="External"/><Relationship Id="rId4" Type="http://schemas.openxmlformats.org/officeDocument/2006/relationships/hyperlink" Target="http://veja.abril.com.br/saude/os-efeitos-da-radioatividade-no-corpo-humano/"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gif"/></Relationships>
</file>

<file path=ppt/slides/_rels/slide7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7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com/watch?v=aUx8FFBpZIw" TargetMode="External"/><Relationship Id="rId2" Type="http://schemas.openxmlformats.org/officeDocument/2006/relationships/hyperlink" Target="https://www.youtube.com/watch?v=Ip5dv6ugvPw" TargetMode="External"/><Relationship Id="rId1" Type="http://schemas.openxmlformats.org/officeDocument/2006/relationships/slideLayout" Target="../slideLayouts/slideLayout7.xml"/><Relationship Id="rId6" Type="http://schemas.openxmlformats.org/officeDocument/2006/relationships/hyperlink" Target="http://noticias.band.uol.com.br/jornaldaband/videos/ultimos-videos/16196950/radiacao-ajuda-a-conservar-livros-e-obras-de-arte.html" TargetMode="External"/><Relationship Id="rId5" Type="http://schemas.openxmlformats.org/officeDocument/2006/relationships/hyperlink" Target="https://www.youtube.com/watch?v=IzkLm_FI8lY" TargetMode="External"/><Relationship Id="rId4" Type="http://schemas.openxmlformats.org/officeDocument/2006/relationships/hyperlink" Target="https://www.youtube.com/watch?v=ukXRYZ-1k9k"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Wkyj_rwlFFQ" TargetMode="External"/><Relationship Id="rId2" Type="http://schemas.openxmlformats.org/officeDocument/2006/relationships/hyperlink" Target="https://www.youtube.com/watch?v=eIzi5Jl-8VY" TargetMode="External"/><Relationship Id="rId1" Type="http://schemas.openxmlformats.org/officeDocument/2006/relationships/slideLayout" Target="../slideLayouts/slideLayout7.xml"/><Relationship Id="rId4" Type="http://schemas.openxmlformats.org/officeDocument/2006/relationships/hyperlink" Target="https://www.youtube.com/watch?v=vDDCFUOKXAk"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hyperlink" Target="https://www.youtube.com/watch?v=L1X0dTMYJ7U" TargetMode="Externa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https://www.youtube.com/watch?v=nLYAX7CYDfo&amp;t=2s" TargetMode="External"/><Relationship Id="rId2" Type="http://schemas.openxmlformats.org/officeDocument/2006/relationships/hyperlink" Target="https://www.youtube.com/watch?v=wAP7fDm5Tlk"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hyperlink" Target="http://www.megacurioso.com.br/ciencia/69796-dossie-ciencia-raios-gama-e-seus-enigmas.htm" TargetMode="External"/><Relationship Id="rId2" Type="http://schemas.openxmlformats.org/officeDocument/2006/relationships/hyperlink" Target="https://www.fc.up.pt/pessoas/jfgomes/pdf/vol_2_num_4_110_art_radiacaoGama.pdf" TargetMode="External"/><Relationship Id="rId1" Type="http://schemas.openxmlformats.org/officeDocument/2006/relationships/slideLayout" Target="../slideLayouts/slideLayout7.xml"/><Relationship Id="rId5" Type="http://schemas.openxmlformats.org/officeDocument/2006/relationships/hyperlink" Target="https://www.youtube.com/watch?v=HQsFK0P1S6Q" TargetMode="External"/><Relationship Id="rId4" Type="http://schemas.openxmlformats.org/officeDocument/2006/relationships/hyperlink" Target="https://economia.uol.com.br/noticias/efe/2016/10/20/raios-gama-sao-usados-no-combate-a-doenca-que-arrasa-cafezais-na-acentral.ht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Imagem 2" descr="PICT0207.JPG"/>
          <p:cNvPicPr>
            <a:picLocks noChangeAspect="1"/>
          </p:cNvPicPr>
          <p:nvPr/>
        </p:nvPicPr>
        <p:blipFill>
          <a:blip r:embed="rId2" cstate="print"/>
          <a:stretch>
            <a:fillRect/>
          </a:stretch>
        </p:blipFill>
        <p:spPr>
          <a:xfrm>
            <a:off x="1524000" y="0"/>
            <a:ext cx="9144000" cy="6858000"/>
          </a:xfrm>
          <a:prstGeom prst="rect">
            <a:avLst/>
          </a:prstGeom>
        </p:spPr>
      </p:pic>
      <p:sp>
        <p:nvSpPr>
          <p:cNvPr id="2" name="Rectangle 2"/>
          <p:cNvSpPr txBox="1">
            <a:spLocks noChangeArrowheads="1"/>
          </p:cNvSpPr>
          <p:nvPr/>
        </p:nvSpPr>
        <p:spPr>
          <a:xfrm>
            <a:off x="35241" y="0"/>
            <a:ext cx="12192000" cy="1036623"/>
          </a:xfrm>
          <a:prstGeom prst="rect">
            <a:avLst/>
          </a:prstGeom>
        </p:spPr>
        <p:txBody>
          <a:bodyPr anchor="ctr" anchorCtr="1">
            <a:noAutofit/>
          </a:bodyPr>
          <a:lstStyle/>
          <a:p>
            <a:pPr algn="ctr">
              <a:spcBef>
                <a:spcPct val="0"/>
              </a:spcBef>
              <a:defRPr/>
            </a:pPr>
            <a:r>
              <a:rPr lang="pt-BR" sz="3200" b="1" dirty="0">
                <a:latin typeface="Arial" pitchFamily="34" charset="0"/>
                <a:ea typeface="+mj-ea"/>
                <a:cs typeface="Arial" pitchFamily="34" charset="0"/>
              </a:rPr>
              <a:t>Radiações e seus usos – Parte 3</a:t>
            </a:r>
          </a:p>
        </p:txBody>
      </p:sp>
      <p:sp>
        <p:nvSpPr>
          <p:cNvPr id="4" name="Text Box 2"/>
          <p:cNvSpPr txBox="1">
            <a:spLocks noChangeArrowheads="1"/>
          </p:cNvSpPr>
          <p:nvPr/>
        </p:nvSpPr>
        <p:spPr bwMode="auto">
          <a:xfrm>
            <a:off x="0" y="5445126"/>
            <a:ext cx="12192000" cy="1412875"/>
          </a:xfrm>
          <a:prstGeom prst="rect">
            <a:avLst/>
          </a:prstGeom>
          <a:noFill/>
          <a:ln w="9525">
            <a:noFill/>
            <a:round/>
            <a:headEnd/>
            <a:tailEnd/>
          </a:ln>
        </p:spPr>
        <p:txBody>
          <a:bodyPr lIns="90000" tIns="0" rIns="90000" bIns="46800"/>
          <a:lstStyle/>
          <a:p>
            <a:pPr marL="25400" algn="ctr">
              <a:lnSpc>
                <a:spcPct val="150000"/>
              </a:lnSpc>
              <a:spcBef>
                <a:spcPts val="600"/>
              </a:spcBef>
              <a:buClr>
                <a:srgbClr val="3891A7"/>
              </a:buClr>
              <a:buSzPct val="80000"/>
              <a:tabLst>
                <a:tab pos="25400" algn="l"/>
                <a:tab pos="939800" algn="l"/>
                <a:tab pos="1854200" algn="l"/>
                <a:tab pos="2768600" algn="l"/>
                <a:tab pos="3683000" algn="l"/>
                <a:tab pos="4597400" algn="l"/>
                <a:tab pos="5511800" algn="l"/>
                <a:tab pos="6426200" algn="l"/>
                <a:tab pos="7340600" algn="l"/>
                <a:tab pos="8255000" algn="l"/>
                <a:tab pos="9169400" algn="l"/>
                <a:tab pos="10083800" algn="l"/>
              </a:tabLst>
            </a:pPr>
            <a:r>
              <a:rPr lang="en-GB" sz="2400" dirty="0">
                <a:solidFill>
                  <a:schemeClr val="bg1"/>
                </a:solidFill>
                <a:latin typeface="Arial" pitchFamily="34" charset="0"/>
                <a:cs typeface="Arial" pitchFamily="34" charset="0"/>
              </a:rPr>
              <a:t>Prof. Ricardo Francisco Pereira – ricardoastronomo@gmail.com</a:t>
            </a:r>
          </a:p>
          <a:p>
            <a:pPr marL="25400" algn="ctr">
              <a:lnSpc>
                <a:spcPct val="150000"/>
              </a:lnSpc>
              <a:spcBef>
                <a:spcPts val="600"/>
              </a:spcBef>
              <a:buClr>
                <a:srgbClr val="3891A7"/>
              </a:buClr>
              <a:buSzPct val="80000"/>
              <a:tabLst>
                <a:tab pos="25400" algn="l"/>
                <a:tab pos="939800" algn="l"/>
                <a:tab pos="1854200" algn="l"/>
                <a:tab pos="2768600" algn="l"/>
                <a:tab pos="3683000" algn="l"/>
                <a:tab pos="4597400" algn="l"/>
                <a:tab pos="5511800" algn="l"/>
                <a:tab pos="6426200" algn="l"/>
                <a:tab pos="7340600" algn="l"/>
                <a:tab pos="8255000" algn="l"/>
                <a:tab pos="9169400" algn="l"/>
                <a:tab pos="10083800" algn="l"/>
              </a:tabLst>
            </a:pPr>
            <a:r>
              <a:rPr lang="en-GB" sz="2400" dirty="0" err="1">
                <a:solidFill>
                  <a:srgbClr val="FFFF00"/>
                </a:solidFill>
                <a:latin typeface="Arial" pitchFamily="34" charset="0"/>
                <a:cs typeface="Arial" pitchFamily="34" charset="0"/>
              </a:rPr>
              <a:t>Recursos</a:t>
            </a:r>
            <a:r>
              <a:rPr lang="en-GB" sz="2400" dirty="0">
                <a:solidFill>
                  <a:srgbClr val="FFFF00"/>
                </a:solidFill>
                <a:latin typeface="Arial" pitchFamily="34" charset="0"/>
                <a:cs typeface="Arial" pitchFamily="34" charset="0"/>
              </a:rPr>
              <a:t> de </a:t>
            </a:r>
            <a:r>
              <a:rPr lang="en-GB" sz="2400" dirty="0" err="1">
                <a:solidFill>
                  <a:srgbClr val="FFFF00"/>
                </a:solidFill>
                <a:latin typeface="Arial" pitchFamily="34" charset="0"/>
                <a:cs typeface="Arial" pitchFamily="34" charset="0"/>
              </a:rPr>
              <a:t>Física</a:t>
            </a:r>
            <a:r>
              <a:rPr lang="en-GB" sz="2400" dirty="0">
                <a:solidFill>
                  <a:srgbClr val="FFFF00"/>
                </a:solidFill>
                <a:latin typeface="Arial" pitchFamily="34" charset="0"/>
                <a:cs typeface="Arial" pitchFamily="34" charset="0"/>
              </a:rPr>
              <a:t>: </a:t>
            </a:r>
            <a:r>
              <a:rPr lang="en-GB" sz="2400" dirty="0">
                <a:solidFill>
                  <a:schemeClr val="bg1"/>
                </a:solidFill>
                <a:latin typeface="Arial" pitchFamily="34" charset="0"/>
                <a:cs typeface="Arial" pitchFamily="34" charset="0"/>
              </a:rPr>
              <a:t>www.recursosdefisica.com.br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85729"/>
            <a:ext cx="12192000" cy="553998"/>
          </a:xfrm>
          <a:prstGeom prst="rect">
            <a:avLst/>
          </a:prstGeom>
          <a:noFill/>
        </p:spPr>
        <p:txBody>
          <a:bodyPr wrap="square" rtlCol="0">
            <a:spAutoFit/>
          </a:bodyPr>
          <a:lstStyle/>
          <a:p>
            <a:pPr algn="ctr"/>
            <a:r>
              <a:rPr lang="pt-BR" sz="3000" b="1" dirty="0">
                <a:solidFill>
                  <a:srgbClr val="FF0000"/>
                </a:solidFill>
                <a:latin typeface="Arial" pitchFamily="34" charset="0"/>
                <a:cs typeface="Arial" pitchFamily="34" charset="0"/>
              </a:rPr>
              <a:t>Roberto </a:t>
            </a:r>
            <a:r>
              <a:rPr lang="pt-BR" sz="3000" b="1" dirty="0" err="1">
                <a:solidFill>
                  <a:srgbClr val="FF0000"/>
                </a:solidFill>
                <a:latin typeface="Arial" pitchFamily="34" charset="0"/>
                <a:cs typeface="Arial" pitchFamily="34" charset="0"/>
              </a:rPr>
              <a:t>Landell</a:t>
            </a:r>
            <a:r>
              <a:rPr lang="pt-BR" sz="3000" b="1" dirty="0">
                <a:solidFill>
                  <a:srgbClr val="FF0000"/>
                </a:solidFill>
                <a:latin typeface="Arial" pitchFamily="34" charset="0"/>
                <a:cs typeface="Arial" pitchFamily="34" charset="0"/>
              </a:rPr>
              <a:t> de Moura</a:t>
            </a:r>
          </a:p>
        </p:txBody>
      </p:sp>
      <p:pic>
        <p:nvPicPr>
          <p:cNvPr id="118786" name="Picture 2" descr="Resultado de imagem para roberto landell de mou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783"/>
            <a:ext cx="4295800" cy="53502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4583832" y="2204864"/>
            <a:ext cx="7416824" cy="3323987"/>
          </a:xfrm>
          <a:prstGeom prst="rect">
            <a:avLst/>
          </a:prstGeom>
          <a:noFill/>
        </p:spPr>
        <p:txBody>
          <a:bodyPr wrap="square" rtlCol="0">
            <a:spAutoFit/>
          </a:bodyPr>
          <a:lstStyle/>
          <a:p>
            <a:pPr algn="just">
              <a:lnSpc>
                <a:spcPct val="150000"/>
              </a:lnSpc>
            </a:pPr>
            <a:r>
              <a:rPr lang="pt-BR" sz="2000" dirty="0">
                <a:latin typeface="Arial" panose="020B0604020202020204" pitchFamily="34" charset="0"/>
                <a:cs typeface="Arial" panose="020B0604020202020204" pitchFamily="34" charset="0"/>
              </a:rPr>
              <a:t>	</a:t>
            </a:r>
            <a:r>
              <a:rPr lang="pt-BR" sz="2000" dirty="0" err="1">
                <a:latin typeface="Arial" panose="020B0604020202020204" pitchFamily="34" charset="0"/>
                <a:cs typeface="Arial" panose="020B0604020202020204" pitchFamily="34" charset="0"/>
              </a:rPr>
              <a:t>Landell</a:t>
            </a:r>
            <a:r>
              <a:rPr lang="pt-BR" sz="2000" dirty="0">
                <a:latin typeface="Arial" panose="020B0604020202020204" pitchFamily="34" charset="0"/>
                <a:cs typeface="Arial" panose="020B0604020202020204" pitchFamily="34" charset="0"/>
              </a:rPr>
              <a:t> de Moura é mais conhecido pelo seu pioneirismo na ciência da telecomunicação, tendo desenvolvido uma série de pesquisas e experimentos que o colocam como um dos primeiros a conseguir a transmissão de som e sinais telegráficos sem fio por meio de ondas eletromagnéticas, o que daria origem ao telefone e ao rádio, senão o primeiro de todos, o que ainda é motivo de polêmicas. </a:t>
            </a:r>
          </a:p>
        </p:txBody>
      </p:sp>
    </p:spTree>
    <p:extLst>
      <p:ext uri="{BB962C8B-B14F-4D97-AF65-F5344CB8AC3E}">
        <p14:creationId xmlns:p14="http://schemas.microsoft.com/office/powerpoint/2010/main" val="2405517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35360" y="836712"/>
            <a:ext cx="11521280" cy="5120954"/>
          </a:xfrm>
          <a:prstGeom prst="rect">
            <a:avLst/>
          </a:prstGeom>
        </p:spPr>
        <p:txBody>
          <a:bodyPr wrap="square">
            <a:spAutoFit/>
          </a:bodyPr>
          <a:lstStyle/>
          <a:p>
            <a:pPr algn="just">
              <a:lnSpc>
                <a:spcPct val="150000"/>
              </a:lnSpc>
            </a:pPr>
            <a:r>
              <a:rPr lang="pt-BR" sz="2000" dirty="0">
                <a:latin typeface="Arial" panose="020B0604020202020204" pitchFamily="34" charset="0"/>
                <a:cs typeface="Arial" panose="020B0604020202020204" pitchFamily="34" charset="0"/>
              </a:rPr>
              <a:t>	Vários testemunhos afirmam que ele vinha realizando testes bem sucedidos em ambas as modalidades de transmissão desde 1893 ou 1894, mas a documentação sobre esses primeiros experimentos é pobre e a data é disputada. </a:t>
            </a:r>
          </a:p>
          <a:p>
            <a:pPr algn="just">
              <a:lnSpc>
                <a:spcPct val="150000"/>
              </a:lnSpc>
            </a:pPr>
            <a:r>
              <a:rPr lang="pt-BR" sz="2000" dirty="0">
                <a:latin typeface="Arial" panose="020B0604020202020204" pitchFamily="34" charset="0"/>
                <a:cs typeface="Arial" panose="020B0604020202020204" pitchFamily="34" charset="0"/>
              </a:rPr>
              <a:t>	O seu primeiro registro inconteste, documentado publicamente, é de 3 de junho de 1900, testando com sucesso aparelhos que transmitiram sem fio sons e sinais telegráficos. </a:t>
            </a:r>
          </a:p>
          <a:p>
            <a:pPr algn="just">
              <a:lnSpc>
                <a:spcPct val="150000"/>
              </a:lnSpc>
            </a:pPr>
            <a:r>
              <a:rPr lang="pt-BR" sz="2000" dirty="0">
                <a:latin typeface="Arial" panose="020B0604020202020204" pitchFamily="34" charset="0"/>
                <a:cs typeface="Arial" panose="020B0604020202020204" pitchFamily="34" charset="0"/>
              </a:rPr>
              <a:t>	No mundo afora o trabalho de </a:t>
            </a:r>
            <a:r>
              <a:rPr lang="pt-BR" sz="2000" dirty="0" err="1">
                <a:latin typeface="Arial" panose="020B0604020202020204" pitchFamily="34" charset="0"/>
                <a:cs typeface="Arial" panose="020B0604020202020204" pitchFamily="34" charset="0"/>
              </a:rPr>
              <a:t>Landell</a:t>
            </a:r>
            <a:r>
              <a:rPr lang="pt-BR" sz="2000" dirty="0">
                <a:latin typeface="Arial" panose="020B0604020202020204" pitchFamily="34" charset="0"/>
                <a:cs typeface="Arial" panose="020B0604020202020204" pitchFamily="34" charset="0"/>
              </a:rPr>
              <a:t> de Moura permanece largamente ignorada, embora um crescente número de fontes estrangeiras estejam aceitando sua primazia. </a:t>
            </a:r>
          </a:p>
          <a:p>
            <a:pPr algn="just">
              <a:lnSpc>
                <a:spcPct val="150000"/>
              </a:lnSpc>
            </a:pPr>
            <a:r>
              <a:rPr lang="pt-BR" sz="2000" dirty="0">
                <a:latin typeface="Arial" panose="020B0604020202020204" pitchFamily="34" charset="0"/>
                <a:cs typeface="Arial" panose="020B0604020202020204" pitchFamily="34" charset="0"/>
              </a:rPr>
              <a:t>	Também deixou projetos que apontam seu pioneirismo na transmissão de imagens sem fio, sendo considerado um precursor da televisão e das fibras ópticas, mas também nestes campos a documentação sobrevivente não é muito clara, e internacionalmente sua contribuição nesta área específica caiu num esquecimento quase total.</a:t>
            </a:r>
            <a:endParaRPr lang="pt-BR" sz="2000" dirty="0"/>
          </a:p>
        </p:txBody>
      </p:sp>
    </p:spTree>
    <p:extLst>
      <p:ext uri="{BB962C8B-B14F-4D97-AF65-F5344CB8AC3E}">
        <p14:creationId xmlns:p14="http://schemas.microsoft.com/office/powerpoint/2010/main" val="438968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412776"/>
            <a:ext cx="12192000" cy="3508653"/>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Vídeo Recomendado:</a:t>
            </a:r>
          </a:p>
          <a:p>
            <a:pPr algn="ctr"/>
            <a:endParaRPr lang="pt-BR" sz="3200" b="1" dirty="0">
              <a:solidFill>
                <a:srgbClr val="FF0000"/>
              </a:solidFill>
              <a:latin typeface="Arial" panose="020B0604020202020204" pitchFamily="34" charset="0"/>
            </a:endParaRPr>
          </a:p>
          <a:p>
            <a:pPr algn="ctr"/>
            <a:endParaRPr lang="pt-BR" sz="3200" b="1" dirty="0">
              <a:solidFill>
                <a:srgbClr val="FF0000"/>
              </a:solidFill>
              <a:latin typeface="Arial" panose="020B0604020202020204" pitchFamily="34" charset="0"/>
            </a:endParaRPr>
          </a:p>
          <a:p>
            <a:pPr algn="ctr">
              <a:lnSpc>
                <a:spcPct val="150000"/>
              </a:lnSpc>
            </a:pPr>
            <a:r>
              <a:rPr lang="pt-BR" sz="2800" b="1" dirty="0">
                <a:latin typeface="Arial" panose="020B0604020202020204" pitchFamily="34" charset="0"/>
                <a:cs typeface="Arial" panose="020B0604020202020204" pitchFamily="34" charset="0"/>
                <a:hlinkClick r:id="rId2"/>
              </a:rPr>
              <a:t>Documentário da magnífica trajetória Do patrono inventor do rádio PADRE LANDELL de MOURA</a:t>
            </a:r>
            <a:endParaRPr lang="pt-BR" sz="2800" b="1" dirty="0">
              <a:latin typeface="Arial" panose="020B0604020202020204" pitchFamily="34" charset="0"/>
              <a:cs typeface="Arial" panose="020B0604020202020204" pitchFamily="34" charset="0"/>
            </a:endParaRPr>
          </a:p>
          <a:p>
            <a:pPr algn="ctr">
              <a:lnSpc>
                <a:spcPct val="150000"/>
              </a:lnSpc>
            </a:pPr>
            <a:r>
              <a:rPr lang="pt-BR" sz="2800" dirty="0">
                <a:solidFill>
                  <a:srgbClr val="FF0000"/>
                </a:solidFill>
                <a:latin typeface="Arial" panose="020B0604020202020204" pitchFamily="34" charset="0"/>
                <a:cs typeface="Arial" panose="020B0604020202020204" pitchFamily="34" charset="0"/>
              </a:rPr>
              <a:t>(duração: 24:16)</a:t>
            </a:r>
            <a:endParaRPr lang="pt-BR" sz="4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3684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85729"/>
            <a:ext cx="12192000" cy="553998"/>
          </a:xfrm>
          <a:prstGeom prst="rect">
            <a:avLst/>
          </a:prstGeom>
          <a:noFill/>
        </p:spPr>
        <p:txBody>
          <a:bodyPr wrap="square" rtlCol="0">
            <a:spAutoFit/>
          </a:bodyPr>
          <a:lstStyle/>
          <a:p>
            <a:pPr algn="ctr"/>
            <a:r>
              <a:rPr lang="pt-BR" sz="3000" b="1" dirty="0">
                <a:solidFill>
                  <a:srgbClr val="FF0000"/>
                </a:solidFill>
                <a:latin typeface="Arial" pitchFamily="34" charset="0"/>
                <a:cs typeface="Arial" pitchFamily="34" charset="0"/>
              </a:rPr>
              <a:t>Características das Ondas de Rádio (em frequências)</a:t>
            </a:r>
          </a:p>
        </p:txBody>
      </p:sp>
      <p:sp>
        <p:nvSpPr>
          <p:cNvPr id="3" name="CaixaDeTexto 2"/>
          <p:cNvSpPr txBox="1"/>
          <p:nvPr/>
        </p:nvSpPr>
        <p:spPr>
          <a:xfrm>
            <a:off x="299356" y="1916832"/>
            <a:ext cx="11593288" cy="3416320"/>
          </a:xfrm>
          <a:prstGeom prst="rect">
            <a:avLst/>
          </a:prstGeom>
          <a:noFill/>
        </p:spPr>
        <p:txBody>
          <a:bodyPr wrap="square" rtlCol="0">
            <a:spAutoFit/>
          </a:bodyPr>
          <a:lstStyle/>
          <a:p>
            <a:pPr algn="ctr">
              <a:lnSpc>
                <a:spcPct val="150000"/>
              </a:lnSpc>
            </a:pPr>
            <a:r>
              <a:rPr lang="pt-BR" sz="2400" dirty="0">
                <a:solidFill>
                  <a:srgbClr val="0070C0"/>
                </a:solidFill>
                <a:latin typeface="Arial" panose="020B0604020202020204" pitchFamily="34" charset="0"/>
                <a:cs typeface="Arial" panose="020B0604020202020204" pitchFamily="34" charset="0"/>
              </a:rPr>
              <a:t>Ondas de rádio AM: </a:t>
            </a:r>
            <a:r>
              <a:rPr lang="pt-BR" sz="2400" dirty="0">
                <a:latin typeface="Arial" panose="020B0604020202020204" pitchFamily="34" charset="0"/>
                <a:cs typeface="Arial" panose="020B0604020202020204" pitchFamily="34" charset="0"/>
              </a:rPr>
              <a:t>de- 535 </a:t>
            </a:r>
            <a:r>
              <a:rPr lang="pt-BR" sz="2400" dirty="0" err="1">
                <a:latin typeface="Arial" panose="020B0604020202020204" pitchFamily="34" charset="0"/>
                <a:cs typeface="Arial" panose="020B0604020202020204" pitchFamily="34" charset="0"/>
              </a:rPr>
              <a:t>kilohertz</a:t>
            </a:r>
            <a:r>
              <a:rPr lang="pt-BR" sz="2400" dirty="0">
                <a:latin typeface="Arial" panose="020B0604020202020204" pitchFamily="34" charset="0"/>
                <a:cs typeface="Arial" panose="020B0604020202020204" pitchFamily="34" charset="0"/>
              </a:rPr>
              <a:t> até 1,7 </a:t>
            </a:r>
            <a:r>
              <a:rPr lang="pt-BR" sz="2400" dirty="0" err="1">
                <a:latin typeface="Arial" panose="020B0604020202020204" pitchFamily="34" charset="0"/>
                <a:cs typeface="Arial" panose="020B0604020202020204" pitchFamily="34" charset="0"/>
              </a:rPr>
              <a:t>megahertz</a:t>
            </a:r>
            <a:br>
              <a:rPr lang="pt-BR" sz="2400" dirty="0">
                <a:latin typeface="Arial" panose="020B0604020202020204" pitchFamily="34" charset="0"/>
                <a:cs typeface="Arial" panose="020B0604020202020204" pitchFamily="34" charset="0"/>
              </a:rPr>
            </a:br>
            <a:r>
              <a:rPr lang="pt-BR" sz="2400" dirty="0">
                <a:solidFill>
                  <a:srgbClr val="0070C0"/>
                </a:solidFill>
                <a:latin typeface="Arial" panose="020B0604020202020204" pitchFamily="34" charset="0"/>
                <a:cs typeface="Arial" panose="020B0604020202020204" pitchFamily="34" charset="0"/>
              </a:rPr>
              <a:t>Ondas curtas de rádio:</a:t>
            </a:r>
            <a:r>
              <a:rPr lang="pt-BR" sz="2400" dirty="0">
                <a:latin typeface="Arial" panose="020B0604020202020204" pitchFamily="34" charset="0"/>
                <a:cs typeface="Arial" panose="020B0604020202020204" pitchFamily="34" charset="0"/>
              </a:rPr>
              <a:t> de 5,9 </a:t>
            </a:r>
            <a:r>
              <a:rPr lang="pt-BR" sz="2400" dirty="0" err="1">
                <a:latin typeface="Arial" panose="020B0604020202020204" pitchFamily="34" charset="0"/>
                <a:cs typeface="Arial" panose="020B0604020202020204" pitchFamily="34" charset="0"/>
              </a:rPr>
              <a:t>megahertz</a:t>
            </a:r>
            <a:r>
              <a:rPr lang="pt-BR" sz="2400" dirty="0">
                <a:latin typeface="Arial" panose="020B0604020202020204" pitchFamily="34" charset="0"/>
                <a:cs typeface="Arial" panose="020B0604020202020204" pitchFamily="34" charset="0"/>
              </a:rPr>
              <a:t> até 26,1 </a:t>
            </a:r>
            <a:r>
              <a:rPr lang="pt-BR" sz="2400" dirty="0" err="1">
                <a:latin typeface="Arial" panose="020B0604020202020204" pitchFamily="34" charset="0"/>
                <a:cs typeface="Arial" panose="020B0604020202020204" pitchFamily="34" charset="0"/>
              </a:rPr>
              <a:t>megahertz</a:t>
            </a:r>
            <a:br>
              <a:rPr lang="pt-BR" sz="2400" dirty="0">
                <a:latin typeface="Arial" panose="020B0604020202020204" pitchFamily="34" charset="0"/>
                <a:cs typeface="Arial" panose="020B0604020202020204" pitchFamily="34" charset="0"/>
              </a:rPr>
            </a:br>
            <a:r>
              <a:rPr lang="pt-BR" sz="2400" dirty="0">
                <a:solidFill>
                  <a:srgbClr val="0070C0"/>
                </a:solidFill>
                <a:latin typeface="Arial" panose="020B0604020202020204" pitchFamily="34" charset="0"/>
                <a:cs typeface="Arial" panose="020B0604020202020204" pitchFamily="34" charset="0"/>
              </a:rPr>
              <a:t>Faixa de </a:t>
            </a:r>
            <a:r>
              <a:rPr lang="pt-BR" sz="2400" dirty="0" err="1">
                <a:solidFill>
                  <a:srgbClr val="0070C0"/>
                </a:solidFill>
                <a:latin typeface="Arial" panose="020B0604020202020204" pitchFamily="34" charset="0"/>
                <a:cs typeface="Arial" panose="020B0604020202020204" pitchFamily="34" charset="0"/>
              </a:rPr>
              <a:t>rádio-cidadãos</a:t>
            </a:r>
            <a:r>
              <a:rPr lang="pt-BR" sz="2400" dirty="0">
                <a:solidFill>
                  <a:srgbClr val="0070C0"/>
                </a:solidFill>
                <a:latin typeface="Arial" panose="020B0604020202020204" pitchFamily="34" charset="0"/>
                <a:cs typeface="Arial" panose="020B0604020202020204" pitchFamily="34" charset="0"/>
              </a:rPr>
              <a:t> (CB): </a:t>
            </a:r>
            <a:r>
              <a:rPr lang="pt-BR" sz="2400" dirty="0">
                <a:latin typeface="Arial" panose="020B0604020202020204" pitchFamily="34" charset="0"/>
                <a:cs typeface="Arial" panose="020B0604020202020204" pitchFamily="34" charset="0"/>
              </a:rPr>
              <a:t>de 26,96 </a:t>
            </a:r>
            <a:r>
              <a:rPr lang="pt-BR" sz="2400" dirty="0" err="1">
                <a:latin typeface="Arial" panose="020B0604020202020204" pitchFamily="34" charset="0"/>
                <a:cs typeface="Arial" panose="020B0604020202020204" pitchFamily="34" charset="0"/>
              </a:rPr>
              <a:t>megahertz</a:t>
            </a:r>
            <a:r>
              <a:rPr lang="pt-BR" sz="2400" dirty="0">
                <a:latin typeface="Arial" panose="020B0604020202020204" pitchFamily="34" charset="0"/>
                <a:cs typeface="Arial" panose="020B0604020202020204" pitchFamily="34" charset="0"/>
              </a:rPr>
              <a:t> até 27,41 </a:t>
            </a:r>
            <a:r>
              <a:rPr lang="pt-BR" sz="2400" dirty="0" err="1">
                <a:latin typeface="Arial" panose="020B0604020202020204" pitchFamily="34" charset="0"/>
                <a:cs typeface="Arial" panose="020B0604020202020204" pitchFamily="34" charset="0"/>
              </a:rPr>
              <a:t>megahertz</a:t>
            </a:r>
            <a:br>
              <a:rPr lang="pt-BR" sz="2400" dirty="0">
                <a:latin typeface="Arial" panose="020B0604020202020204" pitchFamily="34" charset="0"/>
                <a:cs typeface="Arial" panose="020B0604020202020204" pitchFamily="34" charset="0"/>
              </a:rPr>
            </a:br>
            <a:r>
              <a:rPr lang="pt-BR" sz="2400" dirty="0">
                <a:solidFill>
                  <a:srgbClr val="0070C0"/>
                </a:solidFill>
                <a:latin typeface="Arial" panose="020B0604020202020204" pitchFamily="34" charset="0"/>
                <a:cs typeface="Arial" panose="020B0604020202020204" pitchFamily="34" charset="0"/>
              </a:rPr>
              <a:t>Estações de televisão: </a:t>
            </a:r>
            <a:r>
              <a:rPr lang="pt-BR" sz="2400" dirty="0">
                <a:latin typeface="Arial" panose="020B0604020202020204" pitchFamily="34" charset="0"/>
                <a:cs typeface="Arial" panose="020B0604020202020204" pitchFamily="34" charset="0"/>
              </a:rPr>
              <a:t>de 54 até 88 </a:t>
            </a:r>
            <a:r>
              <a:rPr lang="pt-BR" sz="2400" dirty="0" err="1">
                <a:latin typeface="Arial" panose="020B0604020202020204" pitchFamily="34" charset="0"/>
                <a:cs typeface="Arial" panose="020B0604020202020204" pitchFamily="34" charset="0"/>
              </a:rPr>
              <a:t>megahertz</a:t>
            </a:r>
            <a:endParaRPr lang="pt-BR" sz="2400" dirty="0">
              <a:latin typeface="Arial" panose="020B0604020202020204" pitchFamily="34" charset="0"/>
              <a:cs typeface="Arial" panose="020B0604020202020204" pitchFamily="34" charset="0"/>
            </a:endParaRPr>
          </a:p>
          <a:p>
            <a:pPr algn="ctr">
              <a:lnSpc>
                <a:spcPct val="150000"/>
              </a:lnSpc>
            </a:pPr>
            <a:r>
              <a:rPr lang="pt-BR" sz="2400" dirty="0">
                <a:solidFill>
                  <a:srgbClr val="0070C0"/>
                </a:solidFill>
                <a:latin typeface="Arial" panose="020B0604020202020204" pitchFamily="34" charset="0"/>
                <a:cs typeface="Arial" panose="020B0604020202020204" pitchFamily="34" charset="0"/>
              </a:rPr>
              <a:t>Ondas de rádio FM:</a:t>
            </a:r>
            <a:r>
              <a:rPr lang="pt-BR" sz="2400" dirty="0">
                <a:latin typeface="Arial" panose="020B0604020202020204" pitchFamily="34" charset="0"/>
                <a:cs typeface="Arial" panose="020B0604020202020204" pitchFamily="34" charset="0"/>
              </a:rPr>
              <a:t> de 88 </a:t>
            </a:r>
            <a:r>
              <a:rPr lang="pt-BR" sz="2400" dirty="0" err="1">
                <a:latin typeface="Arial" panose="020B0604020202020204" pitchFamily="34" charset="0"/>
                <a:cs typeface="Arial" panose="020B0604020202020204" pitchFamily="34" charset="0"/>
              </a:rPr>
              <a:t>megahertz</a:t>
            </a:r>
            <a:r>
              <a:rPr lang="pt-BR" sz="2400" dirty="0">
                <a:latin typeface="Arial" panose="020B0604020202020204" pitchFamily="34" charset="0"/>
                <a:cs typeface="Arial" panose="020B0604020202020204" pitchFamily="34" charset="0"/>
              </a:rPr>
              <a:t> até 108 </a:t>
            </a:r>
            <a:r>
              <a:rPr lang="pt-BR" sz="2400" dirty="0" err="1">
                <a:latin typeface="Arial" panose="020B0604020202020204" pitchFamily="34" charset="0"/>
                <a:cs typeface="Arial" panose="020B0604020202020204" pitchFamily="34" charset="0"/>
              </a:rPr>
              <a:t>megahertz</a:t>
            </a:r>
            <a:br>
              <a:rPr lang="pt-BR" sz="2400" dirty="0">
                <a:latin typeface="Arial" panose="020B0604020202020204" pitchFamily="34" charset="0"/>
                <a:cs typeface="Arial" panose="020B0604020202020204" pitchFamily="34" charset="0"/>
              </a:rPr>
            </a:br>
            <a:r>
              <a:rPr lang="pt-BR" sz="2400" dirty="0">
                <a:solidFill>
                  <a:srgbClr val="0070C0"/>
                </a:solidFill>
                <a:latin typeface="Arial" panose="020B0604020202020204" pitchFamily="34" charset="0"/>
                <a:cs typeface="Arial" panose="020B0604020202020204" pitchFamily="34" charset="0"/>
              </a:rPr>
              <a:t>Estações de televisão: </a:t>
            </a:r>
            <a:r>
              <a:rPr lang="pt-BR" sz="2400" dirty="0">
                <a:latin typeface="Arial" panose="020B0604020202020204" pitchFamily="34" charset="0"/>
                <a:cs typeface="Arial" panose="020B0604020202020204" pitchFamily="34" charset="0"/>
              </a:rPr>
              <a:t>de 174 até 220 </a:t>
            </a:r>
            <a:r>
              <a:rPr lang="pt-BR" sz="2400" dirty="0" err="1">
                <a:latin typeface="Arial" panose="020B0604020202020204" pitchFamily="34" charset="0"/>
                <a:cs typeface="Arial" panose="020B0604020202020204" pitchFamily="34" charset="0"/>
              </a:rPr>
              <a:t>megahertz</a:t>
            </a:r>
            <a:r>
              <a:rPr lang="pt-BR"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88221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981" y="116632"/>
            <a:ext cx="12192000" cy="553998"/>
          </a:xfrm>
          <a:prstGeom prst="rect">
            <a:avLst/>
          </a:prstGeom>
          <a:noFill/>
        </p:spPr>
        <p:txBody>
          <a:bodyPr wrap="square" rtlCol="0">
            <a:spAutoFit/>
          </a:bodyPr>
          <a:lstStyle/>
          <a:p>
            <a:pPr algn="ctr"/>
            <a:r>
              <a:rPr lang="pt-BR" sz="3000" b="1" dirty="0">
                <a:solidFill>
                  <a:srgbClr val="FF0000"/>
                </a:solidFill>
                <a:latin typeface="Arial" pitchFamily="34" charset="0"/>
                <a:cs typeface="Arial" pitchFamily="34" charset="0"/>
              </a:rPr>
              <a:t>Tecnologia de radiofrequência (sem fio)</a:t>
            </a:r>
          </a:p>
        </p:txBody>
      </p:sp>
      <p:sp>
        <p:nvSpPr>
          <p:cNvPr id="3" name="CaixaDeTexto 2"/>
          <p:cNvSpPr txBox="1"/>
          <p:nvPr/>
        </p:nvSpPr>
        <p:spPr>
          <a:xfrm>
            <a:off x="300337" y="908720"/>
            <a:ext cx="11593288" cy="5626027"/>
          </a:xfrm>
          <a:prstGeom prst="rect">
            <a:avLst/>
          </a:prstGeom>
          <a:noFill/>
        </p:spPr>
        <p:txBody>
          <a:bodyPr wrap="square" rtlCol="0">
            <a:spAutoFit/>
          </a:bodyPr>
          <a:lstStyle/>
          <a:p>
            <a:pPr algn="ctr">
              <a:lnSpc>
                <a:spcPct val="150000"/>
              </a:lnSpc>
            </a:pPr>
            <a:r>
              <a:rPr lang="pt-BR" sz="2200" dirty="0">
                <a:solidFill>
                  <a:srgbClr val="0070C0"/>
                </a:solidFill>
                <a:latin typeface="Arial" panose="020B0604020202020204" pitchFamily="34" charset="0"/>
                <a:cs typeface="Arial" panose="020B0604020202020204" pitchFamily="34" charset="0"/>
              </a:rPr>
              <a:t>Abridores de garagem, sistemas de alarme: </a:t>
            </a:r>
            <a:r>
              <a:rPr lang="pt-BR" sz="2200" dirty="0">
                <a:latin typeface="Arial" panose="020B0604020202020204" pitchFamily="34" charset="0"/>
                <a:cs typeface="Arial" panose="020B0604020202020204" pitchFamily="34" charset="0"/>
              </a:rPr>
              <a:t>em torno de 40 </a:t>
            </a:r>
            <a:r>
              <a:rPr lang="pt-BR" sz="2200" dirty="0" err="1">
                <a:latin typeface="Arial" panose="020B0604020202020204" pitchFamily="34" charset="0"/>
                <a:cs typeface="Arial" panose="020B0604020202020204" pitchFamily="34" charset="0"/>
              </a:rPr>
              <a:t>Mhz</a:t>
            </a:r>
            <a:r>
              <a:rPr lang="pt-BR" sz="2200" dirty="0">
                <a:latin typeface="Arial" panose="020B0604020202020204" pitchFamily="34" charset="0"/>
                <a:cs typeface="Arial" panose="020B0604020202020204" pitchFamily="34" charset="0"/>
              </a:rPr>
              <a:t>.</a:t>
            </a:r>
            <a:br>
              <a:rPr lang="pt-BR" sz="2200" dirty="0">
                <a:latin typeface="Arial" panose="020B0604020202020204" pitchFamily="34" charset="0"/>
                <a:cs typeface="Arial" panose="020B0604020202020204" pitchFamily="34" charset="0"/>
              </a:rPr>
            </a:br>
            <a:r>
              <a:rPr lang="pt-BR" sz="2200" dirty="0">
                <a:solidFill>
                  <a:srgbClr val="0070C0"/>
                </a:solidFill>
                <a:latin typeface="Arial" panose="020B0604020202020204" pitchFamily="34" charset="0"/>
                <a:cs typeface="Arial" panose="020B0604020202020204" pitchFamily="34" charset="0"/>
              </a:rPr>
              <a:t>Telefones sem fio padrões: </a:t>
            </a:r>
            <a:r>
              <a:rPr lang="pt-BR" sz="2200" dirty="0">
                <a:latin typeface="Arial" panose="020B0604020202020204" pitchFamily="34" charset="0"/>
                <a:cs typeface="Arial" panose="020B0604020202020204" pitchFamily="34" charset="0"/>
              </a:rPr>
              <a:t>de 40 até 50 </a:t>
            </a:r>
            <a:r>
              <a:rPr lang="pt-BR" sz="2200" dirty="0" err="1">
                <a:latin typeface="Arial" panose="020B0604020202020204" pitchFamily="34" charset="0"/>
                <a:cs typeface="Arial" panose="020B0604020202020204" pitchFamily="34" charset="0"/>
              </a:rPr>
              <a:t>Mhz</a:t>
            </a:r>
            <a:r>
              <a:rPr lang="pt-BR" sz="2200" dirty="0">
                <a:latin typeface="Arial" panose="020B0604020202020204" pitchFamily="34" charset="0"/>
                <a:cs typeface="Arial" panose="020B0604020202020204" pitchFamily="34" charset="0"/>
              </a:rPr>
              <a:t>.</a:t>
            </a:r>
            <a:br>
              <a:rPr lang="pt-BR" sz="2200" dirty="0">
                <a:latin typeface="Arial" panose="020B0604020202020204" pitchFamily="34" charset="0"/>
                <a:cs typeface="Arial" panose="020B0604020202020204" pitchFamily="34" charset="0"/>
              </a:rPr>
            </a:br>
            <a:r>
              <a:rPr lang="pt-BR" sz="2200" dirty="0">
                <a:solidFill>
                  <a:srgbClr val="0070C0"/>
                </a:solidFill>
                <a:latin typeface="Arial" panose="020B0604020202020204" pitchFamily="34" charset="0"/>
                <a:cs typeface="Arial" panose="020B0604020202020204" pitchFamily="34" charset="0"/>
              </a:rPr>
              <a:t>Monitores de bebês:</a:t>
            </a:r>
            <a:r>
              <a:rPr lang="pt-BR" sz="2200" dirty="0">
                <a:latin typeface="Arial" panose="020B0604020202020204" pitchFamily="34" charset="0"/>
                <a:cs typeface="Arial" panose="020B0604020202020204" pitchFamily="34" charset="0"/>
              </a:rPr>
              <a:t> 49 </a:t>
            </a:r>
            <a:r>
              <a:rPr lang="pt-BR" sz="2200" dirty="0" err="1">
                <a:latin typeface="Arial" panose="020B0604020202020204" pitchFamily="34" charset="0"/>
                <a:cs typeface="Arial" panose="020B0604020202020204" pitchFamily="34" charset="0"/>
              </a:rPr>
              <a:t>Mhz</a:t>
            </a:r>
            <a:r>
              <a:rPr lang="pt-BR" sz="2200" dirty="0">
                <a:latin typeface="Arial" panose="020B0604020202020204" pitchFamily="34" charset="0"/>
                <a:cs typeface="Arial" panose="020B0604020202020204" pitchFamily="34" charset="0"/>
              </a:rPr>
              <a:t>.</a:t>
            </a:r>
            <a:br>
              <a:rPr lang="pt-BR" sz="2200" dirty="0">
                <a:latin typeface="Arial" panose="020B0604020202020204" pitchFamily="34" charset="0"/>
                <a:cs typeface="Arial" panose="020B0604020202020204" pitchFamily="34" charset="0"/>
              </a:rPr>
            </a:br>
            <a:r>
              <a:rPr lang="pt-BR" sz="2200" dirty="0">
                <a:solidFill>
                  <a:srgbClr val="0070C0"/>
                </a:solidFill>
                <a:latin typeface="Arial" panose="020B0604020202020204" pitchFamily="34" charset="0"/>
                <a:cs typeface="Arial" panose="020B0604020202020204" pitchFamily="34" charset="0"/>
              </a:rPr>
              <a:t>Carros controlados por rádio:</a:t>
            </a:r>
            <a:r>
              <a:rPr lang="pt-BR" sz="2200" dirty="0">
                <a:latin typeface="Arial" panose="020B0604020202020204" pitchFamily="34" charset="0"/>
                <a:cs typeface="Arial" panose="020B0604020202020204" pitchFamily="34" charset="0"/>
              </a:rPr>
              <a:t> em torno de 75 </a:t>
            </a:r>
            <a:r>
              <a:rPr lang="pt-BR" sz="2200" dirty="0" err="1">
                <a:latin typeface="Arial" panose="020B0604020202020204" pitchFamily="34" charset="0"/>
                <a:cs typeface="Arial" panose="020B0604020202020204" pitchFamily="34" charset="0"/>
              </a:rPr>
              <a:t>Mhz</a:t>
            </a:r>
            <a:r>
              <a:rPr lang="pt-BR" sz="2200" dirty="0">
                <a:latin typeface="Arial" panose="020B0604020202020204" pitchFamily="34" charset="0"/>
                <a:cs typeface="Arial" panose="020B0604020202020204" pitchFamily="34" charset="0"/>
              </a:rPr>
              <a:t>.</a:t>
            </a:r>
            <a:br>
              <a:rPr lang="pt-BR" sz="2200" dirty="0">
                <a:latin typeface="Arial" panose="020B0604020202020204" pitchFamily="34" charset="0"/>
                <a:cs typeface="Arial" panose="020B0604020202020204" pitchFamily="34" charset="0"/>
              </a:rPr>
            </a:br>
            <a:r>
              <a:rPr lang="pt-BR" sz="2200" dirty="0">
                <a:solidFill>
                  <a:srgbClr val="0070C0"/>
                </a:solidFill>
                <a:latin typeface="Arial" panose="020B0604020202020204" pitchFamily="34" charset="0"/>
                <a:cs typeface="Arial" panose="020B0604020202020204" pitchFamily="34" charset="0"/>
              </a:rPr>
              <a:t>Colares para monitoramento de animais: </a:t>
            </a:r>
            <a:r>
              <a:rPr lang="pt-BR" sz="2200" dirty="0">
                <a:latin typeface="Arial" panose="020B0604020202020204" pitchFamily="34" charset="0"/>
                <a:cs typeface="Arial" panose="020B0604020202020204" pitchFamily="34" charset="0"/>
              </a:rPr>
              <a:t>de 215 a 220 </a:t>
            </a:r>
            <a:r>
              <a:rPr lang="pt-BR" sz="2200" dirty="0" err="1">
                <a:latin typeface="Arial" panose="020B0604020202020204" pitchFamily="34" charset="0"/>
                <a:cs typeface="Arial" panose="020B0604020202020204" pitchFamily="34" charset="0"/>
              </a:rPr>
              <a:t>Mhz</a:t>
            </a:r>
            <a:r>
              <a:rPr lang="pt-BR" sz="2200" dirty="0">
                <a:latin typeface="Arial" panose="020B0604020202020204" pitchFamily="34" charset="0"/>
                <a:cs typeface="Arial" panose="020B0604020202020204" pitchFamily="34" charset="0"/>
              </a:rPr>
              <a:t>.</a:t>
            </a:r>
            <a:br>
              <a:rPr lang="pt-BR" sz="2200" dirty="0">
                <a:latin typeface="Arial" panose="020B0604020202020204" pitchFamily="34" charset="0"/>
                <a:cs typeface="Arial" panose="020B0604020202020204" pitchFamily="34" charset="0"/>
              </a:rPr>
            </a:br>
            <a:r>
              <a:rPr lang="pt-BR" sz="2200" dirty="0">
                <a:solidFill>
                  <a:srgbClr val="0070C0"/>
                </a:solidFill>
                <a:latin typeface="Arial" panose="020B0604020202020204" pitchFamily="34" charset="0"/>
                <a:cs typeface="Arial" panose="020B0604020202020204" pitchFamily="34" charset="0"/>
              </a:rPr>
              <a:t>Estação Espacial MIR: </a:t>
            </a:r>
            <a:r>
              <a:rPr lang="pt-BR" sz="2200" dirty="0">
                <a:latin typeface="Arial" panose="020B0604020202020204" pitchFamily="34" charset="0"/>
                <a:cs typeface="Arial" panose="020B0604020202020204" pitchFamily="34" charset="0"/>
              </a:rPr>
              <a:t>145 e 437 </a:t>
            </a:r>
            <a:r>
              <a:rPr lang="pt-BR" sz="2200" dirty="0" err="1">
                <a:latin typeface="Arial" panose="020B0604020202020204" pitchFamily="34" charset="0"/>
                <a:cs typeface="Arial" panose="020B0604020202020204" pitchFamily="34" charset="0"/>
              </a:rPr>
              <a:t>Mhz</a:t>
            </a:r>
            <a:br>
              <a:rPr lang="pt-BR" sz="2200" dirty="0">
                <a:latin typeface="Arial" panose="020B0604020202020204" pitchFamily="34" charset="0"/>
                <a:cs typeface="Arial" panose="020B0604020202020204" pitchFamily="34" charset="0"/>
              </a:rPr>
            </a:br>
            <a:r>
              <a:rPr lang="pt-BR" sz="2200" dirty="0">
                <a:solidFill>
                  <a:srgbClr val="0070C0"/>
                </a:solidFill>
                <a:latin typeface="Arial" panose="020B0604020202020204" pitchFamily="34" charset="0"/>
                <a:cs typeface="Arial" panose="020B0604020202020204" pitchFamily="34" charset="0"/>
              </a:rPr>
              <a:t>Telefones Celulares:</a:t>
            </a:r>
            <a:r>
              <a:rPr lang="pt-BR" sz="2200" dirty="0">
                <a:latin typeface="Arial" panose="020B0604020202020204" pitchFamily="34" charset="0"/>
                <a:cs typeface="Arial" panose="020B0604020202020204" pitchFamily="34" charset="0"/>
              </a:rPr>
              <a:t> de 824 a 849 </a:t>
            </a:r>
            <a:r>
              <a:rPr lang="pt-BR" sz="2200" dirty="0" err="1">
                <a:latin typeface="Arial" panose="020B0604020202020204" pitchFamily="34" charset="0"/>
                <a:cs typeface="Arial" panose="020B0604020202020204" pitchFamily="34" charset="0"/>
              </a:rPr>
              <a:t>Mhz</a:t>
            </a:r>
            <a:r>
              <a:rPr lang="pt-BR" sz="2200" dirty="0">
                <a:latin typeface="Arial" panose="020B0604020202020204" pitchFamily="34" charset="0"/>
                <a:cs typeface="Arial" panose="020B0604020202020204" pitchFamily="34" charset="0"/>
              </a:rPr>
              <a:t>.</a:t>
            </a:r>
            <a:br>
              <a:rPr lang="pt-BR" sz="2200" dirty="0">
                <a:latin typeface="Arial" panose="020B0604020202020204" pitchFamily="34" charset="0"/>
                <a:cs typeface="Arial" panose="020B0604020202020204" pitchFamily="34" charset="0"/>
              </a:rPr>
            </a:br>
            <a:r>
              <a:rPr lang="pt-BR" sz="2200" dirty="0">
                <a:solidFill>
                  <a:srgbClr val="0070C0"/>
                </a:solidFill>
                <a:latin typeface="Arial" panose="020B0604020202020204" pitchFamily="34" charset="0"/>
                <a:cs typeface="Arial" panose="020B0604020202020204" pitchFamily="34" charset="0"/>
              </a:rPr>
              <a:t>Novos telefones sem fio: </a:t>
            </a:r>
            <a:r>
              <a:rPr lang="pt-BR" sz="2200" dirty="0">
                <a:latin typeface="Arial" panose="020B0604020202020204" pitchFamily="34" charset="0"/>
                <a:cs typeface="Arial" panose="020B0604020202020204" pitchFamily="34" charset="0"/>
              </a:rPr>
              <a:t>ao redor de 900 </a:t>
            </a:r>
            <a:r>
              <a:rPr lang="pt-BR" sz="2200" dirty="0" err="1">
                <a:latin typeface="Arial" panose="020B0604020202020204" pitchFamily="34" charset="0"/>
                <a:cs typeface="Arial" panose="020B0604020202020204" pitchFamily="34" charset="0"/>
              </a:rPr>
              <a:t>Mhz</a:t>
            </a:r>
            <a:r>
              <a:rPr lang="pt-BR" sz="2200" dirty="0">
                <a:latin typeface="Arial" panose="020B0604020202020204" pitchFamily="34" charset="0"/>
                <a:cs typeface="Arial" panose="020B0604020202020204" pitchFamily="34" charset="0"/>
              </a:rPr>
              <a:t>.</a:t>
            </a:r>
            <a:br>
              <a:rPr lang="pt-BR" sz="2200" dirty="0">
                <a:latin typeface="Arial" panose="020B0604020202020204" pitchFamily="34" charset="0"/>
                <a:cs typeface="Arial" panose="020B0604020202020204" pitchFamily="34" charset="0"/>
              </a:rPr>
            </a:br>
            <a:r>
              <a:rPr lang="pt-BR" sz="2200" dirty="0">
                <a:solidFill>
                  <a:srgbClr val="0070C0"/>
                </a:solidFill>
                <a:latin typeface="Arial" panose="020B0604020202020204" pitchFamily="34" charset="0"/>
                <a:cs typeface="Arial" panose="020B0604020202020204" pitchFamily="34" charset="0"/>
              </a:rPr>
              <a:t>Radares de controle de tráfego aéreo: </a:t>
            </a:r>
            <a:r>
              <a:rPr lang="pt-BR" sz="2200" dirty="0">
                <a:latin typeface="Arial" panose="020B0604020202020204" pitchFamily="34" charset="0"/>
                <a:cs typeface="Arial" panose="020B0604020202020204" pitchFamily="34" charset="0"/>
              </a:rPr>
              <a:t>de 960 a 1215 </a:t>
            </a:r>
            <a:r>
              <a:rPr lang="pt-BR" sz="2200" dirty="0" err="1">
                <a:latin typeface="Arial" panose="020B0604020202020204" pitchFamily="34" charset="0"/>
                <a:cs typeface="Arial" panose="020B0604020202020204" pitchFamily="34" charset="0"/>
              </a:rPr>
              <a:t>Mhz</a:t>
            </a:r>
            <a:r>
              <a:rPr lang="pt-BR" sz="2200" dirty="0">
                <a:latin typeface="Arial" panose="020B0604020202020204" pitchFamily="34" charset="0"/>
                <a:cs typeface="Arial" panose="020B0604020202020204" pitchFamily="34" charset="0"/>
              </a:rPr>
              <a:t>.</a:t>
            </a:r>
            <a:br>
              <a:rPr lang="pt-BR" sz="2200" dirty="0">
                <a:latin typeface="Arial" panose="020B0604020202020204" pitchFamily="34" charset="0"/>
                <a:cs typeface="Arial" panose="020B0604020202020204" pitchFamily="34" charset="0"/>
              </a:rPr>
            </a:br>
            <a:r>
              <a:rPr lang="pt-BR" sz="2200" dirty="0">
                <a:solidFill>
                  <a:srgbClr val="0070C0"/>
                </a:solidFill>
                <a:latin typeface="Arial" panose="020B0604020202020204" pitchFamily="34" charset="0"/>
                <a:cs typeface="Arial" panose="020B0604020202020204" pitchFamily="34" charset="0"/>
              </a:rPr>
              <a:t>Sistema de Posicionamento Global: </a:t>
            </a:r>
            <a:r>
              <a:rPr lang="pt-BR" sz="2200" dirty="0">
                <a:latin typeface="Arial" panose="020B0604020202020204" pitchFamily="34" charset="0"/>
                <a:cs typeface="Arial" panose="020B0604020202020204" pitchFamily="34" charset="0"/>
              </a:rPr>
              <a:t>1227 a 1575 </a:t>
            </a:r>
            <a:r>
              <a:rPr lang="pt-BR" sz="2200" dirty="0" err="1">
                <a:latin typeface="Arial" panose="020B0604020202020204" pitchFamily="34" charset="0"/>
                <a:cs typeface="Arial" panose="020B0604020202020204" pitchFamily="34" charset="0"/>
              </a:rPr>
              <a:t>Mhz</a:t>
            </a:r>
            <a:r>
              <a:rPr lang="pt-BR" sz="2200" dirty="0">
                <a:latin typeface="Arial" panose="020B0604020202020204" pitchFamily="34" charset="0"/>
                <a:cs typeface="Arial" panose="020B0604020202020204" pitchFamily="34" charset="0"/>
              </a:rPr>
              <a:t>. </a:t>
            </a:r>
          </a:p>
          <a:p>
            <a:pPr algn="ctr">
              <a:lnSpc>
                <a:spcPct val="150000"/>
              </a:lnSpc>
            </a:pPr>
            <a:r>
              <a:rPr lang="pt-BR" sz="2200" dirty="0">
                <a:solidFill>
                  <a:srgbClr val="0070C0"/>
                </a:solidFill>
                <a:latin typeface="Arial" panose="020B0604020202020204" pitchFamily="34" charset="0"/>
                <a:cs typeface="Arial" panose="020B0604020202020204" pitchFamily="34" charset="0"/>
              </a:rPr>
              <a:t>Comunicações de espaço profundo: </a:t>
            </a:r>
            <a:r>
              <a:rPr lang="pt-BR" sz="2200" dirty="0">
                <a:latin typeface="Arial" panose="020B0604020202020204" pitchFamily="34" charset="0"/>
                <a:cs typeface="Arial" panose="020B0604020202020204" pitchFamily="34" charset="0"/>
              </a:rPr>
              <a:t>de 2290 a 2300 </a:t>
            </a:r>
            <a:r>
              <a:rPr lang="pt-BR" sz="2200" dirty="0" err="1">
                <a:latin typeface="Arial" panose="020B0604020202020204" pitchFamily="34" charset="0"/>
                <a:cs typeface="Arial" panose="020B0604020202020204" pitchFamily="34" charset="0"/>
              </a:rPr>
              <a:t>Mhz</a:t>
            </a:r>
            <a:r>
              <a:rPr lang="pt-BR"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80415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0" name="Picture 2" descr="Resultado de imagem para background ondas de rád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3145"/>
            <a:ext cx="12192000" cy="7624292"/>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19727" y="1340768"/>
            <a:ext cx="12192000" cy="553998"/>
          </a:xfrm>
          <a:prstGeom prst="rect">
            <a:avLst/>
          </a:prstGeom>
          <a:noFill/>
        </p:spPr>
        <p:txBody>
          <a:bodyPr wrap="square" rtlCol="0">
            <a:spAutoFit/>
          </a:bodyPr>
          <a:lstStyle/>
          <a:p>
            <a:pPr algn="ctr"/>
            <a:r>
              <a:rPr lang="pt-BR" sz="3000" b="1" dirty="0">
                <a:solidFill>
                  <a:srgbClr val="FFFF00"/>
                </a:solidFill>
                <a:latin typeface="Arial" pitchFamily="34" charset="0"/>
                <a:cs typeface="Arial" pitchFamily="34" charset="0"/>
              </a:rPr>
              <a:t>Uso das ondas de rádio</a:t>
            </a:r>
          </a:p>
        </p:txBody>
      </p:sp>
    </p:spTree>
    <p:extLst>
      <p:ext uri="{BB962C8B-B14F-4D97-AF65-F5344CB8AC3E}">
        <p14:creationId xmlns:p14="http://schemas.microsoft.com/office/powerpoint/2010/main" val="2637508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5718" name="Picture 6" descr="Resultado de imagem para radiocomunicaçã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120" y="928209"/>
            <a:ext cx="5438076" cy="3575396"/>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0" y="285729"/>
            <a:ext cx="12192000" cy="553998"/>
          </a:xfrm>
          <a:prstGeom prst="rect">
            <a:avLst/>
          </a:prstGeom>
          <a:noFill/>
        </p:spPr>
        <p:txBody>
          <a:bodyPr wrap="square" rtlCol="0">
            <a:spAutoFit/>
          </a:bodyPr>
          <a:lstStyle/>
          <a:p>
            <a:pPr algn="ctr"/>
            <a:r>
              <a:rPr lang="pt-BR" sz="3000" b="1" dirty="0">
                <a:solidFill>
                  <a:srgbClr val="FFFF00"/>
                </a:solidFill>
                <a:latin typeface="Arial" pitchFamily="34" charset="0"/>
                <a:cs typeface="Arial" pitchFamily="34" charset="0"/>
              </a:rPr>
              <a:t>Radiocomunicações</a:t>
            </a:r>
          </a:p>
        </p:txBody>
      </p:sp>
      <p:pic>
        <p:nvPicPr>
          <p:cNvPr id="115714" name="Picture 2" descr="Resultado de imagem para radiocominucaçã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268" y="4269128"/>
            <a:ext cx="5447928" cy="2534273"/>
          </a:xfrm>
          <a:prstGeom prst="rect">
            <a:avLst/>
          </a:prstGeom>
          <a:noFill/>
          <a:extLst>
            <a:ext uri="{909E8E84-426E-40DD-AFC4-6F175D3DCCD1}">
              <a14:hiddenFill xmlns:a14="http://schemas.microsoft.com/office/drawing/2010/main">
                <a:solidFill>
                  <a:srgbClr val="FFFFFF"/>
                </a:solidFill>
              </a14:hiddenFill>
            </a:ext>
          </a:extLst>
        </p:spPr>
      </p:pic>
      <p:pic>
        <p:nvPicPr>
          <p:cNvPr id="115716" name="Picture 4" descr="Resultado de imagem para radiocomunicaç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8048" y="939304"/>
            <a:ext cx="4468462" cy="2980429"/>
          </a:xfrm>
          <a:prstGeom prst="rect">
            <a:avLst/>
          </a:prstGeom>
          <a:noFill/>
          <a:extLst>
            <a:ext uri="{909E8E84-426E-40DD-AFC4-6F175D3DCCD1}">
              <a14:hiddenFill xmlns:a14="http://schemas.microsoft.com/office/drawing/2010/main">
                <a:solidFill>
                  <a:srgbClr val="FFFFFF"/>
                </a:solidFill>
              </a14:hiddenFill>
            </a:ext>
          </a:extLst>
        </p:spPr>
      </p:pic>
      <p:pic>
        <p:nvPicPr>
          <p:cNvPr id="115720" name="Picture 8" descr="Resultado de imagem para radiocomunicaçã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792" t="8375" b="11045"/>
          <a:stretch/>
        </p:blipFill>
        <p:spPr bwMode="auto">
          <a:xfrm>
            <a:off x="6528048" y="3919733"/>
            <a:ext cx="4456617"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809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40" name="Picture 4" descr="Resultado de imagem para radar de velocidade"/>
          <p:cNvPicPr>
            <a:picLocks noChangeAspect="1" noChangeArrowheads="1"/>
          </p:cNvPicPr>
          <p:nvPr/>
        </p:nvPicPr>
        <p:blipFill rotWithShape="1">
          <a:blip r:embed="rId2">
            <a:extLst>
              <a:ext uri="{28A0092B-C50C-407E-A947-70E740481C1C}">
                <a14:useLocalDpi xmlns:a14="http://schemas.microsoft.com/office/drawing/2010/main" val="0"/>
              </a:ext>
            </a:extLst>
          </a:blip>
          <a:srcRect l="29456" r="12014"/>
          <a:stretch/>
        </p:blipFill>
        <p:spPr bwMode="auto">
          <a:xfrm>
            <a:off x="0" y="1836531"/>
            <a:ext cx="3699157" cy="4213441"/>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17701" y="620688"/>
            <a:ext cx="12192000" cy="553998"/>
          </a:xfrm>
          <a:prstGeom prst="rect">
            <a:avLst/>
          </a:prstGeom>
          <a:noFill/>
        </p:spPr>
        <p:txBody>
          <a:bodyPr wrap="square" rtlCol="0">
            <a:spAutoFit/>
          </a:bodyPr>
          <a:lstStyle/>
          <a:p>
            <a:pPr algn="ctr"/>
            <a:r>
              <a:rPr lang="pt-BR" sz="3000" b="1" dirty="0">
                <a:solidFill>
                  <a:srgbClr val="FFFF00"/>
                </a:solidFill>
                <a:latin typeface="Arial" pitchFamily="34" charset="0"/>
                <a:cs typeface="Arial" pitchFamily="34" charset="0"/>
              </a:rPr>
              <a:t>Radares</a:t>
            </a:r>
          </a:p>
        </p:txBody>
      </p:sp>
      <p:pic>
        <p:nvPicPr>
          <p:cNvPr id="116738" name="Picture 2" descr="Resultado de imagem para Ra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8590" y="1836531"/>
            <a:ext cx="3326130" cy="4245994"/>
          </a:xfrm>
          <a:prstGeom prst="rect">
            <a:avLst/>
          </a:prstGeom>
          <a:noFill/>
          <a:extLst>
            <a:ext uri="{909E8E84-426E-40DD-AFC4-6F175D3DCCD1}">
              <a14:hiddenFill xmlns:a14="http://schemas.microsoft.com/office/drawing/2010/main">
                <a:solidFill>
                  <a:srgbClr val="FFFFFF"/>
                </a:solidFill>
              </a14:hiddenFill>
            </a:ext>
          </a:extLst>
        </p:spPr>
      </p:pic>
      <p:pic>
        <p:nvPicPr>
          <p:cNvPr id="116742" name="Picture 6" descr="Resultado de imagem para Radar de tráfego aére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82" r="10428"/>
          <a:stretch/>
        </p:blipFill>
        <p:spPr bwMode="auto">
          <a:xfrm>
            <a:off x="6474720" y="1836531"/>
            <a:ext cx="5718259" cy="4221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476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Resultado de imagem para funcionamento do rad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6" y="332656"/>
            <a:ext cx="12349487"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644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432" y="0"/>
            <a:ext cx="10272464" cy="6848309"/>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0"/>
            <a:ext cx="12192000" cy="553998"/>
          </a:xfrm>
          <a:prstGeom prst="rect">
            <a:avLst/>
          </a:prstGeom>
          <a:noFill/>
        </p:spPr>
        <p:txBody>
          <a:bodyPr wrap="square" rtlCol="0">
            <a:spAutoFit/>
          </a:bodyPr>
          <a:lstStyle/>
          <a:p>
            <a:pPr algn="ctr"/>
            <a:r>
              <a:rPr lang="pt-BR" sz="3000" b="1" dirty="0">
                <a:latin typeface="Arial" pitchFamily="34" charset="0"/>
                <a:cs typeface="Arial" pitchFamily="34" charset="0"/>
              </a:rPr>
              <a:t>Segurança no trânsito</a:t>
            </a:r>
          </a:p>
        </p:txBody>
      </p:sp>
    </p:spTree>
    <p:extLst>
      <p:ext uri="{BB962C8B-B14F-4D97-AF65-F5344CB8AC3E}">
        <p14:creationId xmlns:p14="http://schemas.microsoft.com/office/powerpoint/2010/main" val="392932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85729"/>
            <a:ext cx="12192000" cy="584775"/>
          </a:xfrm>
          <a:prstGeom prst="rect">
            <a:avLst/>
          </a:prstGeom>
          <a:noFill/>
        </p:spPr>
        <p:txBody>
          <a:bodyPr wrap="square" rtlCol="0">
            <a:spAutoFit/>
          </a:bodyPr>
          <a:lstStyle/>
          <a:p>
            <a:pPr algn="ctr"/>
            <a:r>
              <a:rPr lang="pt-BR" sz="3200" b="1" dirty="0">
                <a:solidFill>
                  <a:srgbClr val="FF0000"/>
                </a:solidFill>
                <a:latin typeface="Arial" pitchFamily="34" charset="0"/>
                <a:cs typeface="Arial" pitchFamily="34" charset="0"/>
              </a:rPr>
              <a:t>Demonstração das Ondas Eletromagnéticas</a:t>
            </a:r>
          </a:p>
        </p:txBody>
      </p:sp>
      <p:sp>
        <p:nvSpPr>
          <p:cNvPr id="3" name="CaixaDeTexto 2"/>
          <p:cNvSpPr txBox="1"/>
          <p:nvPr/>
        </p:nvSpPr>
        <p:spPr>
          <a:xfrm>
            <a:off x="5087888" y="1628800"/>
            <a:ext cx="6912768" cy="4247317"/>
          </a:xfrm>
          <a:prstGeom prst="rect">
            <a:avLst/>
          </a:prstGeom>
          <a:noFill/>
        </p:spPr>
        <p:txBody>
          <a:bodyPr wrap="square" rtlCol="0">
            <a:spAutoFit/>
          </a:bodyPr>
          <a:lstStyle/>
          <a:p>
            <a:pPr algn="just">
              <a:lnSpc>
                <a:spcPct val="150000"/>
              </a:lnSpc>
            </a:pPr>
            <a:r>
              <a:rPr lang="pt-BR" sz="2000" dirty="0">
                <a:latin typeface="Arial" panose="020B0604020202020204" pitchFamily="34" charset="0"/>
                <a:cs typeface="Arial" panose="020B0604020202020204" pitchFamily="34" charset="0"/>
              </a:rPr>
              <a:t>	Em 1888, o físico alemão Heinrich Rudolph Hertz conseguiu provar a existência das ondas eletromagnéticas propostas por James </a:t>
            </a:r>
            <a:r>
              <a:rPr lang="pt-BR" sz="2000" dirty="0" err="1">
                <a:latin typeface="Arial" panose="020B0604020202020204" pitchFamily="34" charset="0"/>
                <a:cs typeface="Arial" panose="020B0604020202020204" pitchFamily="34" charset="0"/>
              </a:rPr>
              <a:t>Clerck</a:t>
            </a:r>
            <a:r>
              <a:rPr lang="pt-BR" sz="2000" dirty="0">
                <a:latin typeface="Arial" panose="020B0604020202020204" pitchFamily="34" charset="0"/>
                <a:cs typeface="Arial" panose="020B0604020202020204" pitchFamily="34" charset="0"/>
              </a:rPr>
              <a:t> Maxwell em 1865.</a:t>
            </a:r>
          </a:p>
          <a:p>
            <a:pPr algn="just">
              <a:lnSpc>
                <a:spcPct val="150000"/>
              </a:lnSpc>
            </a:pPr>
            <a:r>
              <a:rPr lang="pt-BR" dirty="0"/>
              <a:t>	</a:t>
            </a:r>
            <a:r>
              <a:rPr lang="pt-BR" sz="2000" dirty="0">
                <a:latin typeface="Arial" panose="020B0604020202020204" pitchFamily="34" charset="0"/>
                <a:cs typeface="Arial" panose="020B0604020202020204" pitchFamily="34" charset="0"/>
              </a:rPr>
              <a:t>Em seus experimentos, determinou a frequência e o tempo de propagação das ondas eletromagnéticas, concluindo que </a:t>
            </a:r>
            <a:r>
              <a:rPr lang="pt-BR" sz="2000" b="1" dirty="0">
                <a:solidFill>
                  <a:srgbClr val="00B050"/>
                </a:solidFill>
                <a:latin typeface="Arial" panose="020B0604020202020204" pitchFamily="34" charset="0"/>
                <a:cs typeface="Arial" panose="020B0604020202020204" pitchFamily="34" charset="0"/>
              </a:rPr>
              <a:t>"elas se propagam através do éter*, na mesma velocidade da luz, e as oscilações ocorrem no sentido transversal ao da propagação, como uma onda luminosa, sendo esta um fenômeno magnético".</a:t>
            </a:r>
          </a:p>
        </p:txBody>
      </p:sp>
      <p:pic>
        <p:nvPicPr>
          <p:cNvPr id="114690" name="Picture 2" descr="default"/>
          <p:cNvPicPr>
            <a:picLocks noChangeAspect="1" noChangeArrowheads="1"/>
          </p:cNvPicPr>
          <p:nvPr/>
        </p:nvPicPr>
        <p:blipFill rotWithShape="1">
          <a:blip r:embed="rId2">
            <a:extLst>
              <a:ext uri="{28A0092B-C50C-407E-A947-70E740481C1C}">
                <a14:useLocalDpi xmlns:a14="http://schemas.microsoft.com/office/drawing/2010/main" val="0"/>
              </a:ext>
            </a:extLst>
          </a:blip>
          <a:srcRect l="20520" r="26561"/>
          <a:stretch/>
        </p:blipFill>
        <p:spPr bwMode="auto">
          <a:xfrm>
            <a:off x="0" y="1340768"/>
            <a:ext cx="4711716" cy="501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953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2" name="Picture 4" descr="Resultado de imagem para carros que mantém distância para o da fren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12192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092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5714" name="Picture 2"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544" y="-10146"/>
            <a:ext cx="8196805" cy="6868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431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0" y="188640"/>
            <a:ext cx="12192000" cy="553998"/>
          </a:xfrm>
          <a:prstGeom prst="rect">
            <a:avLst/>
          </a:prstGeom>
          <a:noFill/>
        </p:spPr>
        <p:txBody>
          <a:bodyPr wrap="square" rtlCol="0">
            <a:spAutoFit/>
          </a:bodyPr>
          <a:lstStyle/>
          <a:p>
            <a:pPr algn="ctr"/>
            <a:r>
              <a:rPr lang="pt-BR" sz="3000" b="1" dirty="0">
                <a:solidFill>
                  <a:srgbClr val="FFFF00"/>
                </a:solidFill>
                <a:latin typeface="Arial" pitchFamily="34" charset="0"/>
                <a:cs typeface="Arial" pitchFamily="34" charset="0"/>
              </a:rPr>
              <a:t>Meteorologia</a:t>
            </a:r>
          </a:p>
        </p:txBody>
      </p:sp>
      <p:pic>
        <p:nvPicPr>
          <p:cNvPr id="118786" name="Picture 2" descr="Resultado de imagem para meteorolog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1853" y="2276872"/>
            <a:ext cx="4710147" cy="3758721"/>
          </a:xfrm>
          <a:prstGeom prst="rect">
            <a:avLst/>
          </a:prstGeom>
          <a:noFill/>
          <a:extLst>
            <a:ext uri="{909E8E84-426E-40DD-AFC4-6F175D3DCCD1}">
              <a14:hiddenFill xmlns:a14="http://schemas.microsoft.com/office/drawing/2010/main">
                <a:solidFill>
                  <a:srgbClr val="FFFFFF"/>
                </a:solidFill>
              </a14:hiddenFill>
            </a:ext>
          </a:extLst>
        </p:spPr>
      </p:pic>
      <p:pic>
        <p:nvPicPr>
          <p:cNvPr id="118788" name="Picture 4" descr="Imagem relacionad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174686"/>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967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0" y="188640"/>
            <a:ext cx="12192000" cy="553998"/>
          </a:xfrm>
          <a:prstGeom prst="rect">
            <a:avLst/>
          </a:prstGeom>
          <a:noFill/>
        </p:spPr>
        <p:txBody>
          <a:bodyPr wrap="square" rtlCol="0">
            <a:spAutoFit/>
          </a:bodyPr>
          <a:lstStyle/>
          <a:p>
            <a:pPr algn="ctr"/>
            <a:r>
              <a:rPr lang="pt-BR" sz="3000" b="1" dirty="0">
                <a:solidFill>
                  <a:srgbClr val="FFFF00"/>
                </a:solidFill>
                <a:latin typeface="Arial" pitchFamily="34" charset="0"/>
                <a:cs typeface="Arial" pitchFamily="34" charset="0"/>
              </a:rPr>
              <a:t>Ressonância Magnética Nuclear</a:t>
            </a:r>
          </a:p>
        </p:txBody>
      </p:sp>
      <p:pic>
        <p:nvPicPr>
          <p:cNvPr id="119810" name="Picture 2" descr="Resultado de imagem para Ressonância Magnética Nuclea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52" t="9684" r="6521"/>
          <a:stretch/>
        </p:blipFill>
        <p:spPr bwMode="auto">
          <a:xfrm>
            <a:off x="0" y="1556792"/>
            <a:ext cx="5320227" cy="3933056"/>
          </a:xfrm>
          <a:prstGeom prst="rect">
            <a:avLst/>
          </a:prstGeom>
          <a:noFill/>
          <a:extLst>
            <a:ext uri="{909E8E84-426E-40DD-AFC4-6F175D3DCCD1}">
              <a14:hiddenFill xmlns:a14="http://schemas.microsoft.com/office/drawing/2010/main">
                <a:solidFill>
                  <a:srgbClr val="FFFFFF"/>
                </a:solidFill>
              </a14:hiddenFill>
            </a:ext>
          </a:extLst>
        </p:spPr>
      </p:pic>
      <p:pic>
        <p:nvPicPr>
          <p:cNvPr id="119812" name="Picture 4"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244" y="1556792"/>
            <a:ext cx="7005756" cy="393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38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0834" name="Picture 2" descr="Resultado de imagem para Ressonância Magnética Nucl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640" y="3956"/>
            <a:ext cx="6484463" cy="685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646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8" name="Picture 2" descr="Resultado de imagem para Ressonância Magnética Nuclea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790433"/>
            <a:ext cx="12192000" cy="5277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24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88640"/>
            <a:ext cx="12192000" cy="553998"/>
          </a:xfrm>
          <a:prstGeom prst="rect">
            <a:avLst/>
          </a:prstGeom>
          <a:noFill/>
        </p:spPr>
        <p:txBody>
          <a:bodyPr wrap="square" rtlCol="0">
            <a:spAutoFit/>
          </a:bodyPr>
          <a:lstStyle/>
          <a:p>
            <a:pPr algn="ctr"/>
            <a:r>
              <a:rPr lang="pt-BR" sz="3000" b="1" dirty="0">
                <a:solidFill>
                  <a:srgbClr val="FF0000"/>
                </a:solidFill>
                <a:latin typeface="Arial" pitchFamily="34" charset="0"/>
                <a:cs typeface="Arial" pitchFamily="34" charset="0"/>
              </a:rPr>
              <a:t>Ressonância Magnética Nuclear – Como funciona?</a:t>
            </a:r>
          </a:p>
        </p:txBody>
      </p:sp>
      <p:sp>
        <p:nvSpPr>
          <p:cNvPr id="3" name="CaixaDeTexto 2"/>
          <p:cNvSpPr txBox="1"/>
          <p:nvPr/>
        </p:nvSpPr>
        <p:spPr>
          <a:xfrm>
            <a:off x="263352" y="1268760"/>
            <a:ext cx="6244187" cy="5170646"/>
          </a:xfrm>
          <a:prstGeom prst="rect">
            <a:avLst/>
          </a:prstGeom>
          <a:noFill/>
        </p:spPr>
        <p:txBody>
          <a:bodyPr wrap="square" rtlCol="0">
            <a:spAutoFit/>
          </a:bodyPr>
          <a:lstStyle/>
          <a:p>
            <a:pPr algn="just">
              <a:lnSpc>
                <a:spcPct val="150000"/>
              </a:lnSpc>
            </a:pPr>
            <a:r>
              <a:rPr lang="pt-BR" sz="2000" dirty="0">
                <a:latin typeface="Arial" panose="020B0604020202020204" pitchFamily="34" charset="0"/>
                <a:cs typeface="Arial" panose="020B0604020202020204" pitchFamily="34" charset="0"/>
              </a:rPr>
              <a:t>	A ressonância magnética nuclear estuda os núcleos atómicos ao alinha-los a um campo magnético constante para posteriormente perturbar este alinhamento com o uso de um campo magnético alternado, de orientação ortogonal. Como resultado desta perturbação, dá-se origem a uma </a:t>
            </a:r>
            <a:r>
              <a:rPr lang="pt-BR" sz="2000" b="1" dirty="0">
                <a:solidFill>
                  <a:srgbClr val="00B050"/>
                </a:solidFill>
                <a:latin typeface="Arial" panose="020B0604020202020204" pitchFamily="34" charset="0"/>
                <a:cs typeface="Arial" panose="020B0604020202020204" pitchFamily="34" charset="0"/>
              </a:rPr>
              <a:t>diferença de energia </a:t>
            </a:r>
            <a:r>
              <a:rPr lang="pt-BR" sz="2000" dirty="0">
                <a:latin typeface="Arial" panose="020B0604020202020204" pitchFamily="34" charset="0"/>
                <a:cs typeface="Arial" panose="020B0604020202020204" pitchFamily="34" charset="0"/>
              </a:rPr>
              <a:t>que é evidenciada ao se excitar tais átomos por uma radiação eletromagnética de mesma frequência. </a:t>
            </a:r>
            <a:r>
              <a:rPr lang="pt-BR" sz="2000" b="1" dirty="0">
                <a:solidFill>
                  <a:srgbClr val="00B050"/>
                </a:solidFill>
                <a:latin typeface="Arial" panose="020B0604020202020204" pitchFamily="34" charset="0"/>
                <a:cs typeface="Arial" panose="020B0604020202020204" pitchFamily="34" charset="0"/>
              </a:rPr>
              <a:t>Estas frequências correspondem tipicamente ao intervalo de radiofrequências do espectro eletromagnético</a:t>
            </a:r>
            <a:r>
              <a:rPr lang="pt-BR" sz="2000" dirty="0">
                <a:latin typeface="Arial" panose="020B0604020202020204" pitchFamily="34" charset="0"/>
                <a:cs typeface="Arial" panose="020B0604020202020204" pitchFamily="34" charset="0"/>
              </a:rPr>
              <a:t>.</a:t>
            </a:r>
          </a:p>
        </p:txBody>
      </p:sp>
      <p:pic>
        <p:nvPicPr>
          <p:cNvPr id="122882" name="Picture 2"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1628" y="1484784"/>
            <a:ext cx="5684461" cy="4384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326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764704"/>
            <a:ext cx="12192000" cy="5386090"/>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Vídeos:</a:t>
            </a:r>
          </a:p>
          <a:p>
            <a:pPr algn="ctr"/>
            <a:endParaRPr lang="pt-BR" sz="3200" b="1" dirty="0">
              <a:solidFill>
                <a:srgbClr val="FF0000"/>
              </a:solidFill>
              <a:latin typeface="Arial" panose="020B0604020202020204" pitchFamily="34" charset="0"/>
            </a:endParaRPr>
          </a:p>
          <a:p>
            <a:pPr algn="ctr"/>
            <a:endParaRPr lang="pt-BR" sz="3200" b="1" dirty="0">
              <a:solidFill>
                <a:srgbClr val="FF0000"/>
              </a:solidFill>
              <a:latin typeface="Arial" panose="020B0604020202020204" pitchFamily="34" charset="0"/>
            </a:endParaRPr>
          </a:p>
          <a:p>
            <a:pPr algn="ctr"/>
            <a:r>
              <a:rPr lang="pt-BR" sz="2800" b="1" dirty="0">
                <a:solidFill>
                  <a:srgbClr val="0070C0"/>
                </a:solidFill>
                <a:latin typeface="Arial" panose="020B0604020202020204" pitchFamily="34" charset="0"/>
                <a:cs typeface="Arial" panose="020B0604020202020204" pitchFamily="34" charset="0"/>
                <a:hlinkClick r:id="rId2"/>
              </a:rPr>
              <a:t>Ressonância magnética: veja como é feito o exame de imagem</a:t>
            </a:r>
            <a:endParaRPr lang="pt-BR" sz="2800" b="1" dirty="0">
              <a:solidFill>
                <a:srgbClr val="0070C0"/>
              </a:solidFill>
              <a:latin typeface="Arial" panose="020B0604020202020204" pitchFamily="34" charset="0"/>
              <a:cs typeface="Arial" panose="020B0604020202020204" pitchFamily="34" charset="0"/>
            </a:endParaRPr>
          </a:p>
          <a:p>
            <a:pPr algn="ctr"/>
            <a:r>
              <a:rPr lang="pt-BR" sz="2800" dirty="0">
                <a:solidFill>
                  <a:srgbClr val="FF0000"/>
                </a:solidFill>
                <a:latin typeface="Arial" panose="020B0604020202020204" pitchFamily="34" charset="0"/>
                <a:cs typeface="Arial" panose="020B0604020202020204" pitchFamily="34" charset="0"/>
              </a:rPr>
              <a:t>(duração: 2:28)</a:t>
            </a:r>
            <a:endParaRPr lang="pt-BR" sz="4400" dirty="0">
              <a:solidFill>
                <a:srgbClr val="FF0000"/>
              </a:solidFill>
              <a:latin typeface="Arial" panose="020B0604020202020204" pitchFamily="34" charset="0"/>
              <a:cs typeface="Arial" panose="020B0604020202020204" pitchFamily="34" charset="0"/>
            </a:endParaRPr>
          </a:p>
          <a:p>
            <a:pPr algn="ctr"/>
            <a:endParaRPr lang="pt-BR" sz="2800" dirty="0">
              <a:solidFill>
                <a:srgbClr val="0070C0"/>
              </a:solidFill>
              <a:latin typeface="Arial" panose="020B0604020202020204" pitchFamily="34" charset="0"/>
              <a:cs typeface="Arial" panose="020B0604020202020204" pitchFamily="34" charset="0"/>
            </a:endParaRPr>
          </a:p>
          <a:p>
            <a:pPr algn="ctr"/>
            <a:endParaRPr lang="pt-BR" sz="3200" b="1" dirty="0">
              <a:solidFill>
                <a:srgbClr val="FF0000"/>
              </a:solidFill>
              <a:latin typeface="Arial" panose="020B0604020202020204" pitchFamily="34" charset="0"/>
            </a:endParaRPr>
          </a:p>
          <a:p>
            <a:pPr algn="ctr"/>
            <a:endParaRPr lang="pt-BR" sz="3200" b="1" dirty="0">
              <a:solidFill>
                <a:srgbClr val="FF0000"/>
              </a:solidFill>
              <a:latin typeface="Arial" panose="020B0604020202020204" pitchFamily="34" charset="0"/>
            </a:endParaRPr>
          </a:p>
          <a:p>
            <a:pPr algn="ctr"/>
            <a:r>
              <a:rPr lang="pt-BR" sz="2800" b="1" dirty="0">
                <a:solidFill>
                  <a:srgbClr val="0070C0"/>
                </a:solidFill>
                <a:latin typeface="Arial" panose="020B0604020202020204" pitchFamily="34" charset="0"/>
                <a:cs typeface="Arial" panose="020B0604020202020204" pitchFamily="34" charset="0"/>
                <a:hlinkClick r:id="rId3"/>
              </a:rPr>
              <a:t>Objetos metálicos X Máquina de Ressonância Magnética</a:t>
            </a:r>
            <a:endParaRPr lang="pt-BR" sz="2800" b="1" dirty="0">
              <a:solidFill>
                <a:srgbClr val="0070C0"/>
              </a:solidFill>
              <a:latin typeface="Arial" panose="020B0604020202020204" pitchFamily="34" charset="0"/>
              <a:cs typeface="Arial" panose="020B0604020202020204" pitchFamily="34" charset="0"/>
            </a:endParaRPr>
          </a:p>
          <a:p>
            <a:pPr algn="ctr"/>
            <a:r>
              <a:rPr lang="pt-BR" sz="2800" dirty="0">
                <a:solidFill>
                  <a:srgbClr val="FF0000"/>
                </a:solidFill>
                <a:latin typeface="Arial" panose="020B0604020202020204" pitchFamily="34" charset="0"/>
                <a:cs typeface="Arial" panose="020B0604020202020204" pitchFamily="34" charset="0"/>
              </a:rPr>
              <a:t>(duração: 2:49)</a:t>
            </a:r>
          </a:p>
          <a:p>
            <a:pPr algn="ctr"/>
            <a:endParaRPr lang="pt-BR" sz="44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4057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1" y="476672"/>
            <a:ext cx="8616279" cy="553998"/>
          </a:xfrm>
          <a:prstGeom prst="rect">
            <a:avLst/>
          </a:prstGeom>
          <a:noFill/>
        </p:spPr>
        <p:txBody>
          <a:bodyPr wrap="square" rtlCol="0">
            <a:spAutoFit/>
          </a:bodyPr>
          <a:lstStyle/>
          <a:p>
            <a:pPr algn="ctr"/>
            <a:r>
              <a:rPr lang="pt-BR" sz="3000" b="1" dirty="0">
                <a:solidFill>
                  <a:srgbClr val="FFFF00"/>
                </a:solidFill>
                <a:latin typeface="Arial" pitchFamily="34" charset="0"/>
                <a:cs typeface="Arial" pitchFamily="34" charset="0"/>
              </a:rPr>
              <a:t>Radioastronomia</a:t>
            </a:r>
          </a:p>
        </p:txBody>
      </p:sp>
      <p:pic>
        <p:nvPicPr>
          <p:cNvPr id="123906" name="Picture 2" descr="Imagem relacionad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497" t="8698" r="7918" b="16791"/>
          <a:stretch/>
        </p:blipFill>
        <p:spPr bwMode="auto">
          <a:xfrm>
            <a:off x="0" y="1778931"/>
            <a:ext cx="8616279" cy="5079069"/>
          </a:xfrm>
          <a:prstGeom prst="rect">
            <a:avLst/>
          </a:prstGeom>
          <a:noFill/>
          <a:extLst>
            <a:ext uri="{909E8E84-426E-40DD-AFC4-6F175D3DCCD1}">
              <a14:hiddenFill xmlns:a14="http://schemas.microsoft.com/office/drawing/2010/main">
                <a:solidFill>
                  <a:srgbClr val="FFFFFF"/>
                </a:solidFill>
              </a14:hiddenFill>
            </a:ext>
          </a:extLst>
        </p:spPr>
      </p:pic>
      <p:pic>
        <p:nvPicPr>
          <p:cNvPr id="123908" name="Picture 4"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956581" y="1649455"/>
            <a:ext cx="6895118" cy="3575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64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4930" name="Picture 2" descr="Resultado de imagem para radioastrono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
            <a:ext cx="12191999" cy="6859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266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07368" y="1268760"/>
            <a:ext cx="11521280" cy="4247317"/>
          </a:xfrm>
          <a:prstGeom prst="rect">
            <a:avLst/>
          </a:prstGeom>
          <a:noFill/>
        </p:spPr>
        <p:txBody>
          <a:bodyPr wrap="square" rtlCol="0">
            <a:spAutoFit/>
          </a:bodyPr>
          <a:lstStyle/>
          <a:p>
            <a:pPr algn="just">
              <a:lnSpc>
                <a:spcPct val="150000"/>
              </a:lnSpc>
            </a:pPr>
            <a:r>
              <a:rPr lang="pt-BR" sz="2000" dirty="0">
                <a:latin typeface="Arial" panose="020B0604020202020204" pitchFamily="34" charset="0"/>
                <a:cs typeface="Arial" panose="020B0604020202020204" pitchFamily="34" charset="0"/>
              </a:rPr>
              <a:t>	A sua descoberta mais fundamental ocorreu no experimento no qual duas bobinas eram ligadas a faiscadores. Ele notou que, enquanto numa das bobinas deflagrava uma faísca, na segunda era deflagrada outra. Esta, porém, era muito pequena, pouco luminosa, e o seu ruído era coberto pelo da primeira, muito mais forte. </a:t>
            </a:r>
          </a:p>
          <a:p>
            <a:pPr algn="just">
              <a:lnSpc>
                <a:spcPct val="150000"/>
              </a:lnSpc>
            </a:pPr>
            <a:r>
              <a:rPr lang="pt-BR" sz="2000" dirty="0">
                <a:latin typeface="Arial" panose="020B0604020202020204" pitchFamily="34" charset="0"/>
                <a:cs typeface="Arial" panose="020B0604020202020204" pitchFamily="34" charset="0"/>
              </a:rPr>
              <a:t>	Ele compreendeu que aquela segunda faísca elétrica era consequência de fenômenos eletrodinâmicos que se processavam nas proximidades de circuitos oscilantes com capacitância e </a:t>
            </a:r>
            <a:r>
              <a:rPr lang="pt-BR" sz="2000" dirty="0" err="1">
                <a:latin typeface="Arial" panose="020B0604020202020204" pitchFamily="34" charset="0"/>
                <a:cs typeface="Arial" panose="020B0604020202020204" pitchFamily="34" charset="0"/>
              </a:rPr>
              <a:t>auto-indução</a:t>
            </a:r>
            <a:r>
              <a:rPr lang="pt-BR" sz="2000" dirty="0">
                <a:latin typeface="Arial" panose="020B0604020202020204" pitchFamily="34" charset="0"/>
                <a:cs typeface="Arial" panose="020B0604020202020204" pitchFamily="34" charset="0"/>
              </a:rPr>
              <a:t> mínimas. Para comprovar as suas ideias, repetiu, seguidamente, as experiências. Logo percebeu que tinha diante de si um campo novo: o da criação das ondas eletromagnéticas e a sua propagação à distância.</a:t>
            </a:r>
          </a:p>
        </p:txBody>
      </p:sp>
    </p:spTree>
    <p:extLst>
      <p:ext uri="{BB962C8B-B14F-4D97-AF65-F5344CB8AC3E}">
        <p14:creationId xmlns:p14="http://schemas.microsoft.com/office/powerpoint/2010/main" val="182895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9095" y="0"/>
            <a:ext cx="4762905" cy="6885862"/>
          </a:xfrm>
          <a:prstGeom prst="rect">
            <a:avLst/>
          </a:prstGeom>
        </p:spPr>
      </p:pic>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3092" r="5446"/>
          <a:stretch/>
        </p:blipFill>
        <p:spPr>
          <a:xfrm>
            <a:off x="-8478" y="468291"/>
            <a:ext cx="7450392" cy="5949280"/>
          </a:xfrm>
          <a:prstGeom prst="rect">
            <a:avLst/>
          </a:prstGeom>
        </p:spPr>
      </p:pic>
    </p:spTree>
    <p:extLst>
      <p:ext uri="{BB962C8B-B14F-4D97-AF65-F5344CB8AC3E}">
        <p14:creationId xmlns:p14="http://schemas.microsoft.com/office/powerpoint/2010/main" val="2354468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6978" name="Picture 2" descr="Resultado de imagem para Galáxia Centaurus 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4713" y="0"/>
            <a:ext cx="7902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5949280"/>
            <a:ext cx="12192000" cy="523220"/>
          </a:xfrm>
          <a:prstGeom prst="rect">
            <a:avLst/>
          </a:prstGeom>
          <a:noFill/>
        </p:spPr>
        <p:txBody>
          <a:bodyPr wrap="square" rtlCol="0">
            <a:spAutoFit/>
          </a:bodyPr>
          <a:lstStyle/>
          <a:p>
            <a:pPr algn="ctr"/>
            <a:r>
              <a:rPr lang="pt-BR" sz="2800" dirty="0">
                <a:solidFill>
                  <a:schemeClr val="bg1"/>
                </a:solidFill>
                <a:latin typeface="Arial" panose="020B0604020202020204" pitchFamily="34" charset="0"/>
                <a:cs typeface="Arial" panose="020B0604020202020204" pitchFamily="34" charset="0"/>
              </a:rPr>
              <a:t>Galáxia ativa </a:t>
            </a:r>
            <a:r>
              <a:rPr lang="pt-BR" sz="2800" dirty="0" err="1">
                <a:solidFill>
                  <a:schemeClr val="bg1"/>
                </a:solidFill>
                <a:latin typeface="Arial" panose="020B0604020202020204" pitchFamily="34" charset="0"/>
                <a:cs typeface="Arial" panose="020B0604020202020204" pitchFamily="34" charset="0"/>
              </a:rPr>
              <a:t>Centaurus</a:t>
            </a:r>
            <a:r>
              <a:rPr lang="pt-BR" sz="2800" dirty="0">
                <a:solidFill>
                  <a:schemeClr val="bg1"/>
                </a:solidFill>
                <a:latin typeface="Arial" panose="020B0604020202020204" pitchFamily="34" charset="0"/>
                <a:cs typeface="Arial" panose="020B0604020202020204" pitchFamily="34" charset="0"/>
              </a:rPr>
              <a:t> A (luz visível)</a:t>
            </a:r>
          </a:p>
        </p:txBody>
      </p:sp>
    </p:spTree>
    <p:extLst>
      <p:ext uri="{BB962C8B-B14F-4D97-AF65-F5344CB8AC3E}">
        <p14:creationId xmlns:p14="http://schemas.microsoft.com/office/powerpoint/2010/main" val="1247003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0050" name="Picture 2" descr="Resultado de imagem para Galáxia Centaurus A em ondas de rád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592" y="32023"/>
            <a:ext cx="7344816" cy="6793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613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5187" y="1476375"/>
            <a:ext cx="5381625" cy="3905250"/>
          </a:xfrm>
          <a:prstGeom prst="rect">
            <a:avLst/>
          </a:prstGeom>
        </p:spPr>
      </p:pic>
      <p:sp>
        <p:nvSpPr>
          <p:cNvPr id="5" name="CaixaDeTexto 4"/>
          <p:cNvSpPr txBox="1"/>
          <p:nvPr/>
        </p:nvSpPr>
        <p:spPr>
          <a:xfrm>
            <a:off x="0" y="5805264"/>
            <a:ext cx="12192000" cy="430887"/>
          </a:xfrm>
          <a:prstGeom prst="rect">
            <a:avLst/>
          </a:prstGeom>
          <a:noFill/>
        </p:spPr>
        <p:txBody>
          <a:bodyPr wrap="square" rtlCol="0">
            <a:spAutoFit/>
          </a:bodyPr>
          <a:lstStyle/>
          <a:p>
            <a:pPr algn="ctr"/>
            <a:r>
              <a:rPr lang="pt-BR" sz="2200" dirty="0">
                <a:solidFill>
                  <a:schemeClr val="bg1"/>
                </a:solidFill>
                <a:latin typeface="Arial" panose="020B0604020202020204" pitchFamily="34" charset="0"/>
                <a:cs typeface="Arial" panose="020B0604020202020204" pitchFamily="34" charset="0"/>
              </a:rPr>
              <a:t>Imagem ótica da </a:t>
            </a:r>
            <a:r>
              <a:rPr lang="pt-BR" sz="2200" dirty="0" err="1">
                <a:solidFill>
                  <a:schemeClr val="bg1"/>
                </a:solidFill>
                <a:latin typeface="Arial" panose="020B0604020202020204" pitchFamily="34" charset="0"/>
                <a:cs typeface="Arial" panose="020B0604020202020204" pitchFamily="34" charset="0"/>
              </a:rPr>
              <a:t>Centaurus</a:t>
            </a:r>
            <a:r>
              <a:rPr lang="pt-BR" sz="2200" dirty="0">
                <a:solidFill>
                  <a:schemeClr val="bg1"/>
                </a:solidFill>
                <a:latin typeface="Arial" panose="020B0604020202020204" pitchFamily="34" charset="0"/>
                <a:cs typeface="Arial" panose="020B0604020202020204" pitchFamily="34" charset="0"/>
              </a:rPr>
              <a:t> A (no centro) superposta à imagem rádio (em azul e amarelo) </a:t>
            </a:r>
          </a:p>
        </p:txBody>
      </p:sp>
    </p:spTree>
    <p:extLst>
      <p:ext uri="{BB962C8B-B14F-4D97-AF65-F5344CB8AC3E}">
        <p14:creationId xmlns:p14="http://schemas.microsoft.com/office/powerpoint/2010/main" val="2984760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124744"/>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Texto (site)</a:t>
            </a:r>
          </a:p>
        </p:txBody>
      </p:sp>
      <p:sp>
        <p:nvSpPr>
          <p:cNvPr id="3" name="CaixaDeTexto 2"/>
          <p:cNvSpPr txBox="1"/>
          <p:nvPr/>
        </p:nvSpPr>
        <p:spPr>
          <a:xfrm>
            <a:off x="0" y="2996952"/>
            <a:ext cx="12192000" cy="1569660"/>
          </a:xfrm>
          <a:prstGeom prst="rect">
            <a:avLst/>
          </a:prstGeom>
          <a:noFill/>
        </p:spPr>
        <p:txBody>
          <a:bodyPr wrap="square" rtlCol="0">
            <a:spAutoFit/>
          </a:bodyPr>
          <a:lstStyle/>
          <a:p>
            <a:pPr algn="ctr">
              <a:lnSpc>
                <a:spcPct val="150000"/>
              </a:lnSpc>
            </a:pPr>
            <a:r>
              <a:rPr lang="pt-BR" sz="3200" dirty="0">
                <a:latin typeface="Arial" panose="020B0604020202020204" pitchFamily="34" charset="0"/>
                <a:cs typeface="Arial" panose="020B0604020202020204" pitchFamily="34" charset="0"/>
                <a:hlinkClick r:id="rId2"/>
              </a:rPr>
              <a:t>Planeta anão três vezes mais distante que Plutão é descoberto</a:t>
            </a:r>
            <a:endParaRPr lang="pt-BR" sz="3200" dirty="0">
              <a:latin typeface="Arial" panose="020B0604020202020204" pitchFamily="34" charset="0"/>
              <a:cs typeface="Arial" panose="020B0604020202020204" pitchFamily="34" charset="0"/>
            </a:endParaRPr>
          </a:p>
          <a:p>
            <a:pPr algn="ctr">
              <a:lnSpc>
                <a:spcPct val="150000"/>
              </a:lnSpc>
            </a:pPr>
            <a:r>
              <a:rPr lang="pt-BR" sz="3200" dirty="0">
                <a:latin typeface="Arial" panose="020B0604020202020204" pitchFamily="34" charset="0"/>
                <a:cs typeface="Arial" panose="020B0604020202020204" pitchFamily="34" charset="0"/>
              </a:rPr>
              <a:t>(13/04/2017)</a:t>
            </a:r>
          </a:p>
        </p:txBody>
      </p:sp>
    </p:spTree>
    <p:extLst>
      <p:ext uri="{BB962C8B-B14F-4D97-AF65-F5344CB8AC3E}">
        <p14:creationId xmlns:p14="http://schemas.microsoft.com/office/powerpoint/2010/main" val="1240692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124744"/>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Recomendação especial de material</a:t>
            </a:r>
          </a:p>
        </p:txBody>
      </p:sp>
      <p:sp>
        <p:nvSpPr>
          <p:cNvPr id="3" name="CaixaDeTexto 2"/>
          <p:cNvSpPr txBox="1"/>
          <p:nvPr/>
        </p:nvSpPr>
        <p:spPr>
          <a:xfrm>
            <a:off x="0" y="2996952"/>
            <a:ext cx="12192000" cy="830997"/>
          </a:xfrm>
          <a:prstGeom prst="rect">
            <a:avLst/>
          </a:prstGeom>
          <a:noFill/>
        </p:spPr>
        <p:txBody>
          <a:bodyPr wrap="square" rtlCol="0">
            <a:spAutoFit/>
          </a:bodyPr>
          <a:lstStyle/>
          <a:p>
            <a:pPr algn="ctr">
              <a:lnSpc>
                <a:spcPct val="150000"/>
              </a:lnSpc>
            </a:pPr>
            <a:r>
              <a:rPr lang="pt-BR" sz="3200" dirty="0">
                <a:latin typeface="Arial" panose="020B0604020202020204" pitchFamily="34" charset="0"/>
                <a:cs typeface="Arial" panose="020B0604020202020204" pitchFamily="34" charset="0"/>
                <a:hlinkClick r:id="rId2"/>
              </a:rPr>
              <a:t>As ondas eletromagnéticas do Rádio</a:t>
            </a:r>
            <a:endParaRPr lang="pt-BR"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5703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60648"/>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Recomendação de materiais</a:t>
            </a:r>
          </a:p>
        </p:txBody>
      </p:sp>
      <p:sp>
        <p:nvSpPr>
          <p:cNvPr id="3" name="CaixaDeTexto 2"/>
          <p:cNvSpPr txBox="1"/>
          <p:nvPr/>
        </p:nvSpPr>
        <p:spPr>
          <a:xfrm>
            <a:off x="335360" y="1268760"/>
            <a:ext cx="11521280" cy="4247317"/>
          </a:xfrm>
          <a:prstGeom prst="rect">
            <a:avLst/>
          </a:prstGeom>
          <a:noFill/>
        </p:spPr>
        <p:txBody>
          <a:bodyPr wrap="square" rtlCol="0">
            <a:spAutoFit/>
          </a:bodyPr>
          <a:lstStyle/>
          <a:p>
            <a:pPr algn="just">
              <a:lnSpc>
                <a:spcPct val="150000"/>
              </a:lnSpc>
            </a:pPr>
            <a:r>
              <a:rPr lang="pt-BR" sz="2000" dirty="0">
                <a:latin typeface="Arial" panose="020B0604020202020204" pitchFamily="34" charset="0"/>
                <a:cs typeface="Arial" panose="020B0604020202020204" pitchFamily="34" charset="0"/>
              </a:rPr>
              <a:t>Vídeo: </a:t>
            </a:r>
            <a:r>
              <a:rPr lang="pt-BR" sz="2000" dirty="0">
                <a:solidFill>
                  <a:srgbClr val="0070C0"/>
                </a:solidFill>
                <a:latin typeface="Arial" panose="020B0604020202020204" pitchFamily="34" charset="0"/>
                <a:cs typeface="Arial" panose="020B0604020202020204" pitchFamily="34" charset="0"/>
                <a:hlinkClick r:id="rId2"/>
              </a:rPr>
              <a:t>Hangout NUPESC - Radioastronomia</a:t>
            </a:r>
            <a:endParaRPr lang="pt-BR" sz="2000" dirty="0">
              <a:solidFill>
                <a:srgbClr val="0070C0"/>
              </a:solidFill>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Artigo: </a:t>
            </a:r>
            <a:r>
              <a:rPr lang="pt-BR" sz="2000" dirty="0">
                <a:latin typeface="Arial" panose="020B0604020202020204" pitchFamily="34" charset="0"/>
                <a:cs typeface="Arial" panose="020B0604020202020204" pitchFamily="34" charset="0"/>
                <a:hlinkClick r:id="rId3"/>
              </a:rPr>
              <a:t>Radioastronomia: Ferramenta de observação do Universo</a:t>
            </a:r>
            <a:endParaRPr lang="pt-BR" sz="2000" dirty="0">
              <a:latin typeface="Arial" panose="020B0604020202020204" pitchFamily="34" charset="0"/>
              <a:cs typeface="Arial" panose="020B0604020202020204" pitchFamily="34" charset="0"/>
            </a:endParaRPr>
          </a:p>
          <a:p>
            <a:pPr algn="just">
              <a:lnSpc>
                <a:spcPct val="150000"/>
              </a:lnSpc>
            </a:pPr>
            <a:r>
              <a:rPr lang="en-US" sz="2000" dirty="0" err="1">
                <a:latin typeface="Arial" panose="020B0604020202020204" pitchFamily="34" charset="0"/>
                <a:cs typeface="Arial" panose="020B0604020202020204" pitchFamily="34" charset="0"/>
              </a:rPr>
              <a:t>Texto</a:t>
            </a:r>
            <a:r>
              <a:rPr lang="en-US" sz="2000" dirty="0">
                <a:latin typeface="Arial" panose="020B0604020202020204" pitchFamily="34" charset="0"/>
                <a:cs typeface="Arial" panose="020B0604020202020204" pitchFamily="34" charset="0"/>
              </a:rPr>
              <a:t> (no </a:t>
            </a:r>
            <a:r>
              <a:rPr lang="en-US" sz="2000" dirty="0" err="1">
                <a:latin typeface="Arial" panose="020B0604020202020204" pitchFamily="34" charset="0"/>
                <a:cs typeface="Arial" panose="020B0604020202020204" pitchFamily="34" charset="0"/>
              </a:rPr>
              <a:t>formato</a:t>
            </a:r>
            <a:r>
              <a:rPr lang="en-US" sz="2000" dirty="0">
                <a:latin typeface="Arial" panose="020B0604020202020204" pitchFamily="34" charset="0"/>
                <a:cs typeface="Arial" panose="020B0604020202020204" pitchFamily="34" charset="0"/>
              </a:rPr>
              <a:t> de slides, mas </a:t>
            </a:r>
            <a:r>
              <a:rPr lang="en-US" sz="2000" dirty="0" err="1">
                <a:latin typeface="Arial" panose="020B0604020202020204" pitchFamily="34" charset="0"/>
                <a:cs typeface="Arial" panose="020B0604020202020204" pitchFamily="34" charset="0"/>
              </a:rPr>
              <a:t>em</a:t>
            </a:r>
            <a:r>
              <a:rPr lang="en-US" sz="2000" dirty="0">
                <a:latin typeface="Arial" panose="020B0604020202020204" pitchFamily="34" charset="0"/>
                <a:cs typeface="Arial" panose="020B0604020202020204" pitchFamily="34" charset="0"/>
              </a:rPr>
              <a:t> PDF): </a:t>
            </a:r>
            <a:r>
              <a:rPr lang="en-US" sz="2000" dirty="0">
                <a:latin typeface="Arial" panose="020B0604020202020204" pitchFamily="34" charset="0"/>
                <a:cs typeface="Arial" panose="020B0604020202020204" pitchFamily="34" charset="0"/>
                <a:hlinkClick r:id="rId4"/>
              </a:rPr>
              <a:t>Radioastronomia</a:t>
            </a:r>
            <a:r>
              <a:rPr lang="en-US" sz="2000" dirty="0">
                <a:latin typeface="Arial" panose="020B0604020202020204" pitchFamily="34" charset="0"/>
                <a:cs typeface="Arial" panose="020B0604020202020204" pitchFamily="34" charset="0"/>
              </a:rPr>
              <a:t> </a:t>
            </a:r>
          </a:p>
          <a:p>
            <a:pPr algn="just">
              <a:lnSpc>
                <a:spcPct val="150000"/>
              </a:lnSpc>
            </a:pPr>
            <a:r>
              <a:rPr lang="pt-BR" sz="2000" dirty="0">
                <a:latin typeface="Arial" panose="020B0604020202020204" pitchFamily="34" charset="0"/>
                <a:cs typeface="Arial" panose="020B0604020202020204" pitchFamily="34" charset="0"/>
              </a:rPr>
              <a:t>Texto (site): </a:t>
            </a:r>
            <a:r>
              <a:rPr lang="pt-BR" sz="2000" dirty="0">
                <a:latin typeface="Arial" panose="020B0604020202020204" pitchFamily="34" charset="0"/>
                <a:cs typeface="Arial" panose="020B0604020202020204" pitchFamily="34" charset="0"/>
                <a:hlinkClick r:id="rId5"/>
              </a:rPr>
              <a:t>Nas ondas do Rádio</a:t>
            </a: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Texto (site): </a:t>
            </a:r>
            <a:r>
              <a:rPr lang="pt-BR" sz="2000" dirty="0">
                <a:latin typeface="Arial" panose="020B0604020202020204" pitchFamily="34" charset="0"/>
                <a:cs typeface="Arial" panose="020B0604020202020204" pitchFamily="34" charset="0"/>
                <a:hlinkClick r:id="rId6"/>
              </a:rPr>
              <a:t>A importância do Rádio</a:t>
            </a: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Texto (site): </a:t>
            </a:r>
            <a:r>
              <a:rPr lang="pt-BR" sz="2000" dirty="0">
                <a:latin typeface="Arial" panose="020B0604020202020204" pitchFamily="34" charset="0"/>
                <a:cs typeface="Arial" panose="020B0604020202020204" pitchFamily="34" charset="0"/>
                <a:hlinkClick r:id="rId7"/>
              </a:rPr>
              <a:t>Hertz e a descobertas das Ondas Eletromagnéticas </a:t>
            </a: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Texto (site): </a:t>
            </a:r>
            <a:r>
              <a:rPr lang="pt-BR" sz="2000" dirty="0">
                <a:latin typeface="Arial" panose="020B0604020202020204" pitchFamily="34" charset="0"/>
                <a:cs typeface="Arial" panose="020B0604020202020204" pitchFamily="34" charset="0"/>
                <a:hlinkClick r:id="rId8"/>
              </a:rPr>
              <a:t>História da Rádio – </a:t>
            </a:r>
            <a:r>
              <a:rPr lang="pt-BR" sz="2000" dirty="0" err="1">
                <a:latin typeface="Arial" panose="020B0604020202020204" pitchFamily="34" charset="0"/>
                <a:cs typeface="Arial" panose="020B0604020202020204" pitchFamily="34" charset="0"/>
                <a:hlinkClick r:id="rId8"/>
              </a:rPr>
              <a:t>Guglielmo</a:t>
            </a:r>
            <a:r>
              <a:rPr lang="pt-BR" sz="2000" dirty="0">
                <a:latin typeface="Arial" panose="020B0604020202020204" pitchFamily="34" charset="0"/>
                <a:cs typeface="Arial" panose="020B0604020202020204" pitchFamily="34" charset="0"/>
                <a:hlinkClick r:id="rId8"/>
              </a:rPr>
              <a:t> Marconi </a:t>
            </a: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Artigo: </a:t>
            </a:r>
            <a:r>
              <a:rPr lang="pt-BR" sz="2000" dirty="0">
                <a:latin typeface="Arial" panose="020B0604020202020204" pitchFamily="34" charset="0"/>
                <a:cs typeface="Arial" panose="020B0604020202020204" pitchFamily="34" charset="0"/>
                <a:hlinkClick r:id="rId9"/>
              </a:rPr>
              <a:t>O fantástico Padre </a:t>
            </a:r>
            <a:r>
              <a:rPr lang="pt-BR" sz="2000" dirty="0" err="1">
                <a:latin typeface="Arial" panose="020B0604020202020204" pitchFamily="34" charset="0"/>
                <a:cs typeface="Arial" panose="020B0604020202020204" pitchFamily="34" charset="0"/>
                <a:hlinkClick r:id="rId9"/>
              </a:rPr>
              <a:t>Landell</a:t>
            </a:r>
            <a:r>
              <a:rPr lang="pt-BR" sz="2000" dirty="0">
                <a:latin typeface="Arial" panose="020B0604020202020204" pitchFamily="34" charset="0"/>
                <a:cs typeface="Arial" panose="020B0604020202020204" pitchFamily="34" charset="0"/>
                <a:hlinkClick r:id="rId9"/>
              </a:rPr>
              <a:t> de Moura e a Transmissão sem fio</a:t>
            </a: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Vídeo: </a:t>
            </a:r>
            <a:r>
              <a:rPr lang="pt-BR" sz="2000" dirty="0">
                <a:latin typeface="Arial" panose="020B0604020202020204" pitchFamily="34" charset="0"/>
                <a:cs typeface="Arial" panose="020B0604020202020204" pitchFamily="34" charset="0"/>
                <a:hlinkClick r:id="rId10"/>
              </a:rPr>
              <a:t>Documentário sobre Padre </a:t>
            </a:r>
            <a:r>
              <a:rPr lang="pt-BR" sz="2000" dirty="0" err="1">
                <a:latin typeface="Arial" panose="020B0604020202020204" pitchFamily="34" charset="0"/>
                <a:cs typeface="Arial" panose="020B0604020202020204" pitchFamily="34" charset="0"/>
                <a:hlinkClick r:id="rId10"/>
              </a:rPr>
              <a:t>Landell</a:t>
            </a:r>
            <a:r>
              <a:rPr lang="pt-BR" sz="2000" dirty="0">
                <a:latin typeface="Arial" panose="020B0604020202020204" pitchFamily="34" charset="0"/>
                <a:cs typeface="Arial" panose="020B0604020202020204" pitchFamily="34" charset="0"/>
                <a:hlinkClick r:id="rId10"/>
              </a:rPr>
              <a:t> de Moura – completo</a:t>
            </a:r>
            <a:endParaRPr lang="pt-B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3557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85729"/>
            <a:ext cx="12192000" cy="1015663"/>
          </a:xfrm>
          <a:prstGeom prst="rect">
            <a:avLst/>
          </a:prstGeom>
          <a:noFill/>
        </p:spPr>
        <p:txBody>
          <a:bodyPr wrap="square" rtlCol="0">
            <a:spAutoFit/>
          </a:bodyPr>
          <a:lstStyle/>
          <a:p>
            <a:pPr algn="ctr"/>
            <a:r>
              <a:rPr lang="pt-BR" sz="3000" b="1" dirty="0" err="1">
                <a:solidFill>
                  <a:srgbClr val="FF0000"/>
                </a:solidFill>
                <a:latin typeface="Arial" pitchFamily="34" charset="0"/>
                <a:cs typeface="Arial" pitchFamily="34" charset="0"/>
              </a:rPr>
              <a:t>Wilhelm</a:t>
            </a:r>
            <a:r>
              <a:rPr lang="pt-BR" sz="3000" b="1" dirty="0">
                <a:solidFill>
                  <a:srgbClr val="FF0000"/>
                </a:solidFill>
                <a:latin typeface="Arial" pitchFamily="34" charset="0"/>
                <a:cs typeface="Arial" pitchFamily="34" charset="0"/>
              </a:rPr>
              <a:t> Conrad </a:t>
            </a:r>
            <a:r>
              <a:rPr lang="pt-BR" sz="3000" b="1" dirty="0" err="1">
                <a:solidFill>
                  <a:srgbClr val="FF0000"/>
                </a:solidFill>
                <a:latin typeface="Arial" pitchFamily="34" charset="0"/>
                <a:cs typeface="Arial" pitchFamily="34" charset="0"/>
              </a:rPr>
              <a:t>Röntgen</a:t>
            </a:r>
            <a:r>
              <a:rPr lang="pt-BR" sz="3000" b="1" dirty="0">
                <a:solidFill>
                  <a:srgbClr val="FF0000"/>
                </a:solidFill>
                <a:latin typeface="Arial" pitchFamily="34" charset="0"/>
                <a:cs typeface="Arial" pitchFamily="34" charset="0"/>
              </a:rPr>
              <a:t>, os Raios-X e o início de uma nova era na Medicina</a:t>
            </a:r>
          </a:p>
        </p:txBody>
      </p:sp>
      <p:pic>
        <p:nvPicPr>
          <p:cNvPr id="3" name="Imagem 2" descr="wilhelm_roentgen.jpg"/>
          <p:cNvPicPr>
            <a:picLocks noChangeAspect="1"/>
          </p:cNvPicPr>
          <p:nvPr/>
        </p:nvPicPr>
        <p:blipFill>
          <a:blip r:embed="rId2" cstate="print"/>
          <a:stretch>
            <a:fillRect/>
          </a:stretch>
        </p:blipFill>
        <p:spPr>
          <a:xfrm>
            <a:off x="0" y="1556792"/>
            <a:ext cx="4282750" cy="5301208"/>
          </a:xfrm>
          <a:prstGeom prst="rect">
            <a:avLst/>
          </a:prstGeom>
        </p:spPr>
      </p:pic>
      <p:sp>
        <p:nvSpPr>
          <p:cNvPr id="4" name="CaixaDeTexto 3"/>
          <p:cNvSpPr txBox="1"/>
          <p:nvPr/>
        </p:nvSpPr>
        <p:spPr>
          <a:xfrm>
            <a:off x="4511824" y="2786059"/>
            <a:ext cx="7416824" cy="1938992"/>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	Em 1895 R</a:t>
            </a:r>
            <a:r>
              <a:rPr lang="en-US" sz="2000" dirty="0" err="1">
                <a:latin typeface="Arial" pitchFamily="34" charset="0"/>
                <a:cs typeface="Arial" pitchFamily="34" charset="0"/>
              </a:rPr>
              <a:t>öntgen</a:t>
            </a:r>
            <a:r>
              <a:rPr lang="en-US" sz="2000" dirty="0">
                <a:latin typeface="Arial" pitchFamily="34" charset="0"/>
                <a:cs typeface="Arial" pitchFamily="34" charset="0"/>
              </a:rPr>
              <a:t> </a:t>
            </a:r>
            <a:r>
              <a:rPr lang="pt-BR" sz="2000" dirty="0">
                <a:latin typeface="Arial" pitchFamily="34" charset="0"/>
                <a:cs typeface="Arial" pitchFamily="34" charset="0"/>
              </a:rPr>
              <a:t>(1845-1923)</a:t>
            </a:r>
            <a:r>
              <a:rPr lang="en-US" sz="2000" dirty="0">
                <a:latin typeface="Arial" pitchFamily="34" charset="0"/>
                <a:cs typeface="Arial" pitchFamily="34" charset="0"/>
              </a:rPr>
              <a:t>, </a:t>
            </a:r>
            <a:r>
              <a:rPr lang="pt-BR" sz="2000" dirty="0">
                <a:latin typeface="Arial" pitchFamily="34" charset="0"/>
                <a:cs typeface="Arial" pitchFamily="34" charset="0"/>
              </a:rPr>
              <a:t>investigando a produção de ultravioleta em um tubo de </a:t>
            </a:r>
            <a:r>
              <a:rPr lang="pt-BR" sz="2000" dirty="0" err="1">
                <a:latin typeface="Arial" pitchFamily="34" charset="0"/>
                <a:cs typeface="Arial" pitchFamily="34" charset="0"/>
              </a:rPr>
              <a:t>Crooks</a:t>
            </a:r>
            <a:r>
              <a:rPr lang="pt-BR" sz="2000" dirty="0">
                <a:latin typeface="Arial" pitchFamily="34" charset="0"/>
                <a:cs typeface="Arial" pitchFamily="34" charset="0"/>
              </a:rPr>
              <a:t>, descobriu uma radiação desconhecida e recebeu o nome de "raios X". Isso ocorreu no dia 8 de novembro de 1895.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70" name="Picture 6" descr="2_Roentgen"/>
          <p:cNvPicPr>
            <a:picLocks noGrp="1" noChangeAspect="1" noChangeArrowheads="1"/>
          </p:cNvPicPr>
          <p:nvPr>
            <p:ph sz="quarter" idx="4294967295"/>
          </p:nvPr>
        </p:nvPicPr>
        <p:blipFill>
          <a:blip r:embed="rId2" cstate="print"/>
          <a:srcRect/>
          <a:stretch>
            <a:fillRect/>
          </a:stretch>
        </p:blipFill>
        <p:spPr>
          <a:xfrm>
            <a:off x="2639616" y="1549860"/>
            <a:ext cx="7056784" cy="5308140"/>
          </a:xfrm>
          <a:noFill/>
          <a:ln/>
        </p:spPr>
      </p:pic>
      <p:sp>
        <p:nvSpPr>
          <p:cNvPr id="5" name="CaixaDeTexto 4"/>
          <p:cNvSpPr txBox="1"/>
          <p:nvPr/>
        </p:nvSpPr>
        <p:spPr>
          <a:xfrm>
            <a:off x="263352" y="428605"/>
            <a:ext cx="11665296" cy="1015663"/>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	</a:t>
            </a:r>
            <a:r>
              <a:rPr lang="pt-BR" sz="2000" dirty="0" err="1">
                <a:latin typeface="Arial" pitchFamily="34" charset="0"/>
                <a:cs typeface="Arial" pitchFamily="34" charset="0"/>
              </a:rPr>
              <a:t>Röntgen</a:t>
            </a:r>
            <a:r>
              <a:rPr lang="pt-BR" sz="2000" dirty="0">
                <a:latin typeface="Arial" pitchFamily="34" charset="0"/>
                <a:cs typeface="Arial" pitchFamily="34" charset="0"/>
              </a:rPr>
              <a:t> notou que, ao ligar o tubo de </a:t>
            </a:r>
            <a:r>
              <a:rPr lang="pt-BR" sz="2000" dirty="0" err="1">
                <a:latin typeface="Arial" pitchFamily="34" charset="0"/>
                <a:cs typeface="Arial" pitchFamily="34" charset="0"/>
              </a:rPr>
              <a:t>Crookes</a:t>
            </a:r>
            <a:r>
              <a:rPr lang="pt-BR" sz="2000" dirty="0">
                <a:latin typeface="Arial" pitchFamily="34" charset="0"/>
                <a:cs typeface="Arial" pitchFamily="34" charset="0"/>
              </a:rPr>
              <a:t>, uma tela de material fluorescentes ficava luminosa, perto do tubo.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263352" y="332656"/>
            <a:ext cx="11593288" cy="1477328"/>
          </a:xfrm>
          <a:prstGeom prst="rect">
            <a:avLst/>
          </a:prstGeom>
          <a:noFill/>
        </p:spPr>
        <p:txBody>
          <a:bodyPr wrap="square" rtlCol="0">
            <a:spAutoFit/>
          </a:bodyPr>
          <a:lstStyle/>
          <a:p>
            <a:pPr algn="just">
              <a:lnSpc>
                <a:spcPct val="150000"/>
              </a:lnSpc>
              <a:buFontTx/>
              <a:buNone/>
            </a:pPr>
            <a:r>
              <a:rPr lang="pt-BR" sz="2000" dirty="0">
                <a:latin typeface="Arial" pitchFamily="34" charset="0"/>
                <a:cs typeface="Arial" pitchFamily="34" charset="0"/>
              </a:rPr>
              <a:t>	Notou que a radiação caminhava em linha reta (eram “raios”), atravessava materiais opacos, e produzia “sombras”. </a:t>
            </a:r>
          </a:p>
          <a:p>
            <a:pPr algn="just">
              <a:lnSpc>
                <a:spcPct val="150000"/>
              </a:lnSpc>
              <a:buFontTx/>
              <a:buNone/>
            </a:pPr>
            <a:r>
              <a:rPr lang="pt-BR" sz="2000" dirty="0">
                <a:latin typeface="Arial" pitchFamily="34" charset="0"/>
                <a:cs typeface="Arial" pitchFamily="34" charset="0"/>
              </a:rPr>
              <a:t>	Não era nada conhecido (daí o nome “raios X”).</a:t>
            </a:r>
          </a:p>
        </p:txBody>
      </p:sp>
      <p:pic>
        <p:nvPicPr>
          <p:cNvPr id="116738" name="Picture 2" descr="http://www.dw.com/image/17804870_3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528" y="2010834"/>
            <a:ext cx="8611716" cy="48471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91344" y="1916832"/>
            <a:ext cx="11737304" cy="2862322"/>
          </a:xfrm>
          <a:prstGeom prst="rect">
            <a:avLst/>
          </a:prstGeom>
          <a:noFill/>
        </p:spPr>
        <p:txBody>
          <a:bodyPr wrap="square" rtlCol="0">
            <a:spAutoFit/>
          </a:bodyPr>
          <a:lstStyle/>
          <a:p>
            <a:pPr algn="just">
              <a:lnSpc>
                <a:spcPct val="150000"/>
              </a:lnSpc>
            </a:pPr>
            <a:r>
              <a:rPr lang="pt-BR" sz="2000" dirty="0">
                <a:latin typeface="Arial" panose="020B0604020202020204" pitchFamily="34" charset="0"/>
                <a:cs typeface="Arial" panose="020B0604020202020204" pitchFamily="34" charset="0"/>
              </a:rPr>
              <a:t>	Hertz provou que existia uma estreita analogia entre as ondas eletromagnéticas e as luminosas. Ambas se propagam a aproximadamente 300 mil Km/s. Além disso, </a:t>
            </a:r>
            <a:r>
              <a:rPr lang="pt-BR" sz="2000" b="1" dirty="0">
                <a:solidFill>
                  <a:srgbClr val="00B050"/>
                </a:solidFill>
                <a:latin typeface="Arial" panose="020B0604020202020204" pitchFamily="34" charset="0"/>
                <a:cs typeface="Arial" panose="020B0604020202020204" pitchFamily="34" charset="0"/>
              </a:rPr>
              <a:t>se refletem, se refratam e sofrem os mesmos fenômenos de interferência e difração, podendo ainda ser polarizadas</a:t>
            </a:r>
            <a:r>
              <a:rPr lang="pt-BR" sz="2000" dirty="0">
                <a:latin typeface="Arial" panose="020B0604020202020204" pitchFamily="34" charset="0"/>
                <a:cs typeface="Arial" panose="020B0604020202020204" pitchFamily="34" charset="0"/>
              </a:rPr>
              <a:t>. </a:t>
            </a:r>
          </a:p>
          <a:p>
            <a:pPr algn="just">
              <a:lnSpc>
                <a:spcPct val="150000"/>
              </a:lnSpc>
            </a:pPr>
            <a:r>
              <a:rPr lang="pt-BR" sz="2000" dirty="0">
                <a:latin typeface="Arial" panose="020B0604020202020204" pitchFamily="34" charset="0"/>
                <a:cs typeface="Arial" panose="020B0604020202020204" pitchFamily="34" charset="0"/>
              </a:rPr>
              <a:t>	Estas observações foram fundamentais para o desenvolvimento do telégrafo e, mais tarde, do rádio e da televisão. </a:t>
            </a:r>
          </a:p>
        </p:txBody>
      </p:sp>
    </p:spTree>
    <p:extLst>
      <p:ext uri="{BB962C8B-B14F-4D97-AF65-F5344CB8AC3E}">
        <p14:creationId xmlns:p14="http://schemas.microsoft.com/office/powerpoint/2010/main" val="219331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124744"/>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Vídeo</a:t>
            </a:r>
          </a:p>
        </p:txBody>
      </p:sp>
      <p:sp>
        <p:nvSpPr>
          <p:cNvPr id="3" name="CaixaDeTexto 2"/>
          <p:cNvSpPr txBox="1"/>
          <p:nvPr/>
        </p:nvSpPr>
        <p:spPr>
          <a:xfrm>
            <a:off x="-6906" y="2780928"/>
            <a:ext cx="12192000" cy="1569660"/>
          </a:xfrm>
          <a:prstGeom prst="rect">
            <a:avLst/>
          </a:prstGeom>
          <a:noFill/>
        </p:spPr>
        <p:txBody>
          <a:bodyPr wrap="square" rtlCol="0">
            <a:spAutoFit/>
          </a:bodyPr>
          <a:lstStyle/>
          <a:p>
            <a:pPr algn="ctr">
              <a:lnSpc>
                <a:spcPct val="150000"/>
              </a:lnSpc>
            </a:pPr>
            <a:r>
              <a:rPr lang="pt-BR" sz="3200" b="1" dirty="0">
                <a:latin typeface="Arial" panose="020B0604020202020204" pitchFamily="34" charset="0"/>
                <a:cs typeface="Arial" panose="020B0604020202020204" pitchFamily="34" charset="0"/>
                <a:hlinkClick r:id="rId2"/>
              </a:rPr>
              <a:t>A história dos Raios X</a:t>
            </a:r>
            <a:endParaRPr lang="pt-BR" sz="3200" b="1" dirty="0">
              <a:latin typeface="Arial" panose="020B0604020202020204" pitchFamily="34" charset="0"/>
              <a:cs typeface="Arial" panose="020B0604020202020204" pitchFamily="34" charset="0"/>
            </a:endParaRPr>
          </a:p>
          <a:p>
            <a:pPr algn="ctr">
              <a:lnSpc>
                <a:spcPct val="150000"/>
              </a:lnSpc>
            </a:pPr>
            <a:r>
              <a:rPr lang="pt-BR" sz="3200" dirty="0">
                <a:solidFill>
                  <a:srgbClr val="FF0000"/>
                </a:solidFill>
                <a:latin typeface="Arial" panose="020B0604020202020204" pitchFamily="34" charset="0"/>
                <a:cs typeface="Arial" panose="020B0604020202020204" pitchFamily="34" charset="0"/>
              </a:rPr>
              <a:t>(duração: 9:07)</a:t>
            </a:r>
          </a:p>
        </p:txBody>
      </p:sp>
    </p:spTree>
    <p:extLst>
      <p:ext uri="{BB962C8B-B14F-4D97-AF65-F5344CB8AC3E}">
        <p14:creationId xmlns:p14="http://schemas.microsoft.com/office/powerpoint/2010/main" val="3812194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07368" y="1285860"/>
            <a:ext cx="11449272" cy="1477328"/>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1) Campos elétricos e magnéticos para verificar desvio </a:t>
            </a:r>
            <a:r>
              <a:rPr lang="pt-BR" sz="2000" b="1" dirty="0">
                <a:solidFill>
                  <a:srgbClr val="00B050"/>
                </a:solidFill>
                <a:latin typeface="Arial" pitchFamily="34" charset="0"/>
                <a:cs typeface="Arial" pitchFamily="34" charset="0"/>
              </a:rPr>
              <a:t>(não era raios catódicos);</a:t>
            </a:r>
          </a:p>
          <a:p>
            <a:pPr algn="just">
              <a:lnSpc>
                <a:spcPct val="150000"/>
              </a:lnSpc>
              <a:buFont typeface="Wingdings" pitchFamily="2" charset="2"/>
              <a:buNone/>
            </a:pPr>
            <a:r>
              <a:rPr lang="pt-BR" sz="2000" dirty="0">
                <a:latin typeface="Arial" pitchFamily="34" charset="0"/>
                <a:cs typeface="Arial" pitchFamily="34" charset="0"/>
              </a:rPr>
              <a:t>2) Experiências de reflexão, refração, difração e interferência </a:t>
            </a:r>
            <a:r>
              <a:rPr lang="pt-BR" sz="2000" b="1" dirty="0">
                <a:solidFill>
                  <a:srgbClr val="00B050"/>
                </a:solidFill>
                <a:latin typeface="Arial" pitchFamily="34" charset="0"/>
                <a:cs typeface="Arial" pitchFamily="34" charset="0"/>
              </a:rPr>
              <a:t>(comprimento de onda muito pequeno).</a:t>
            </a:r>
            <a:endParaRPr lang="en-US" sz="2000" b="1" dirty="0">
              <a:solidFill>
                <a:srgbClr val="00B050"/>
              </a:solidFill>
              <a:latin typeface="Arial" pitchFamily="34" charset="0"/>
              <a:cs typeface="Arial" pitchFamily="34" charset="0"/>
            </a:endParaRPr>
          </a:p>
        </p:txBody>
      </p:sp>
      <p:sp>
        <p:nvSpPr>
          <p:cNvPr id="3" name="CaixaDeTexto 2"/>
          <p:cNvSpPr txBox="1"/>
          <p:nvPr/>
        </p:nvSpPr>
        <p:spPr>
          <a:xfrm>
            <a:off x="0" y="285728"/>
            <a:ext cx="12192000" cy="553998"/>
          </a:xfrm>
          <a:prstGeom prst="rect">
            <a:avLst/>
          </a:prstGeom>
          <a:noFill/>
        </p:spPr>
        <p:txBody>
          <a:bodyPr wrap="square" rtlCol="0">
            <a:spAutoFit/>
          </a:bodyPr>
          <a:lstStyle/>
          <a:p>
            <a:pPr algn="ctr"/>
            <a:r>
              <a:rPr lang="pt-BR" sz="3000" b="1" dirty="0">
                <a:solidFill>
                  <a:srgbClr val="FF0000"/>
                </a:solidFill>
                <a:latin typeface="Arial" pitchFamily="34" charset="0"/>
                <a:cs typeface="Arial" pitchFamily="34" charset="0"/>
              </a:rPr>
              <a:t>Investigação posterior</a:t>
            </a:r>
          </a:p>
        </p:txBody>
      </p:sp>
      <p:pic>
        <p:nvPicPr>
          <p:cNvPr id="4" name="Picture 4"/>
          <p:cNvPicPr>
            <a:picLocks noChangeAspect="1" noChangeArrowheads="1"/>
          </p:cNvPicPr>
          <p:nvPr/>
        </p:nvPicPr>
        <p:blipFill>
          <a:blip r:embed="rId2" cstate="print"/>
          <a:srcRect/>
          <a:stretch>
            <a:fillRect/>
          </a:stretch>
        </p:blipFill>
        <p:spPr bwMode="auto">
          <a:xfrm>
            <a:off x="0" y="2790386"/>
            <a:ext cx="5951984" cy="4067614"/>
          </a:xfrm>
          <a:prstGeom prst="rect">
            <a:avLst/>
          </a:prstGeom>
          <a:noFill/>
          <a:ln w="9525">
            <a:noFill/>
            <a:miter lim="800000"/>
            <a:headEnd/>
            <a:tailEnd/>
          </a:ln>
          <a:effectLst/>
        </p:spPr>
      </p:pic>
      <p:sp>
        <p:nvSpPr>
          <p:cNvPr id="5" name="CaixaDeTexto 4"/>
          <p:cNvSpPr txBox="1"/>
          <p:nvPr/>
        </p:nvSpPr>
        <p:spPr>
          <a:xfrm>
            <a:off x="6240016" y="3571877"/>
            <a:ext cx="5616624" cy="1938992"/>
          </a:xfrm>
          <a:prstGeom prst="rect">
            <a:avLst/>
          </a:prstGeom>
          <a:noFill/>
        </p:spPr>
        <p:txBody>
          <a:bodyPr wrap="square" rtlCol="0">
            <a:spAutoFit/>
          </a:bodyPr>
          <a:lstStyle/>
          <a:p>
            <a:pPr algn="ctr">
              <a:lnSpc>
                <a:spcPct val="150000"/>
              </a:lnSpc>
            </a:pPr>
            <a:r>
              <a:rPr lang="pt-BR" sz="2000" dirty="0">
                <a:latin typeface="Arial" pitchFamily="34" charset="0"/>
                <a:cs typeface="Arial" pitchFamily="34" charset="0"/>
              </a:rPr>
              <a:t>Foto recente do laboratório de R</a:t>
            </a:r>
            <a:r>
              <a:rPr lang="en-US" sz="2000" dirty="0">
                <a:latin typeface="Arial" pitchFamily="34" charset="0"/>
                <a:cs typeface="Arial" pitchFamily="34" charset="0"/>
              </a:rPr>
              <a:t>ö</a:t>
            </a:r>
            <a:r>
              <a:rPr lang="pt-BR" sz="2000" dirty="0" err="1">
                <a:latin typeface="Arial" pitchFamily="34" charset="0"/>
                <a:cs typeface="Arial" pitchFamily="34" charset="0"/>
              </a:rPr>
              <a:t>ntgen</a:t>
            </a:r>
            <a:r>
              <a:rPr lang="pt-BR" sz="2000" dirty="0">
                <a:latin typeface="Arial" pitchFamily="34" charset="0"/>
                <a:cs typeface="Arial" pitchFamily="34" charset="0"/>
              </a:rPr>
              <a:t> no Instituto de Física de </a:t>
            </a:r>
            <a:r>
              <a:rPr lang="pt-BR" sz="2000" dirty="0" err="1">
                <a:latin typeface="Arial" pitchFamily="34" charset="0"/>
                <a:cs typeface="Arial" pitchFamily="34" charset="0"/>
              </a:rPr>
              <a:t>Würzburg</a:t>
            </a:r>
            <a:r>
              <a:rPr lang="pt-BR" sz="2000" dirty="0">
                <a:latin typeface="Arial" pitchFamily="34" charset="0"/>
                <a:cs typeface="Arial" pitchFamily="34" charset="0"/>
              </a:rPr>
              <a:t>. Hoje, é um museu mas mostra como era seu local de trabalho quando da descoberta dos raios-X.</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47760" y="260648"/>
            <a:ext cx="11737304" cy="1938992"/>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	 R</a:t>
            </a:r>
            <a:r>
              <a:rPr lang="en-US" sz="2000" dirty="0" err="1">
                <a:latin typeface="Arial" pitchFamily="34" charset="0"/>
                <a:cs typeface="Arial" pitchFamily="34" charset="0"/>
              </a:rPr>
              <a:t>öntgen</a:t>
            </a:r>
            <a:r>
              <a:rPr lang="pt-BR" sz="2000" dirty="0">
                <a:latin typeface="Arial" pitchFamily="34" charset="0"/>
                <a:cs typeface="Arial" pitchFamily="34" charset="0"/>
              </a:rPr>
              <a:t> logo notou que os "raios X" possuíam propriedades únicas. Essa radiação era capaz de penetrar no corpo humano e "fotografar" o que havia abaixo da pele. Nessa época as pesquisas sobre o interior do corpo humano eram realizadas de modo exclusivamente invasivo pois não se conhecia nenhum meio que permitisse fotografar o interior do nosso corpo.</a:t>
            </a:r>
          </a:p>
        </p:txBody>
      </p:sp>
      <p:pic>
        <p:nvPicPr>
          <p:cNvPr id="5" name="Imagem 4" descr="raio X.jpg"/>
          <p:cNvPicPr>
            <a:picLocks noChangeAspect="1"/>
          </p:cNvPicPr>
          <p:nvPr/>
        </p:nvPicPr>
        <p:blipFill>
          <a:blip r:embed="rId2" cstate="print"/>
          <a:stretch>
            <a:fillRect/>
          </a:stretch>
        </p:blipFill>
        <p:spPr>
          <a:xfrm>
            <a:off x="6096001" y="2306375"/>
            <a:ext cx="3528391" cy="4551625"/>
          </a:xfrm>
          <a:prstGeom prst="rect">
            <a:avLst/>
          </a:prstGeom>
        </p:spPr>
      </p:pic>
      <p:pic>
        <p:nvPicPr>
          <p:cNvPr id="6" name="Imagem 5" descr="raios_x.jpg"/>
          <p:cNvPicPr>
            <a:picLocks noChangeAspect="1"/>
          </p:cNvPicPr>
          <p:nvPr/>
        </p:nvPicPr>
        <p:blipFill>
          <a:blip r:embed="rId3" cstate="print"/>
          <a:stretch>
            <a:fillRect/>
          </a:stretch>
        </p:blipFill>
        <p:spPr>
          <a:xfrm>
            <a:off x="2279576" y="2361709"/>
            <a:ext cx="3836836" cy="4496292"/>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124744"/>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Vídeo</a:t>
            </a:r>
          </a:p>
        </p:txBody>
      </p:sp>
      <p:sp>
        <p:nvSpPr>
          <p:cNvPr id="3" name="CaixaDeTexto 2"/>
          <p:cNvSpPr txBox="1"/>
          <p:nvPr/>
        </p:nvSpPr>
        <p:spPr>
          <a:xfrm>
            <a:off x="-6906" y="2780928"/>
            <a:ext cx="12192000" cy="1478418"/>
          </a:xfrm>
          <a:prstGeom prst="rect">
            <a:avLst/>
          </a:prstGeom>
          <a:noFill/>
        </p:spPr>
        <p:txBody>
          <a:bodyPr wrap="square" rtlCol="0">
            <a:spAutoFit/>
          </a:bodyPr>
          <a:lstStyle/>
          <a:p>
            <a:pPr algn="ctr">
              <a:lnSpc>
                <a:spcPct val="150000"/>
              </a:lnSpc>
            </a:pPr>
            <a:r>
              <a:rPr lang="pt-BR" sz="3200" b="1" dirty="0">
                <a:solidFill>
                  <a:srgbClr val="FF0000"/>
                </a:solidFill>
                <a:latin typeface="Arial" panose="020B0604020202020204" pitchFamily="34" charset="0"/>
                <a:cs typeface="Arial" panose="020B0604020202020204" pitchFamily="34" charset="0"/>
                <a:hlinkClick r:id="rId2"/>
              </a:rPr>
              <a:t>97 – A descoberta dos Raios X HD</a:t>
            </a:r>
            <a:endParaRPr lang="pt-BR" sz="3200" b="1" dirty="0">
              <a:solidFill>
                <a:srgbClr val="FF0000"/>
              </a:solidFill>
              <a:latin typeface="Arial" panose="020B0604020202020204" pitchFamily="34" charset="0"/>
              <a:cs typeface="Arial" panose="020B0604020202020204" pitchFamily="34" charset="0"/>
            </a:endParaRPr>
          </a:p>
          <a:p>
            <a:pPr algn="ctr">
              <a:lnSpc>
                <a:spcPct val="150000"/>
              </a:lnSpc>
            </a:pPr>
            <a:r>
              <a:rPr lang="pt-BR" sz="3200" dirty="0">
                <a:solidFill>
                  <a:srgbClr val="FF0000"/>
                </a:solidFill>
                <a:latin typeface="Arial" panose="020B0604020202020204" pitchFamily="34" charset="0"/>
                <a:cs typeface="Arial" panose="020B0604020202020204" pitchFamily="34" charset="0"/>
              </a:rPr>
              <a:t>(duração: 3:08)</a:t>
            </a:r>
          </a:p>
        </p:txBody>
      </p:sp>
    </p:spTree>
    <p:extLst>
      <p:ext uri="{BB962C8B-B14F-4D97-AF65-F5344CB8AC3E}">
        <p14:creationId xmlns:p14="http://schemas.microsoft.com/office/powerpoint/2010/main" val="1744970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35360" y="214291"/>
            <a:ext cx="11593288" cy="2400657"/>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	No dia 22 de dezembro de 1895, R</a:t>
            </a:r>
            <a:r>
              <a:rPr lang="en-US" sz="2000" dirty="0" err="1">
                <a:latin typeface="Arial" pitchFamily="34" charset="0"/>
                <a:cs typeface="Arial" pitchFamily="34" charset="0"/>
              </a:rPr>
              <a:t>öntgen</a:t>
            </a:r>
            <a:r>
              <a:rPr lang="pt-BR" sz="2000" dirty="0">
                <a:latin typeface="Arial" pitchFamily="34" charset="0"/>
                <a:cs typeface="Arial" pitchFamily="34" charset="0"/>
              </a:rPr>
              <a:t> levou sua esposa Anna </a:t>
            </a:r>
            <a:r>
              <a:rPr lang="pt-BR" sz="2000" dirty="0" err="1">
                <a:latin typeface="Arial" pitchFamily="34" charset="0"/>
                <a:cs typeface="Arial" pitchFamily="34" charset="0"/>
              </a:rPr>
              <a:t>Bertha</a:t>
            </a:r>
            <a:r>
              <a:rPr lang="pt-BR" sz="2000" dirty="0">
                <a:latin typeface="Arial" pitchFamily="34" charset="0"/>
                <a:cs typeface="Arial" pitchFamily="34" charset="0"/>
              </a:rPr>
              <a:t> R</a:t>
            </a:r>
            <a:r>
              <a:rPr lang="en-US" sz="2000" dirty="0" err="1">
                <a:latin typeface="Arial" pitchFamily="34" charset="0"/>
                <a:cs typeface="Arial" pitchFamily="34" charset="0"/>
              </a:rPr>
              <a:t>öntgen</a:t>
            </a:r>
            <a:r>
              <a:rPr lang="pt-BR" sz="2000" dirty="0">
                <a:latin typeface="Arial" pitchFamily="34" charset="0"/>
                <a:cs typeface="Arial" pitchFamily="34" charset="0"/>
              </a:rPr>
              <a:t> (1839-1919) até seu laboratório e fez uma fotografia em raios X de sua mão. Pela primeira vez em todo o mundo foi obtida uma imagem do interior do corpo humano sem a necessidade de </a:t>
            </a:r>
            <a:r>
              <a:rPr lang="pt-BR" sz="2000" dirty="0" err="1">
                <a:latin typeface="Arial" pitchFamily="34" charset="0"/>
                <a:cs typeface="Arial" pitchFamily="34" charset="0"/>
              </a:rPr>
              <a:t>abrí-lo</a:t>
            </a:r>
            <a:r>
              <a:rPr lang="pt-BR" sz="2000" dirty="0">
                <a:latin typeface="Arial" pitchFamily="34" charset="0"/>
                <a:cs typeface="Arial" pitchFamily="34" charset="0"/>
              </a:rPr>
              <a:t>. Ele esperava que sua esposa ficasse agradavelmente surpresa com a novidade mas a simples visão dos ossos de sua própria mão a aterrorizou, como se isso fosse uma premonição de sua morte! </a:t>
            </a:r>
          </a:p>
        </p:txBody>
      </p:sp>
      <p:pic>
        <p:nvPicPr>
          <p:cNvPr id="3" name="Imagem 2" descr="bertha-roentgen.jpg"/>
          <p:cNvPicPr>
            <a:picLocks noChangeAspect="1"/>
          </p:cNvPicPr>
          <p:nvPr/>
        </p:nvPicPr>
        <p:blipFill>
          <a:blip r:embed="rId2" cstate="print"/>
          <a:stretch>
            <a:fillRect/>
          </a:stretch>
        </p:blipFill>
        <p:spPr>
          <a:xfrm>
            <a:off x="2927648" y="2708776"/>
            <a:ext cx="3025476" cy="4149224"/>
          </a:xfrm>
          <a:prstGeom prst="rect">
            <a:avLst/>
          </a:prstGeom>
        </p:spPr>
      </p:pic>
      <p:pic>
        <p:nvPicPr>
          <p:cNvPr id="4" name="Imagem 3" descr="mao-bertha.jpg"/>
          <p:cNvPicPr>
            <a:picLocks noChangeAspect="1"/>
          </p:cNvPicPr>
          <p:nvPr/>
        </p:nvPicPr>
        <p:blipFill>
          <a:blip r:embed="rId3" cstate="print"/>
          <a:stretch>
            <a:fillRect/>
          </a:stretch>
        </p:blipFill>
        <p:spPr>
          <a:xfrm>
            <a:off x="5953124" y="2747159"/>
            <a:ext cx="2807172" cy="4110841"/>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2" name="Picture 6" descr="ROENT14'"/>
          <p:cNvPicPr>
            <a:picLocks noGrp="1" noChangeAspect="1" noChangeArrowheads="1"/>
          </p:cNvPicPr>
          <p:nvPr>
            <p:ph sz="quarter" idx="3"/>
          </p:nvPr>
        </p:nvPicPr>
        <p:blipFill>
          <a:blip r:embed="rId2" cstate="print">
            <a:lum bright="12000" contrast="-12000"/>
          </a:blip>
          <a:srcRect/>
          <a:stretch>
            <a:fillRect/>
          </a:stretch>
        </p:blipFill>
        <p:spPr>
          <a:xfrm>
            <a:off x="7881950" y="3184541"/>
            <a:ext cx="3254610" cy="3673459"/>
          </a:xfrm>
          <a:noFill/>
          <a:ln/>
        </p:spPr>
      </p:pic>
      <p:sp>
        <p:nvSpPr>
          <p:cNvPr id="6" name="CaixaDeTexto 5"/>
          <p:cNvSpPr txBox="1"/>
          <p:nvPr/>
        </p:nvSpPr>
        <p:spPr>
          <a:xfrm>
            <a:off x="263352" y="285729"/>
            <a:ext cx="11665296" cy="2862322"/>
          </a:xfrm>
          <a:prstGeom prst="rect">
            <a:avLst/>
          </a:prstGeom>
          <a:noFill/>
        </p:spPr>
        <p:txBody>
          <a:bodyPr wrap="square" rtlCol="0">
            <a:spAutoFit/>
          </a:bodyPr>
          <a:lstStyle/>
          <a:p>
            <a:pPr algn="just">
              <a:lnSpc>
                <a:spcPct val="150000"/>
              </a:lnSpc>
              <a:buFontTx/>
              <a:buNone/>
            </a:pPr>
            <a:r>
              <a:rPr lang="pt-BR" sz="2000" dirty="0">
                <a:latin typeface="Arial" pitchFamily="34" charset="0"/>
                <a:cs typeface="Arial" pitchFamily="34" charset="0"/>
              </a:rPr>
              <a:t>	As radiografias eram o efeito mais espetacular da descoberta de </a:t>
            </a:r>
            <a:r>
              <a:rPr lang="pt-BR" sz="2000" dirty="0" err="1">
                <a:latin typeface="Arial" pitchFamily="34" charset="0"/>
                <a:cs typeface="Arial" pitchFamily="34" charset="0"/>
              </a:rPr>
              <a:t>Röntgen</a:t>
            </a:r>
            <a:r>
              <a:rPr lang="pt-BR" sz="2000" dirty="0">
                <a:latin typeface="Arial" pitchFamily="34" charset="0"/>
                <a:cs typeface="Arial" pitchFamily="34" charset="0"/>
              </a:rPr>
              <a:t>. </a:t>
            </a:r>
          </a:p>
          <a:p>
            <a:pPr algn="just">
              <a:lnSpc>
                <a:spcPct val="150000"/>
              </a:lnSpc>
              <a:buFontTx/>
              <a:buNone/>
            </a:pPr>
            <a:r>
              <a:rPr lang="pt-BR" sz="2000" dirty="0">
                <a:latin typeface="Arial" pitchFamily="34" charset="0"/>
                <a:cs typeface="Arial" pitchFamily="34" charset="0"/>
              </a:rPr>
              <a:t>	Ele publicou rapidamente um artigo e enviou cópias do artigo e de radiografias aos físicos mais importantes.</a:t>
            </a:r>
          </a:p>
          <a:p>
            <a:pPr algn="just">
              <a:lnSpc>
                <a:spcPct val="150000"/>
              </a:lnSpc>
              <a:buFontTx/>
              <a:buNone/>
            </a:pPr>
            <a:r>
              <a:rPr lang="pt-BR" sz="2000" dirty="0">
                <a:latin typeface="Arial" pitchFamily="34" charset="0"/>
                <a:cs typeface="Arial" pitchFamily="34" charset="0"/>
              </a:rPr>
              <a:t>	A descoberta de </a:t>
            </a:r>
            <a:r>
              <a:rPr lang="pt-BR" sz="2000" dirty="0" err="1">
                <a:latin typeface="Arial" pitchFamily="34" charset="0"/>
                <a:cs typeface="Arial" pitchFamily="34" charset="0"/>
              </a:rPr>
              <a:t>Röntgen</a:t>
            </a:r>
            <a:r>
              <a:rPr lang="pt-BR" sz="2000" dirty="0">
                <a:latin typeface="Arial" pitchFamily="34" charset="0"/>
                <a:cs typeface="Arial" pitchFamily="34" charset="0"/>
              </a:rPr>
              <a:t> se difundiu rapidamente.</a:t>
            </a:r>
          </a:p>
          <a:p>
            <a:pPr algn="just">
              <a:lnSpc>
                <a:spcPct val="150000"/>
              </a:lnSpc>
              <a:buFontTx/>
              <a:buNone/>
            </a:pPr>
            <a:r>
              <a:rPr lang="pt-BR" sz="2000" dirty="0">
                <a:latin typeface="Arial" pitchFamily="34" charset="0"/>
                <a:cs typeface="Arial" pitchFamily="34" charset="0"/>
              </a:rPr>
              <a:t>	No ano seguinte (1896) foram publicados mais de 2.000 trabalhos sobre essas radiações (especialmente aplicações médicas).</a:t>
            </a:r>
          </a:p>
        </p:txBody>
      </p:sp>
      <p:pic>
        <p:nvPicPr>
          <p:cNvPr id="7" name="Picture 6" descr="ROENTG2E"/>
          <p:cNvPicPr>
            <a:picLocks noGrp="1" noChangeAspect="1" noChangeArrowheads="1"/>
          </p:cNvPicPr>
          <p:nvPr>
            <p:ph sz="quarter" idx="3"/>
          </p:nvPr>
        </p:nvPicPr>
        <p:blipFill>
          <a:blip r:embed="rId3" cstate="print">
            <a:lum bright="6000" contrast="-6000"/>
          </a:blip>
          <a:srcRect/>
          <a:stretch>
            <a:fillRect/>
          </a:stretch>
        </p:blipFill>
        <p:spPr>
          <a:xfrm>
            <a:off x="983432" y="3220457"/>
            <a:ext cx="4147932" cy="3637544"/>
          </a:xfrm>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124744"/>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Vídeo Recomendado</a:t>
            </a:r>
          </a:p>
        </p:txBody>
      </p:sp>
      <p:sp>
        <p:nvSpPr>
          <p:cNvPr id="3" name="CaixaDeTexto 2"/>
          <p:cNvSpPr txBox="1"/>
          <p:nvPr/>
        </p:nvSpPr>
        <p:spPr>
          <a:xfrm>
            <a:off x="-6906" y="2780928"/>
            <a:ext cx="12192000" cy="1569660"/>
          </a:xfrm>
          <a:prstGeom prst="rect">
            <a:avLst/>
          </a:prstGeom>
          <a:noFill/>
        </p:spPr>
        <p:txBody>
          <a:bodyPr wrap="square" rtlCol="0">
            <a:spAutoFit/>
          </a:bodyPr>
          <a:lstStyle/>
          <a:p>
            <a:pPr algn="ctr">
              <a:lnSpc>
                <a:spcPct val="150000"/>
              </a:lnSpc>
            </a:pPr>
            <a:r>
              <a:rPr lang="pt-BR" sz="3200" b="1" dirty="0">
                <a:solidFill>
                  <a:srgbClr val="FF0000"/>
                </a:solidFill>
                <a:latin typeface="Arial" panose="020B0604020202020204" pitchFamily="34" charset="0"/>
                <a:cs typeface="Arial" panose="020B0604020202020204" pitchFamily="34" charset="0"/>
                <a:hlinkClick r:id="rId2"/>
              </a:rPr>
              <a:t>História da Radiologia – </a:t>
            </a:r>
            <a:r>
              <a:rPr lang="pt-BR" sz="3200" b="1" dirty="0" err="1">
                <a:solidFill>
                  <a:srgbClr val="FF0000"/>
                </a:solidFill>
                <a:latin typeface="Arial" panose="020B0604020202020204" pitchFamily="34" charset="0"/>
                <a:cs typeface="Arial" panose="020B0604020202020204" pitchFamily="34" charset="0"/>
                <a:hlinkClick r:id="rId2"/>
              </a:rPr>
              <a:t>Wilhem</a:t>
            </a:r>
            <a:r>
              <a:rPr lang="pt-BR" sz="3200" b="1" dirty="0">
                <a:solidFill>
                  <a:srgbClr val="FF0000"/>
                </a:solidFill>
                <a:latin typeface="Arial" panose="020B0604020202020204" pitchFamily="34" charset="0"/>
                <a:cs typeface="Arial" panose="020B0604020202020204" pitchFamily="34" charset="0"/>
                <a:hlinkClick r:id="rId2"/>
              </a:rPr>
              <a:t> Conrad </a:t>
            </a:r>
            <a:r>
              <a:rPr lang="pt-BR" sz="3200" b="1" dirty="0" err="1">
                <a:solidFill>
                  <a:srgbClr val="FF0000"/>
                </a:solidFill>
                <a:latin typeface="Arial" panose="020B0604020202020204" pitchFamily="34" charset="0"/>
                <a:cs typeface="Arial" panose="020B0604020202020204" pitchFamily="34" charset="0"/>
                <a:hlinkClick r:id="rId2"/>
              </a:rPr>
              <a:t>Röntgen</a:t>
            </a:r>
            <a:r>
              <a:rPr lang="pt-BR" sz="3200" b="1" dirty="0">
                <a:solidFill>
                  <a:srgbClr val="FF0000"/>
                </a:solidFill>
                <a:latin typeface="Arial" panose="020B0604020202020204" pitchFamily="34" charset="0"/>
                <a:cs typeface="Arial" panose="020B0604020202020204" pitchFamily="34" charset="0"/>
                <a:hlinkClick r:id="rId2"/>
              </a:rPr>
              <a:t> - FAMESP</a:t>
            </a:r>
            <a:endParaRPr lang="pt-BR" sz="3200" b="1" dirty="0">
              <a:solidFill>
                <a:srgbClr val="FF0000"/>
              </a:solidFill>
              <a:latin typeface="Arial" panose="020B0604020202020204" pitchFamily="34" charset="0"/>
              <a:cs typeface="Arial" panose="020B0604020202020204" pitchFamily="34" charset="0"/>
            </a:endParaRPr>
          </a:p>
          <a:p>
            <a:pPr algn="ctr">
              <a:lnSpc>
                <a:spcPct val="150000"/>
              </a:lnSpc>
            </a:pPr>
            <a:r>
              <a:rPr lang="pt-BR" sz="3200" dirty="0">
                <a:solidFill>
                  <a:srgbClr val="FF0000"/>
                </a:solidFill>
                <a:latin typeface="Arial" panose="020B0604020202020204" pitchFamily="34" charset="0"/>
                <a:cs typeface="Arial" panose="020B0604020202020204" pitchFamily="34" charset="0"/>
              </a:rPr>
              <a:t>(duração: 24:52)</a:t>
            </a:r>
          </a:p>
        </p:txBody>
      </p:sp>
    </p:spTree>
    <p:extLst>
      <p:ext uri="{BB962C8B-B14F-4D97-AF65-F5344CB8AC3E}">
        <p14:creationId xmlns:p14="http://schemas.microsoft.com/office/powerpoint/2010/main" val="6701062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63352" y="908720"/>
            <a:ext cx="11593288" cy="4708981"/>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	Logo após a publicação da descoberta dos raios X os médicos </a:t>
            </a:r>
            <a:r>
              <a:rPr lang="pt-BR" sz="2000" b="1" dirty="0">
                <a:solidFill>
                  <a:srgbClr val="00B050"/>
                </a:solidFill>
                <a:latin typeface="Arial" pitchFamily="34" charset="0"/>
                <a:cs typeface="Arial" pitchFamily="34" charset="0"/>
              </a:rPr>
              <a:t>reconheceram que muitas cirurgias exploratórias não precisariam mais ser feitas graças ao trabalho de Roentgen</a:t>
            </a:r>
            <a:r>
              <a:rPr lang="pt-BR" sz="2000" dirty="0">
                <a:latin typeface="Arial" pitchFamily="34" charset="0"/>
                <a:cs typeface="Arial" pitchFamily="34" charset="0"/>
              </a:rPr>
              <a:t>. No entanto, muitos se sentiram perturbados pelas imagens do interior do corpo humano oferecidas pelos raios X e alguns até mesmo afirmaram que a nova descoberta era capaz de obter imagens da alma humana! </a:t>
            </a:r>
          </a:p>
          <a:p>
            <a:pPr algn="just">
              <a:lnSpc>
                <a:spcPct val="150000"/>
              </a:lnSpc>
            </a:pPr>
            <a:r>
              <a:rPr lang="pt-BR" sz="2000" dirty="0">
                <a:latin typeface="Arial" pitchFamily="34" charset="0"/>
                <a:cs typeface="Arial" pitchFamily="34" charset="0"/>
              </a:rPr>
              <a:t>	A descoberta de Roentgen também interessou profundamente o público leigo e, logo em seguida, </a:t>
            </a:r>
            <a:r>
              <a:rPr lang="pt-BR" sz="2000" b="1" dirty="0">
                <a:solidFill>
                  <a:srgbClr val="00B050"/>
                </a:solidFill>
                <a:latin typeface="Arial" pitchFamily="34" charset="0"/>
                <a:cs typeface="Arial" pitchFamily="34" charset="0"/>
              </a:rPr>
              <a:t>as fotografias de raios X passaram a ser atrações em vários circos europeus</a:t>
            </a:r>
            <a:r>
              <a:rPr lang="pt-BR" sz="2000" dirty="0">
                <a:latin typeface="Arial" pitchFamily="34" charset="0"/>
                <a:cs typeface="Arial" pitchFamily="34" charset="0"/>
              </a:rPr>
              <a:t>! Hoje sabemos os males que uma prolongada exposição aos raios X pode provocar no nosso corpo mas, como isso não era conhecido naquela época, </a:t>
            </a:r>
            <a:r>
              <a:rPr lang="pt-BR" sz="2000" b="1" dirty="0">
                <a:solidFill>
                  <a:srgbClr val="00B050"/>
                </a:solidFill>
                <a:latin typeface="Arial" pitchFamily="34" charset="0"/>
                <a:cs typeface="Arial" pitchFamily="34" charset="0"/>
              </a:rPr>
              <a:t>o uso dos raios X como diversão espalhou-se</a:t>
            </a:r>
            <a:r>
              <a:rPr lang="pt-BR" sz="2000" dirty="0">
                <a:latin typeface="Arial" pitchFamily="34" charset="0"/>
                <a:cs typeface="Arial" pitchFamily="34" charset="0"/>
              </a:rPr>
              <a:t>. Mais tarde, algumas pessoas pagaram com sua saúde o preço devido por essas exibições.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4" name="Picture 4"/>
          <p:cNvPicPr>
            <a:picLocks noChangeAspect="1" noChangeArrowheads="1"/>
          </p:cNvPicPr>
          <p:nvPr/>
        </p:nvPicPr>
        <p:blipFill>
          <a:blip r:embed="rId2" cstate="print"/>
          <a:srcRect/>
          <a:stretch>
            <a:fillRect/>
          </a:stretch>
        </p:blipFill>
        <p:spPr bwMode="auto">
          <a:xfrm>
            <a:off x="24396" y="-1277"/>
            <a:ext cx="12167604" cy="4177569"/>
          </a:xfrm>
          <a:prstGeom prst="rect">
            <a:avLst/>
          </a:prstGeom>
          <a:noFill/>
          <a:ln w="9525">
            <a:noFill/>
            <a:miter lim="800000"/>
            <a:headEnd/>
            <a:tailEnd/>
          </a:ln>
          <a:effectLst/>
        </p:spPr>
      </p:pic>
      <p:sp>
        <p:nvSpPr>
          <p:cNvPr id="4" name="CaixaDeTexto 3"/>
          <p:cNvSpPr txBox="1"/>
          <p:nvPr/>
        </p:nvSpPr>
        <p:spPr>
          <a:xfrm>
            <a:off x="311554" y="4581128"/>
            <a:ext cx="11593288" cy="1477328"/>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	Radiografia tirada por R</a:t>
            </a:r>
            <a:r>
              <a:rPr lang="en-US" sz="2000" dirty="0">
                <a:latin typeface="Arial" pitchFamily="34" charset="0"/>
                <a:cs typeface="Arial" pitchFamily="34" charset="0"/>
              </a:rPr>
              <a:t>ö</a:t>
            </a:r>
            <a:r>
              <a:rPr lang="pt-BR" sz="2000" dirty="0" err="1">
                <a:latin typeface="Arial" pitchFamily="34" charset="0"/>
                <a:cs typeface="Arial" pitchFamily="34" charset="0"/>
              </a:rPr>
              <a:t>ntgen</a:t>
            </a:r>
            <a:r>
              <a:rPr lang="pt-BR" sz="2000" dirty="0">
                <a:latin typeface="Arial" pitchFamily="34" charset="0"/>
                <a:cs typeface="Arial" pitchFamily="34" charset="0"/>
              </a:rPr>
              <a:t> de seu rifle de caça. Observe que há um pequeno defeito no cano. Com essa foto, R</a:t>
            </a:r>
            <a:r>
              <a:rPr lang="en-US" sz="2000" dirty="0">
                <a:latin typeface="Arial" pitchFamily="34" charset="0"/>
                <a:cs typeface="Arial" pitchFamily="34" charset="0"/>
              </a:rPr>
              <a:t>ö</a:t>
            </a:r>
            <a:r>
              <a:rPr lang="pt-BR" sz="2000" dirty="0" err="1">
                <a:latin typeface="Arial" pitchFamily="34" charset="0"/>
                <a:cs typeface="Arial" pitchFamily="34" charset="0"/>
              </a:rPr>
              <a:t>ntgen</a:t>
            </a:r>
            <a:r>
              <a:rPr lang="pt-BR" sz="2000" dirty="0">
                <a:latin typeface="Arial" pitchFamily="34" charset="0"/>
                <a:cs typeface="Arial" pitchFamily="34" charset="0"/>
              </a:rPr>
              <a:t> antecipou o uso industrial dos raios-x como controle de qualidade de peças.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335360" y="357167"/>
            <a:ext cx="11521280" cy="1938992"/>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	Diferentemente do que acontece com muitas descobertas científicas, que demoram anos ou décadas para serem aplicadas tecnologicamente, a descoberta do raios-X teve imediata aplicação na medicina. Uma semana após a apresentação da descoberta, em todo o mundo foram obtidas inúmeras radiografias de pacientes.</a:t>
            </a:r>
          </a:p>
        </p:txBody>
      </p:sp>
      <p:pic>
        <p:nvPicPr>
          <p:cNvPr id="4" name="Imagem 3" descr="abreugrafia-300x232.jpg"/>
          <p:cNvPicPr>
            <a:picLocks noChangeAspect="1"/>
          </p:cNvPicPr>
          <p:nvPr/>
        </p:nvPicPr>
        <p:blipFill>
          <a:blip r:embed="rId2" cstate="print"/>
          <a:stretch>
            <a:fillRect/>
          </a:stretch>
        </p:blipFill>
        <p:spPr>
          <a:xfrm>
            <a:off x="6238876" y="2457912"/>
            <a:ext cx="5689772" cy="4400090"/>
          </a:xfrm>
          <a:prstGeom prst="rect">
            <a:avLst/>
          </a:prstGeom>
        </p:spPr>
      </p:pic>
      <p:pic>
        <p:nvPicPr>
          <p:cNvPr id="5" name="Imagem 4" descr="aparelho de abreugrafia.jpg"/>
          <p:cNvPicPr>
            <a:picLocks noChangeAspect="1"/>
          </p:cNvPicPr>
          <p:nvPr/>
        </p:nvPicPr>
        <p:blipFill>
          <a:blip r:embed="rId3" cstate="print"/>
          <a:stretch>
            <a:fillRect/>
          </a:stretch>
        </p:blipFill>
        <p:spPr>
          <a:xfrm>
            <a:off x="191344" y="2462824"/>
            <a:ext cx="6062311" cy="439517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5714" name="Picture 2"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02434" cy="3789040"/>
          </a:xfrm>
          <a:prstGeom prst="rect">
            <a:avLst/>
          </a:prstGeom>
          <a:noFill/>
          <a:extLst>
            <a:ext uri="{909E8E84-426E-40DD-AFC4-6F175D3DCCD1}">
              <a14:hiddenFill xmlns:a14="http://schemas.microsoft.com/office/drawing/2010/main">
                <a:solidFill>
                  <a:srgbClr val="FFFFFF"/>
                </a:solidFill>
              </a14:hiddenFill>
            </a:ext>
          </a:extLst>
        </p:spPr>
      </p:pic>
      <p:pic>
        <p:nvPicPr>
          <p:cNvPr id="115716" name="Picture 4" descr="Resultado de imagem para hertz experiment electromagnetic w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2434" y="2297042"/>
            <a:ext cx="6589566" cy="4576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109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Roentgendue"/>
          <p:cNvPicPr>
            <a:picLocks noChangeAspect="1" noChangeArrowheads="1"/>
          </p:cNvPicPr>
          <p:nvPr/>
        </p:nvPicPr>
        <p:blipFill>
          <a:blip r:embed="rId2" cstate="print"/>
          <a:srcRect/>
          <a:stretch>
            <a:fillRect/>
          </a:stretch>
        </p:blipFill>
        <p:spPr bwMode="auto">
          <a:xfrm>
            <a:off x="7596198" y="3335504"/>
            <a:ext cx="2643174" cy="3522497"/>
          </a:xfrm>
          <a:prstGeom prst="rect">
            <a:avLst/>
          </a:prstGeom>
          <a:noFill/>
        </p:spPr>
      </p:pic>
      <p:pic>
        <p:nvPicPr>
          <p:cNvPr id="3" name="Picture 8" descr="X-ray-viewer"/>
          <p:cNvPicPr>
            <a:picLocks noChangeAspect="1" noChangeArrowheads="1"/>
          </p:cNvPicPr>
          <p:nvPr/>
        </p:nvPicPr>
        <p:blipFill>
          <a:blip r:embed="rId3" cstate="print"/>
          <a:srcRect/>
          <a:stretch>
            <a:fillRect/>
          </a:stretch>
        </p:blipFill>
        <p:spPr bwMode="auto">
          <a:xfrm>
            <a:off x="1524000" y="3322000"/>
            <a:ext cx="5286380" cy="3536001"/>
          </a:xfrm>
          <a:prstGeom prst="rect">
            <a:avLst/>
          </a:prstGeom>
          <a:noFill/>
        </p:spPr>
      </p:pic>
      <p:pic>
        <p:nvPicPr>
          <p:cNvPr id="4" name="Picture 5" descr="early-xray"/>
          <p:cNvPicPr>
            <a:picLocks noChangeAspect="1" noChangeArrowheads="1"/>
          </p:cNvPicPr>
          <p:nvPr/>
        </p:nvPicPr>
        <p:blipFill>
          <a:blip r:embed="rId4" cstate="print"/>
          <a:srcRect/>
          <a:stretch>
            <a:fillRect/>
          </a:stretch>
        </p:blipFill>
        <p:spPr bwMode="auto">
          <a:xfrm>
            <a:off x="5664201" y="14288"/>
            <a:ext cx="5040313" cy="3292475"/>
          </a:xfrm>
          <a:prstGeom prst="rect">
            <a:avLst/>
          </a:prstGeom>
          <a:noFill/>
        </p:spPr>
      </p:pic>
      <p:pic>
        <p:nvPicPr>
          <p:cNvPr id="5" name="Picture 6" descr="xray_500x386_1900"/>
          <p:cNvPicPr>
            <a:picLocks noChangeAspect="1" noChangeArrowheads="1"/>
          </p:cNvPicPr>
          <p:nvPr/>
        </p:nvPicPr>
        <p:blipFill>
          <a:blip r:embed="rId5" cstate="print"/>
          <a:srcRect/>
          <a:stretch>
            <a:fillRect/>
          </a:stretch>
        </p:blipFill>
        <p:spPr bwMode="auto">
          <a:xfrm>
            <a:off x="1524001" y="0"/>
            <a:ext cx="4284663" cy="3306762"/>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332656"/>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Vídeos</a:t>
            </a:r>
          </a:p>
        </p:txBody>
      </p:sp>
      <p:sp>
        <p:nvSpPr>
          <p:cNvPr id="3" name="CaixaDeTexto 2"/>
          <p:cNvSpPr txBox="1"/>
          <p:nvPr/>
        </p:nvSpPr>
        <p:spPr>
          <a:xfrm>
            <a:off x="0" y="1628800"/>
            <a:ext cx="12192000" cy="3785652"/>
          </a:xfrm>
          <a:prstGeom prst="rect">
            <a:avLst/>
          </a:prstGeom>
          <a:noFill/>
        </p:spPr>
        <p:txBody>
          <a:bodyPr wrap="square" rtlCol="0">
            <a:spAutoFit/>
          </a:bodyPr>
          <a:lstStyle/>
          <a:p>
            <a:pPr algn="ctr">
              <a:lnSpc>
                <a:spcPct val="150000"/>
              </a:lnSpc>
            </a:pPr>
            <a:r>
              <a:rPr lang="pt-BR" sz="3200" b="1" dirty="0">
                <a:solidFill>
                  <a:srgbClr val="FF0000"/>
                </a:solidFill>
                <a:latin typeface="Arial" panose="020B0604020202020204" pitchFamily="34" charset="0"/>
                <a:cs typeface="Arial" panose="020B0604020202020204" pitchFamily="34" charset="0"/>
                <a:hlinkClick r:id="rId2"/>
              </a:rPr>
              <a:t>Formação do feixe de Raio X</a:t>
            </a:r>
            <a:endParaRPr lang="pt-BR" sz="3200" b="1" dirty="0">
              <a:solidFill>
                <a:srgbClr val="FF0000"/>
              </a:solidFill>
              <a:latin typeface="Arial" panose="020B0604020202020204" pitchFamily="34" charset="0"/>
              <a:cs typeface="Arial" panose="020B0604020202020204" pitchFamily="34" charset="0"/>
            </a:endParaRPr>
          </a:p>
          <a:p>
            <a:pPr algn="ctr">
              <a:lnSpc>
                <a:spcPct val="150000"/>
              </a:lnSpc>
            </a:pPr>
            <a:r>
              <a:rPr lang="pt-BR" sz="3200" dirty="0">
                <a:solidFill>
                  <a:srgbClr val="FF0000"/>
                </a:solidFill>
                <a:latin typeface="Arial" panose="020B0604020202020204" pitchFamily="34" charset="0"/>
                <a:cs typeface="Arial" panose="020B0604020202020204" pitchFamily="34" charset="0"/>
              </a:rPr>
              <a:t>(duração 2:12)</a:t>
            </a:r>
          </a:p>
          <a:p>
            <a:pPr algn="ctr">
              <a:lnSpc>
                <a:spcPct val="150000"/>
              </a:lnSpc>
            </a:pPr>
            <a:endParaRPr lang="pt-BR" sz="3200" dirty="0">
              <a:solidFill>
                <a:srgbClr val="FF0000"/>
              </a:solidFill>
              <a:latin typeface="Arial" panose="020B0604020202020204" pitchFamily="34" charset="0"/>
              <a:cs typeface="Arial" panose="020B0604020202020204" pitchFamily="34" charset="0"/>
            </a:endParaRPr>
          </a:p>
          <a:p>
            <a:pPr algn="ctr">
              <a:lnSpc>
                <a:spcPct val="150000"/>
              </a:lnSpc>
            </a:pPr>
            <a:r>
              <a:rPr lang="pt-BR" sz="3200" b="1" dirty="0">
                <a:solidFill>
                  <a:srgbClr val="FF0000"/>
                </a:solidFill>
                <a:latin typeface="Arial" panose="020B0604020202020204" pitchFamily="34" charset="0"/>
                <a:cs typeface="Arial" panose="020B0604020202020204" pitchFamily="34" charset="0"/>
                <a:hlinkClick r:id="rId3"/>
              </a:rPr>
              <a:t>O que é um exame de Raio-X</a:t>
            </a:r>
            <a:endParaRPr lang="pt-BR" sz="3200" b="1" dirty="0">
              <a:solidFill>
                <a:srgbClr val="FF0000"/>
              </a:solidFill>
              <a:latin typeface="Arial" panose="020B0604020202020204" pitchFamily="34" charset="0"/>
              <a:cs typeface="Arial" panose="020B0604020202020204" pitchFamily="34" charset="0"/>
            </a:endParaRPr>
          </a:p>
          <a:p>
            <a:pPr algn="ctr">
              <a:lnSpc>
                <a:spcPct val="150000"/>
              </a:lnSpc>
            </a:pPr>
            <a:r>
              <a:rPr lang="pt-BR" sz="3200" dirty="0">
                <a:solidFill>
                  <a:srgbClr val="FF0000"/>
                </a:solidFill>
                <a:latin typeface="Arial" panose="020B0604020202020204" pitchFamily="34" charset="0"/>
                <a:cs typeface="Arial" panose="020B0604020202020204" pitchFamily="34" charset="0"/>
              </a:rPr>
              <a:t>(duração 4:19)</a:t>
            </a:r>
          </a:p>
        </p:txBody>
      </p:sp>
    </p:spTree>
    <p:extLst>
      <p:ext uri="{BB962C8B-B14F-4D97-AF65-F5344CB8AC3E}">
        <p14:creationId xmlns:p14="http://schemas.microsoft.com/office/powerpoint/2010/main" val="25719114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332656"/>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Vídeos Recomendados</a:t>
            </a:r>
          </a:p>
        </p:txBody>
      </p:sp>
      <p:sp>
        <p:nvSpPr>
          <p:cNvPr id="3" name="CaixaDeTexto 2"/>
          <p:cNvSpPr txBox="1"/>
          <p:nvPr/>
        </p:nvSpPr>
        <p:spPr>
          <a:xfrm>
            <a:off x="0" y="1628800"/>
            <a:ext cx="12192000" cy="4339650"/>
          </a:xfrm>
          <a:prstGeom prst="rect">
            <a:avLst/>
          </a:prstGeom>
          <a:noFill/>
        </p:spPr>
        <p:txBody>
          <a:bodyPr wrap="square" rtlCol="0">
            <a:spAutoFit/>
          </a:bodyPr>
          <a:lstStyle/>
          <a:p>
            <a:pPr algn="ctr">
              <a:lnSpc>
                <a:spcPct val="150000"/>
              </a:lnSpc>
            </a:pPr>
            <a:r>
              <a:rPr lang="pt-BR" sz="2800" b="1" dirty="0">
                <a:latin typeface="Arial" panose="020B0604020202020204" pitchFamily="34" charset="0"/>
                <a:cs typeface="Arial" panose="020B0604020202020204" pitchFamily="34" charset="0"/>
                <a:hlinkClick r:id="rId2"/>
              </a:rPr>
              <a:t>Diagnóstico por imagem: como funciona?</a:t>
            </a:r>
            <a:r>
              <a:rPr lang="pt-BR" sz="2800" b="1" dirty="0">
                <a:latin typeface="Arial" panose="020B0604020202020204" pitchFamily="34" charset="0"/>
                <a:cs typeface="Arial" panose="020B0604020202020204" pitchFamily="34" charset="0"/>
              </a:rPr>
              <a:t> (Raios X, Tomografia, Ressonância Magnética, Ultrassom)</a:t>
            </a:r>
          </a:p>
          <a:p>
            <a:pPr algn="ctr">
              <a:lnSpc>
                <a:spcPct val="150000"/>
              </a:lnSpc>
            </a:pPr>
            <a:r>
              <a:rPr lang="pt-BR" sz="3200" dirty="0">
                <a:solidFill>
                  <a:srgbClr val="FF0000"/>
                </a:solidFill>
                <a:latin typeface="Arial" panose="020B0604020202020204" pitchFamily="34" charset="0"/>
                <a:cs typeface="Arial" panose="020B0604020202020204" pitchFamily="34" charset="0"/>
              </a:rPr>
              <a:t>(duração 15:53)</a:t>
            </a:r>
          </a:p>
          <a:p>
            <a:pPr algn="ctr">
              <a:lnSpc>
                <a:spcPct val="150000"/>
              </a:lnSpc>
            </a:pPr>
            <a:endParaRPr lang="pt-BR" sz="3200" b="1" dirty="0">
              <a:solidFill>
                <a:srgbClr val="FF0000"/>
              </a:solidFill>
              <a:latin typeface="Arial" panose="020B0604020202020204" pitchFamily="34" charset="0"/>
              <a:cs typeface="Arial" panose="020B0604020202020204" pitchFamily="34" charset="0"/>
              <a:hlinkClick r:id="rId3"/>
            </a:endParaRPr>
          </a:p>
          <a:p>
            <a:pPr algn="ctr">
              <a:lnSpc>
                <a:spcPct val="150000"/>
              </a:lnSpc>
            </a:pPr>
            <a:r>
              <a:rPr lang="pt-BR" sz="3200" b="1" dirty="0">
                <a:solidFill>
                  <a:srgbClr val="FF0000"/>
                </a:solidFill>
                <a:latin typeface="Arial" panose="020B0604020202020204" pitchFamily="34" charset="0"/>
                <a:cs typeface="Arial" panose="020B0604020202020204" pitchFamily="34" charset="0"/>
                <a:hlinkClick r:id="rId3"/>
              </a:rPr>
              <a:t>Como realizar radiografias digitais</a:t>
            </a:r>
            <a:endParaRPr lang="pt-BR" sz="3200" b="1" dirty="0">
              <a:solidFill>
                <a:srgbClr val="FF0000"/>
              </a:solidFill>
              <a:latin typeface="Arial" panose="020B0604020202020204" pitchFamily="34" charset="0"/>
              <a:cs typeface="Arial" panose="020B0604020202020204" pitchFamily="34" charset="0"/>
            </a:endParaRPr>
          </a:p>
          <a:p>
            <a:pPr algn="ctr">
              <a:lnSpc>
                <a:spcPct val="150000"/>
              </a:lnSpc>
            </a:pPr>
            <a:r>
              <a:rPr lang="pt-BR" sz="3200" dirty="0">
                <a:solidFill>
                  <a:srgbClr val="FF0000"/>
                </a:solidFill>
                <a:latin typeface="Arial" panose="020B0604020202020204" pitchFamily="34" charset="0"/>
                <a:cs typeface="Arial" panose="020B0604020202020204" pitchFamily="34" charset="0"/>
              </a:rPr>
              <a:t>(duração 5:59)</a:t>
            </a:r>
          </a:p>
        </p:txBody>
      </p:sp>
    </p:spTree>
    <p:extLst>
      <p:ext uri="{BB962C8B-B14F-4D97-AF65-F5344CB8AC3E}">
        <p14:creationId xmlns:p14="http://schemas.microsoft.com/office/powerpoint/2010/main" val="12947258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35360" y="1844824"/>
            <a:ext cx="11377264" cy="2862322"/>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	O impacto cultural da descoberta dos raios X foi tão grande que em menos de 30 anos eles passaram a ser citados em importantes obras literárias de James Joyce, Thomas Mann e Virginia Woolf.</a:t>
            </a:r>
          </a:p>
          <a:p>
            <a:pPr algn="just">
              <a:lnSpc>
                <a:spcPct val="150000"/>
              </a:lnSpc>
            </a:pPr>
            <a:r>
              <a:rPr lang="pt-BR" sz="2000" dirty="0">
                <a:latin typeface="Arial" pitchFamily="34" charset="0"/>
                <a:cs typeface="Arial" pitchFamily="34" charset="0"/>
              </a:rPr>
              <a:t>	Em 1901 </a:t>
            </a:r>
            <a:r>
              <a:rPr lang="pt-BR" sz="2000" dirty="0" err="1">
                <a:latin typeface="Arial" pitchFamily="34" charset="0"/>
                <a:cs typeface="Arial" pitchFamily="34" charset="0"/>
              </a:rPr>
              <a:t>Roentgen</a:t>
            </a:r>
            <a:r>
              <a:rPr lang="pt-BR" sz="2000" dirty="0">
                <a:latin typeface="Arial" pitchFamily="34" charset="0"/>
                <a:cs typeface="Arial" pitchFamily="34" charset="0"/>
              </a:rPr>
              <a:t> recebeu o primeiro Prêmio Nobel concedido a um físico pela sua descoberta dos raios X. </a:t>
            </a:r>
            <a:r>
              <a:rPr lang="pt-BR" sz="2000" dirty="0" err="1">
                <a:latin typeface="Arial" pitchFamily="34" charset="0"/>
                <a:cs typeface="Arial" pitchFamily="34" charset="0"/>
              </a:rPr>
              <a:t>Roentgen</a:t>
            </a:r>
            <a:r>
              <a:rPr lang="pt-BR" sz="2000" dirty="0">
                <a:latin typeface="Arial" pitchFamily="34" charset="0"/>
                <a:cs typeface="Arial" pitchFamily="34" charset="0"/>
              </a:rPr>
              <a:t> se recusou a patentear sua descoberta deixando-a para uso de toda a humanidade.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image009.jpg"/>
          <p:cNvPicPr>
            <a:picLocks noChangeAspect="1"/>
          </p:cNvPicPr>
          <p:nvPr/>
        </p:nvPicPr>
        <p:blipFill>
          <a:blip r:embed="rId2" cstate="print"/>
          <a:stretch>
            <a:fillRect/>
          </a:stretch>
        </p:blipFill>
        <p:spPr>
          <a:xfrm>
            <a:off x="5774672" y="3143249"/>
            <a:ext cx="4893328" cy="3714752"/>
          </a:xfrm>
          <a:prstGeom prst="rect">
            <a:avLst/>
          </a:prstGeom>
        </p:spPr>
      </p:pic>
      <p:pic>
        <p:nvPicPr>
          <p:cNvPr id="3" name="Imagem 2" descr="Raios-X.jpg"/>
          <p:cNvPicPr>
            <a:picLocks noChangeAspect="1"/>
          </p:cNvPicPr>
          <p:nvPr/>
        </p:nvPicPr>
        <p:blipFill>
          <a:blip r:embed="rId3" cstate="print"/>
          <a:stretch>
            <a:fillRect/>
          </a:stretch>
        </p:blipFill>
        <p:spPr>
          <a:xfrm>
            <a:off x="1524001" y="2714621"/>
            <a:ext cx="2783393" cy="4143379"/>
          </a:xfrm>
          <a:prstGeom prst="rect">
            <a:avLst/>
          </a:prstGeom>
        </p:spPr>
      </p:pic>
      <p:pic>
        <p:nvPicPr>
          <p:cNvPr id="4" name="Imagem 3" descr="roentgen-zimmer.jpg"/>
          <p:cNvPicPr>
            <a:picLocks noChangeAspect="1"/>
          </p:cNvPicPr>
          <p:nvPr/>
        </p:nvPicPr>
        <p:blipFill>
          <a:blip r:embed="rId4" cstate="print"/>
          <a:stretch>
            <a:fillRect/>
          </a:stretch>
        </p:blipFill>
        <p:spPr>
          <a:xfrm>
            <a:off x="6596066" y="0"/>
            <a:ext cx="4071934" cy="3121816"/>
          </a:xfrm>
          <a:prstGeom prst="rect">
            <a:avLst/>
          </a:prstGeom>
        </p:spPr>
      </p:pic>
      <p:pic>
        <p:nvPicPr>
          <p:cNvPr id="5" name="Imagem 4" descr="raios x centenario  italia 1995.jpg"/>
          <p:cNvPicPr>
            <a:picLocks noChangeAspect="1"/>
          </p:cNvPicPr>
          <p:nvPr/>
        </p:nvPicPr>
        <p:blipFill>
          <a:blip r:embed="rId5" cstate="print"/>
          <a:stretch>
            <a:fillRect/>
          </a:stretch>
        </p:blipFill>
        <p:spPr>
          <a:xfrm>
            <a:off x="1524000" y="0"/>
            <a:ext cx="3810000" cy="276225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8" name="Picture 6" descr="Roentgen-photos"/>
          <p:cNvPicPr>
            <a:picLocks noChangeAspect="1" noChangeArrowheads="1"/>
          </p:cNvPicPr>
          <p:nvPr/>
        </p:nvPicPr>
        <p:blipFill>
          <a:blip r:embed="rId3" cstate="print"/>
          <a:srcRect/>
          <a:stretch>
            <a:fillRect/>
          </a:stretch>
        </p:blipFill>
        <p:spPr bwMode="auto">
          <a:xfrm>
            <a:off x="911424" y="3068960"/>
            <a:ext cx="5465190" cy="3233589"/>
          </a:xfrm>
          <a:prstGeom prst="rect">
            <a:avLst/>
          </a:prstGeom>
          <a:noFill/>
        </p:spPr>
      </p:pic>
      <p:pic>
        <p:nvPicPr>
          <p:cNvPr id="315399" name="Picture 7" descr="Roentgen-x-ray-hand"/>
          <p:cNvPicPr>
            <a:picLocks noChangeAspect="1" noChangeArrowheads="1"/>
          </p:cNvPicPr>
          <p:nvPr/>
        </p:nvPicPr>
        <p:blipFill>
          <a:blip r:embed="rId4" cstate="print"/>
          <a:srcRect/>
          <a:stretch>
            <a:fillRect/>
          </a:stretch>
        </p:blipFill>
        <p:spPr bwMode="auto">
          <a:xfrm>
            <a:off x="7134226" y="-25056"/>
            <a:ext cx="4578398" cy="6867596"/>
          </a:xfrm>
          <a:prstGeom prst="rect">
            <a:avLst/>
          </a:prstGeom>
          <a:noFill/>
        </p:spPr>
      </p:pic>
      <p:sp>
        <p:nvSpPr>
          <p:cNvPr id="9" name="CaixaDeTexto 8"/>
          <p:cNvSpPr txBox="1"/>
          <p:nvPr/>
        </p:nvSpPr>
        <p:spPr>
          <a:xfrm>
            <a:off x="407368" y="836712"/>
            <a:ext cx="6403012" cy="1477328"/>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	A produção de uma radiografia (como da mão do prof. Albert von </a:t>
            </a:r>
            <a:r>
              <a:rPr lang="pt-BR" sz="2000" dirty="0" err="1">
                <a:latin typeface="Arial" pitchFamily="34" charset="0"/>
                <a:cs typeface="Arial" pitchFamily="34" charset="0"/>
              </a:rPr>
              <a:t>Kölliker</a:t>
            </a:r>
            <a:r>
              <a:rPr lang="pt-BR" sz="2000" dirty="0">
                <a:latin typeface="Arial" pitchFamily="34" charset="0"/>
                <a:cs typeface="Arial" pitchFamily="34" charset="0"/>
              </a:rPr>
              <a:t>) demorava cerca de 30 minutos e não havia qualquer proteção contra os raios.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6" name="Picture 6" descr="16"/>
          <p:cNvPicPr>
            <a:picLocks noChangeAspect="1" noChangeArrowheads="1"/>
          </p:cNvPicPr>
          <p:nvPr/>
        </p:nvPicPr>
        <p:blipFill>
          <a:blip r:embed="rId3" cstate="print"/>
          <a:srcRect l="4881" t="2754" r="7510"/>
          <a:stretch>
            <a:fillRect/>
          </a:stretch>
        </p:blipFill>
        <p:spPr bwMode="auto">
          <a:xfrm>
            <a:off x="9526587" y="0"/>
            <a:ext cx="2665413" cy="6858000"/>
          </a:xfrm>
          <a:prstGeom prst="rect">
            <a:avLst/>
          </a:prstGeom>
          <a:noFill/>
        </p:spPr>
      </p:pic>
      <p:pic>
        <p:nvPicPr>
          <p:cNvPr id="327687" name="Picture 7" descr="16"/>
          <p:cNvPicPr>
            <a:picLocks noChangeAspect="1" noChangeArrowheads="1"/>
          </p:cNvPicPr>
          <p:nvPr/>
        </p:nvPicPr>
        <p:blipFill>
          <a:blip r:embed="rId4" cstate="print"/>
          <a:srcRect/>
          <a:stretch>
            <a:fillRect/>
          </a:stretch>
        </p:blipFill>
        <p:spPr bwMode="auto">
          <a:xfrm>
            <a:off x="1" y="226970"/>
            <a:ext cx="4460876" cy="6631032"/>
          </a:xfrm>
          <a:prstGeom prst="rect">
            <a:avLst/>
          </a:prstGeom>
          <a:noFill/>
        </p:spPr>
      </p:pic>
      <p:sp>
        <p:nvSpPr>
          <p:cNvPr id="8" name="CaixaDeTexto 7"/>
          <p:cNvSpPr txBox="1"/>
          <p:nvPr/>
        </p:nvSpPr>
        <p:spPr>
          <a:xfrm>
            <a:off x="4727848" y="2636912"/>
            <a:ext cx="4669120" cy="1938992"/>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	Para radiografar o corpo todo, o tempo era muito maior, podendo exigir várias horas (uma parte de cada vez).</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263352" y="836712"/>
            <a:ext cx="5616624" cy="5632311"/>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	Em poucos meses, foram colocados a venda vários tipos de equipamentos para se produzir raios-X.</a:t>
            </a:r>
          </a:p>
          <a:p>
            <a:pPr algn="just">
              <a:lnSpc>
                <a:spcPct val="150000"/>
              </a:lnSpc>
            </a:pPr>
            <a:r>
              <a:rPr lang="pt-BR" sz="2000" dirty="0">
                <a:latin typeface="Arial" pitchFamily="34" charset="0"/>
                <a:cs typeface="Arial" pitchFamily="34" charset="0"/>
              </a:rPr>
              <a:t>	Thomas Edison construiu e comercializou seu próprio equipamento barato e simples.</a:t>
            </a:r>
          </a:p>
          <a:p>
            <a:pPr algn="just">
              <a:lnSpc>
                <a:spcPct val="150000"/>
              </a:lnSpc>
            </a:pPr>
            <a:r>
              <a:rPr lang="pt-BR" sz="2000" dirty="0">
                <a:latin typeface="Arial" pitchFamily="34" charset="0"/>
                <a:cs typeface="Arial" pitchFamily="34" charset="0"/>
              </a:rPr>
              <a:t>	Há até uma história, aparentemente folclórica, segunda a qual uma sapataria de Nova York tinha como grande apelo mercadológico o fato de que os sapatos sob encomenda eram testados com o auxílio dos raios X! </a:t>
            </a:r>
          </a:p>
        </p:txBody>
      </p:sp>
      <p:pic>
        <p:nvPicPr>
          <p:cNvPr id="4" name="Imagem 3" descr="a44fig05.jpg"/>
          <p:cNvPicPr>
            <a:picLocks noChangeAspect="1"/>
          </p:cNvPicPr>
          <p:nvPr/>
        </p:nvPicPr>
        <p:blipFill>
          <a:blip r:embed="rId2" cstate="print"/>
          <a:stretch>
            <a:fillRect/>
          </a:stretch>
        </p:blipFill>
        <p:spPr>
          <a:xfrm>
            <a:off x="6447116" y="692696"/>
            <a:ext cx="5726869" cy="5609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6" name="Picture 6" descr="X-ray-studio"/>
          <p:cNvPicPr>
            <a:picLocks noChangeAspect="1" noChangeArrowheads="1"/>
          </p:cNvPicPr>
          <p:nvPr/>
        </p:nvPicPr>
        <p:blipFill>
          <a:blip r:embed="rId3" cstate="print">
            <a:lum bright="6000" contrast="18000"/>
          </a:blip>
          <a:srcRect/>
          <a:stretch>
            <a:fillRect/>
          </a:stretch>
        </p:blipFill>
        <p:spPr bwMode="auto">
          <a:xfrm>
            <a:off x="6453190" y="1115163"/>
            <a:ext cx="4539354" cy="5742838"/>
          </a:xfrm>
          <a:prstGeom prst="rect">
            <a:avLst/>
          </a:prstGeom>
          <a:noFill/>
        </p:spPr>
      </p:pic>
      <p:pic>
        <p:nvPicPr>
          <p:cNvPr id="317451" name="Picture 11" descr="edison_xray"/>
          <p:cNvPicPr>
            <a:picLocks noChangeAspect="1" noChangeArrowheads="1"/>
          </p:cNvPicPr>
          <p:nvPr/>
        </p:nvPicPr>
        <p:blipFill>
          <a:blip r:embed="rId4" cstate="print"/>
          <a:srcRect/>
          <a:stretch>
            <a:fillRect/>
          </a:stretch>
        </p:blipFill>
        <p:spPr bwMode="auto">
          <a:xfrm>
            <a:off x="1524002" y="4143380"/>
            <a:ext cx="3685533" cy="2714620"/>
          </a:xfrm>
          <a:prstGeom prst="rect">
            <a:avLst/>
          </a:prstGeom>
          <a:noFill/>
        </p:spPr>
      </p:pic>
      <p:sp>
        <p:nvSpPr>
          <p:cNvPr id="8" name="CaixaDeTexto 7"/>
          <p:cNvSpPr txBox="1"/>
          <p:nvPr/>
        </p:nvSpPr>
        <p:spPr>
          <a:xfrm>
            <a:off x="263352" y="428605"/>
            <a:ext cx="11593288" cy="553998"/>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	A aparelhagem era barata e qualquer pessoa podia fazer radiografias dos curiosos.</a:t>
            </a:r>
          </a:p>
        </p:txBody>
      </p:sp>
      <p:pic>
        <p:nvPicPr>
          <p:cNvPr id="9" name="Picture 9" descr="Ruhmkorfff-add"/>
          <p:cNvPicPr>
            <a:picLocks noChangeAspect="1" noChangeArrowheads="1"/>
          </p:cNvPicPr>
          <p:nvPr/>
        </p:nvPicPr>
        <p:blipFill>
          <a:blip r:embed="rId5" cstate="print"/>
          <a:srcRect l="6392" r="9183"/>
          <a:stretch>
            <a:fillRect/>
          </a:stretch>
        </p:blipFill>
        <p:spPr bwMode="auto">
          <a:xfrm>
            <a:off x="1523999" y="1187609"/>
            <a:ext cx="3685535" cy="2977977"/>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82" name="Picture 6" descr="xray_fish-1896"/>
          <p:cNvPicPr>
            <a:picLocks noChangeAspect="1" noChangeArrowheads="1"/>
          </p:cNvPicPr>
          <p:nvPr/>
        </p:nvPicPr>
        <p:blipFill>
          <a:blip r:embed="rId3" cstate="print"/>
          <a:srcRect/>
          <a:stretch>
            <a:fillRect/>
          </a:stretch>
        </p:blipFill>
        <p:spPr bwMode="auto">
          <a:xfrm>
            <a:off x="7596188" y="3213100"/>
            <a:ext cx="3071812" cy="3644900"/>
          </a:xfrm>
          <a:prstGeom prst="rect">
            <a:avLst/>
          </a:prstGeom>
          <a:noFill/>
        </p:spPr>
      </p:pic>
      <p:pic>
        <p:nvPicPr>
          <p:cNvPr id="331783" name="Picture 7" descr="xray_crocodile"/>
          <p:cNvPicPr>
            <a:picLocks noChangeAspect="1" noChangeArrowheads="1"/>
          </p:cNvPicPr>
          <p:nvPr/>
        </p:nvPicPr>
        <p:blipFill>
          <a:blip r:embed="rId4" cstate="print"/>
          <a:srcRect/>
          <a:stretch>
            <a:fillRect/>
          </a:stretch>
        </p:blipFill>
        <p:spPr bwMode="auto">
          <a:xfrm>
            <a:off x="4095736" y="5038726"/>
            <a:ext cx="3429000" cy="1819275"/>
          </a:xfrm>
          <a:prstGeom prst="rect">
            <a:avLst/>
          </a:prstGeom>
          <a:noFill/>
        </p:spPr>
      </p:pic>
      <p:pic>
        <p:nvPicPr>
          <p:cNvPr id="331784" name="Picture 8" descr="xray_mole-1904"/>
          <p:cNvPicPr>
            <a:picLocks noChangeAspect="1" noChangeArrowheads="1"/>
          </p:cNvPicPr>
          <p:nvPr/>
        </p:nvPicPr>
        <p:blipFill>
          <a:blip r:embed="rId5" cstate="print"/>
          <a:srcRect/>
          <a:stretch>
            <a:fillRect/>
          </a:stretch>
        </p:blipFill>
        <p:spPr bwMode="auto">
          <a:xfrm>
            <a:off x="1809720" y="3219450"/>
            <a:ext cx="2057400" cy="3638550"/>
          </a:xfrm>
          <a:prstGeom prst="rect">
            <a:avLst/>
          </a:prstGeom>
          <a:noFill/>
        </p:spPr>
      </p:pic>
      <p:pic>
        <p:nvPicPr>
          <p:cNvPr id="331785" name="Picture 9" descr="footnboot"/>
          <p:cNvPicPr>
            <a:picLocks noChangeAspect="1" noChangeArrowheads="1"/>
          </p:cNvPicPr>
          <p:nvPr/>
        </p:nvPicPr>
        <p:blipFill>
          <a:blip r:embed="rId6" cstate="print"/>
          <a:srcRect/>
          <a:stretch>
            <a:fillRect/>
          </a:stretch>
        </p:blipFill>
        <p:spPr bwMode="auto">
          <a:xfrm>
            <a:off x="7596198" y="1181672"/>
            <a:ext cx="3071802" cy="2047288"/>
          </a:xfrm>
          <a:prstGeom prst="rect">
            <a:avLst/>
          </a:prstGeom>
          <a:noFill/>
        </p:spPr>
      </p:pic>
      <p:pic>
        <p:nvPicPr>
          <p:cNvPr id="10" name="Picture 10" descr="coininpurse1"/>
          <p:cNvPicPr>
            <a:picLocks noChangeAspect="1" noChangeArrowheads="1"/>
          </p:cNvPicPr>
          <p:nvPr/>
        </p:nvPicPr>
        <p:blipFill>
          <a:blip r:embed="rId7" cstate="print"/>
          <a:srcRect/>
          <a:stretch>
            <a:fillRect/>
          </a:stretch>
        </p:blipFill>
        <p:spPr bwMode="auto">
          <a:xfrm>
            <a:off x="4452927" y="2428869"/>
            <a:ext cx="2562221" cy="2625673"/>
          </a:xfrm>
          <a:prstGeom prst="rect">
            <a:avLst/>
          </a:prstGeom>
          <a:noFill/>
        </p:spPr>
      </p:pic>
      <p:pic>
        <p:nvPicPr>
          <p:cNvPr id="11" name="Picture 8" descr="X-rayFrog"/>
          <p:cNvPicPr>
            <a:picLocks noChangeAspect="1" noChangeArrowheads="1"/>
          </p:cNvPicPr>
          <p:nvPr/>
        </p:nvPicPr>
        <p:blipFill>
          <a:blip r:embed="rId8" cstate="print"/>
          <a:srcRect/>
          <a:stretch>
            <a:fillRect/>
          </a:stretch>
        </p:blipFill>
        <p:spPr bwMode="auto">
          <a:xfrm>
            <a:off x="1524000" y="1"/>
            <a:ext cx="2357422" cy="3208634"/>
          </a:xfrm>
          <a:prstGeom prst="rect">
            <a:avLst/>
          </a:prstGeom>
          <a:noFill/>
        </p:spPr>
      </p:pic>
      <p:sp>
        <p:nvSpPr>
          <p:cNvPr id="12" name="CaixaDeTexto 11"/>
          <p:cNvSpPr txBox="1"/>
          <p:nvPr/>
        </p:nvSpPr>
        <p:spPr>
          <a:xfrm>
            <a:off x="4024298" y="214290"/>
            <a:ext cx="7760334" cy="400110"/>
          </a:xfrm>
          <a:prstGeom prst="rect">
            <a:avLst/>
          </a:prstGeom>
          <a:noFill/>
        </p:spPr>
        <p:txBody>
          <a:bodyPr wrap="square" rtlCol="0">
            <a:spAutoFit/>
          </a:bodyPr>
          <a:lstStyle/>
          <a:p>
            <a:pPr algn="just"/>
            <a:r>
              <a:rPr lang="pt-BR" sz="2000" dirty="0">
                <a:latin typeface="Arial" pitchFamily="34" charset="0"/>
                <a:cs typeface="Arial" pitchFamily="34" charset="0"/>
              </a:rPr>
              <a:t>	Também eram feitas radiografias de objetos e de animais.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m 1" descr="equipamento original de Hertz.jpg"/>
          <p:cNvPicPr>
            <a:picLocks noChangeAspect="1"/>
          </p:cNvPicPr>
          <p:nvPr/>
        </p:nvPicPr>
        <p:blipFill rotWithShape="1">
          <a:blip r:embed="rId2" cstate="print"/>
          <a:srcRect r="1604" b="4977"/>
          <a:stretch/>
        </p:blipFill>
        <p:spPr>
          <a:xfrm>
            <a:off x="2423592" y="22307"/>
            <a:ext cx="7128792" cy="6851725"/>
          </a:xfrm>
          <a:prstGeom prst="rect">
            <a:avLst/>
          </a:prstGeom>
        </p:spPr>
      </p:pic>
    </p:spTree>
    <p:extLst>
      <p:ext uri="{BB962C8B-B14F-4D97-AF65-F5344CB8AC3E}">
        <p14:creationId xmlns:p14="http://schemas.microsoft.com/office/powerpoint/2010/main" val="42354493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836712"/>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Vídeo</a:t>
            </a:r>
          </a:p>
        </p:txBody>
      </p:sp>
      <p:sp>
        <p:nvSpPr>
          <p:cNvPr id="3" name="CaixaDeTexto 2"/>
          <p:cNvSpPr txBox="1"/>
          <p:nvPr/>
        </p:nvSpPr>
        <p:spPr>
          <a:xfrm>
            <a:off x="-4122" y="2708920"/>
            <a:ext cx="12192000" cy="1477328"/>
          </a:xfrm>
          <a:prstGeom prst="rect">
            <a:avLst/>
          </a:prstGeom>
          <a:noFill/>
        </p:spPr>
        <p:txBody>
          <a:bodyPr wrap="square" rtlCol="0">
            <a:spAutoFit/>
          </a:bodyPr>
          <a:lstStyle/>
          <a:p>
            <a:pPr algn="ctr">
              <a:lnSpc>
                <a:spcPct val="150000"/>
              </a:lnSpc>
            </a:pPr>
            <a:r>
              <a:rPr lang="pt-BR" sz="2800" b="1" dirty="0">
                <a:latin typeface="Arial" panose="020B0604020202020204" pitchFamily="34" charset="0"/>
                <a:cs typeface="Arial" panose="020B0604020202020204" pitchFamily="34" charset="0"/>
                <a:hlinkClick r:id="rId2"/>
              </a:rPr>
              <a:t>5 Vídeos incríveis Gravados em Raio X | 5 Vídeos Absurdos</a:t>
            </a:r>
            <a:endParaRPr lang="pt-BR" sz="2800" b="1" dirty="0">
              <a:latin typeface="Arial" panose="020B0604020202020204" pitchFamily="34" charset="0"/>
              <a:cs typeface="Arial" panose="020B0604020202020204" pitchFamily="34" charset="0"/>
            </a:endParaRPr>
          </a:p>
          <a:p>
            <a:pPr algn="ctr">
              <a:lnSpc>
                <a:spcPct val="150000"/>
              </a:lnSpc>
            </a:pPr>
            <a:r>
              <a:rPr lang="pt-BR" sz="3200" dirty="0">
                <a:solidFill>
                  <a:srgbClr val="FF0000"/>
                </a:solidFill>
                <a:latin typeface="Arial" panose="020B0604020202020204" pitchFamily="34" charset="0"/>
                <a:cs typeface="Arial" panose="020B0604020202020204" pitchFamily="34" charset="0"/>
              </a:rPr>
              <a:t>(duração 2:56)</a:t>
            </a:r>
          </a:p>
        </p:txBody>
      </p:sp>
    </p:spTree>
    <p:extLst>
      <p:ext uri="{BB962C8B-B14F-4D97-AF65-F5344CB8AC3E}">
        <p14:creationId xmlns:p14="http://schemas.microsoft.com/office/powerpoint/2010/main" val="4379731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836712"/>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Vídeo</a:t>
            </a:r>
          </a:p>
        </p:txBody>
      </p:sp>
      <p:sp>
        <p:nvSpPr>
          <p:cNvPr id="3" name="CaixaDeTexto 2"/>
          <p:cNvSpPr txBox="1"/>
          <p:nvPr/>
        </p:nvSpPr>
        <p:spPr>
          <a:xfrm>
            <a:off x="0" y="2564904"/>
            <a:ext cx="12192000" cy="1569660"/>
          </a:xfrm>
          <a:prstGeom prst="rect">
            <a:avLst/>
          </a:prstGeom>
          <a:noFill/>
        </p:spPr>
        <p:txBody>
          <a:bodyPr wrap="square" rtlCol="0">
            <a:spAutoFit/>
          </a:bodyPr>
          <a:lstStyle/>
          <a:p>
            <a:pPr algn="ctr">
              <a:lnSpc>
                <a:spcPct val="150000"/>
              </a:lnSpc>
            </a:pPr>
            <a:r>
              <a:rPr lang="pt-BR" sz="3200" b="1" dirty="0">
                <a:solidFill>
                  <a:srgbClr val="FF0000"/>
                </a:solidFill>
                <a:latin typeface="Arial" panose="020B0604020202020204" pitchFamily="34" charset="0"/>
                <a:cs typeface="Arial" panose="020B0604020202020204" pitchFamily="34" charset="0"/>
                <a:hlinkClick r:id="rId2"/>
              </a:rPr>
              <a:t>Radiações ionizantes</a:t>
            </a:r>
            <a:endParaRPr lang="pt-BR" sz="3200" b="1" dirty="0">
              <a:solidFill>
                <a:srgbClr val="FF0000"/>
              </a:solidFill>
              <a:latin typeface="Arial" panose="020B0604020202020204" pitchFamily="34" charset="0"/>
              <a:cs typeface="Arial" panose="020B0604020202020204" pitchFamily="34" charset="0"/>
            </a:endParaRPr>
          </a:p>
          <a:p>
            <a:pPr algn="ctr">
              <a:lnSpc>
                <a:spcPct val="150000"/>
              </a:lnSpc>
            </a:pPr>
            <a:r>
              <a:rPr lang="pt-BR" sz="3200" dirty="0">
                <a:solidFill>
                  <a:srgbClr val="FF0000"/>
                </a:solidFill>
                <a:latin typeface="Arial" panose="020B0604020202020204" pitchFamily="34" charset="0"/>
                <a:cs typeface="Arial" panose="020B0604020202020204" pitchFamily="34" charset="0"/>
              </a:rPr>
              <a:t>(duração 5:59)</a:t>
            </a:r>
          </a:p>
        </p:txBody>
      </p:sp>
    </p:spTree>
    <p:extLst>
      <p:ext uri="{BB962C8B-B14F-4D97-AF65-F5344CB8AC3E}">
        <p14:creationId xmlns:p14="http://schemas.microsoft.com/office/powerpoint/2010/main" val="24385404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8" name="Picture 6" descr="X-ray-beauty-treatment"/>
          <p:cNvPicPr>
            <a:picLocks noChangeAspect="1" noChangeArrowheads="1"/>
          </p:cNvPicPr>
          <p:nvPr/>
        </p:nvPicPr>
        <p:blipFill>
          <a:blip r:embed="rId3" cstate="print"/>
          <a:srcRect/>
          <a:stretch>
            <a:fillRect/>
          </a:stretch>
        </p:blipFill>
        <p:spPr bwMode="auto">
          <a:xfrm>
            <a:off x="1668016" y="2820462"/>
            <a:ext cx="3707904" cy="3930378"/>
          </a:xfrm>
          <a:prstGeom prst="rect">
            <a:avLst/>
          </a:prstGeom>
          <a:noFill/>
        </p:spPr>
      </p:pic>
      <p:pic>
        <p:nvPicPr>
          <p:cNvPr id="335879" name="Picture 7" descr="X-rays-burn-early-Kassabian-Mhran"/>
          <p:cNvPicPr>
            <a:picLocks noChangeAspect="1" noChangeArrowheads="1"/>
          </p:cNvPicPr>
          <p:nvPr/>
        </p:nvPicPr>
        <p:blipFill>
          <a:blip r:embed="rId4" cstate="print"/>
          <a:srcRect/>
          <a:stretch>
            <a:fillRect/>
          </a:stretch>
        </p:blipFill>
        <p:spPr bwMode="auto">
          <a:xfrm>
            <a:off x="5519936" y="2852936"/>
            <a:ext cx="5292080" cy="3897905"/>
          </a:xfrm>
          <a:prstGeom prst="rect">
            <a:avLst/>
          </a:prstGeom>
          <a:noFill/>
        </p:spPr>
      </p:pic>
      <p:sp>
        <p:nvSpPr>
          <p:cNvPr id="6" name="CaixaDeTexto 5"/>
          <p:cNvSpPr txBox="1"/>
          <p:nvPr/>
        </p:nvSpPr>
        <p:spPr>
          <a:xfrm>
            <a:off x="0" y="214290"/>
            <a:ext cx="12192000" cy="553998"/>
          </a:xfrm>
          <a:prstGeom prst="rect">
            <a:avLst/>
          </a:prstGeom>
          <a:noFill/>
        </p:spPr>
        <p:txBody>
          <a:bodyPr wrap="square" rtlCol="0">
            <a:spAutoFit/>
          </a:bodyPr>
          <a:lstStyle/>
          <a:p>
            <a:pPr algn="ctr"/>
            <a:r>
              <a:rPr lang="pt-BR" sz="3000" b="1" dirty="0">
                <a:solidFill>
                  <a:srgbClr val="FF0000"/>
                </a:solidFill>
                <a:latin typeface="Arial" pitchFamily="34" charset="0"/>
                <a:cs typeface="Arial" pitchFamily="34" charset="0"/>
              </a:rPr>
              <a:t>Efeitos fisiológicos (nocivos) dos Raios-X</a:t>
            </a:r>
          </a:p>
        </p:txBody>
      </p:sp>
      <p:sp>
        <p:nvSpPr>
          <p:cNvPr id="8" name="CaixaDeTexto 7"/>
          <p:cNvSpPr txBox="1"/>
          <p:nvPr/>
        </p:nvSpPr>
        <p:spPr>
          <a:xfrm>
            <a:off x="263352" y="1142984"/>
            <a:ext cx="11593288" cy="1477328"/>
          </a:xfrm>
          <a:prstGeom prst="rect">
            <a:avLst/>
          </a:prstGeom>
          <a:noFill/>
        </p:spPr>
        <p:txBody>
          <a:bodyPr wrap="square" rtlCol="0">
            <a:spAutoFit/>
          </a:bodyPr>
          <a:lstStyle/>
          <a:p>
            <a:pPr algn="just">
              <a:lnSpc>
                <a:spcPct val="150000"/>
              </a:lnSpc>
              <a:buFontTx/>
              <a:buNone/>
            </a:pPr>
            <a:r>
              <a:rPr lang="pt-BR" sz="2000" dirty="0">
                <a:latin typeface="Arial" pitchFamily="34" charset="0"/>
                <a:cs typeface="Arial" pitchFamily="34" charset="0"/>
              </a:rPr>
              <a:t>	Depois de poucos meses os médicos começaram a notar que os raios-X podiam produzir queimaduras, tumores, destruição dos tecidos.</a:t>
            </a:r>
          </a:p>
          <a:p>
            <a:pPr algn="just">
              <a:lnSpc>
                <a:spcPct val="150000"/>
              </a:lnSpc>
              <a:buFontTx/>
              <a:buNone/>
            </a:pPr>
            <a:r>
              <a:rPr lang="pt-BR" sz="2000" dirty="0">
                <a:latin typeface="Arial" pitchFamily="34" charset="0"/>
                <a:cs typeface="Arial" pitchFamily="34" charset="0"/>
              </a:rPr>
              <a:t>	Muitos médicos e técnicos dos hospitais morreram.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58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58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35360" y="1000108"/>
            <a:ext cx="11521280" cy="4247317"/>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	Thomas Edison também foi um dos primeiros a observar os efeitos nocivos da radiação:</a:t>
            </a:r>
          </a:p>
          <a:p>
            <a:pPr algn="just">
              <a:lnSpc>
                <a:spcPct val="150000"/>
              </a:lnSpc>
              <a:buFont typeface="Wingdings" pitchFamily="2" charset="2"/>
              <a:buNone/>
            </a:pPr>
            <a:r>
              <a:rPr lang="pt-BR" sz="2000" dirty="0">
                <a:solidFill>
                  <a:srgbClr val="00B050"/>
                </a:solidFill>
                <a:latin typeface="Arial" pitchFamily="34" charset="0"/>
                <a:cs typeface="Arial" pitchFamily="34" charset="0"/>
              </a:rPr>
              <a:t>“Eu comecei a fazer muito dessas lâmpadas, que emitem raios-X, mas logo percebi que eles afetaram venenosamente o meu assistente, Sr. </a:t>
            </a:r>
            <a:r>
              <a:rPr lang="pt-BR" sz="2000" dirty="0" err="1">
                <a:solidFill>
                  <a:srgbClr val="00B050"/>
                </a:solidFill>
                <a:latin typeface="Arial" pitchFamily="34" charset="0"/>
                <a:cs typeface="Arial" pitchFamily="34" charset="0"/>
              </a:rPr>
              <a:t>Dally</a:t>
            </a:r>
            <a:r>
              <a:rPr lang="pt-BR" sz="2000" dirty="0">
                <a:solidFill>
                  <a:srgbClr val="00B050"/>
                </a:solidFill>
                <a:latin typeface="Arial" pitchFamily="34" charset="0"/>
                <a:cs typeface="Arial" pitchFamily="34" charset="0"/>
              </a:rPr>
              <a:t>, de tal forma que seu cabelo caiu e sua carne começou a ulcerar. Concluí, então, que não daria certo, e que esse tipo de luz não seria muito popular, de modo que parei”. </a:t>
            </a:r>
          </a:p>
          <a:p>
            <a:pPr algn="just">
              <a:lnSpc>
                <a:spcPct val="150000"/>
              </a:lnSpc>
              <a:buFont typeface="Wingdings" pitchFamily="2" charset="2"/>
              <a:buNone/>
            </a:pPr>
            <a:endParaRPr lang="pt-BR" sz="2000" dirty="0">
              <a:latin typeface="Arial" pitchFamily="34" charset="0"/>
              <a:cs typeface="Arial" pitchFamily="34" charset="0"/>
            </a:endParaRPr>
          </a:p>
          <a:p>
            <a:pPr algn="just">
              <a:lnSpc>
                <a:spcPct val="150000"/>
              </a:lnSpc>
              <a:buFont typeface="Wingdings" pitchFamily="2" charset="2"/>
              <a:buNone/>
            </a:pPr>
            <a:r>
              <a:rPr lang="pt-BR" sz="2000" dirty="0">
                <a:latin typeface="Arial" pitchFamily="34" charset="0"/>
                <a:cs typeface="Arial" pitchFamily="34" charset="0"/>
              </a:rPr>
              <a:t>	O Sr. </a:t>
            </a:r>
            <a:r>
              <a:rPr lang="pt-BR" sz="2000" dirty="0" err="1">
                <a:latin typeface="Arial" pitchFamily="34" charset="0"/>
                <a:cs typeface="Arial" pitchFamily="34" charset="0"/>
              </a:rPr>
              <a:t>Dally</a:t>
            </a:r>
            <a:r>
              <a:rPr lang="pt-BR" sz="2000" dirty="0">
                <a:latin typeface="Arial" pitchFamily="34" charset="0"/>
                <a:cs typeface="Arial" pitchFamily="34" charset="0"/>
              </a:rPr>
              <a:t>, continuou a trabalhar com produção de raios-X, mas veio a falecer pouco tempo depois, quando suas úlceras transformaram-se em um câncer sofrendo várias cirurgias para amputação de partes do corpo.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5879976" y="1333618"/>
            <a:ext cx="6046392" cy="4247317"/>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	Um ano depois apareceram dezenas de casos semelhantes levando a comunidade científica iniciar um grande programa de aquisição de informações sobre como se proteger dos efeitos nocivos dos raios-X a saúde.</a:t>
            </a:r>
          </a:p>
          <a:p>
            <a:pPr algn="just">
              <a:lnSpc>
                <a:spcPct val="150000"/>
              </a:lnSpc>
            </a:pPr>
            <a:r>
              <a:rPr lang="pt-BR" sz="2000" dirty="0">
                <a:latin typeface="Arial" pitchFamily="34" charset="0"/>
                <a:cs typeface="Arial" pitchFamily="34" charset="0"/>
              </a:rPr>
              <a:t>	Só depois disso começaram a ser utilizadas blindagens nos aparelhos de raios X, e proteção para as pessoas que trabalhavam com radiografias.</a:t>
            </a:r>
          </a:p>
        </p:txBody>
      </p:sp>
      <p:pic>
        <p:nvPicPr>
          <p:cNvPr id="4" name="Picture 6" descr="protection"/>
          <p:cNvPicPr>
            <a:picLocks noChangeAspect="1" noChangeArrowheads="1"/>
          </p:cNvPicPr>
          <p:nvPr/>
        </p:nvPicPr>
        <p:blipFill>
          <a:blip r:embed="rId2" cstate="print"/>
          <a:srcRect/>
          <a:stretch>
            <a:fillRect/>
          </a:stretch>
        </p:blipFill>
        <p:spPr bwMode="auto">
          <a:xfrm>
            <a:off x="1524000" y="56554"/>
            <a:ext cx="4000496" cy="6801446"/>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0" y="244264"/>
            <a:ext cx="6023992" cy="553998"/>
          </a:xfrm>
          <a:prstGeom prst="rect">
            <a:avLst/>
          </a:prstGeom>
          <a:noFill/>
        </p:spPr>
        <p:txBody>
          <a:bodyPr wrap="square" rtlCol="0">
            <a:spAutoFit/>
          </a:bodyPr>
          <a:lstStyle/>
          <a:p>
            <a:pPr algn="ctr"/>
            <a:r>
              <a:rPr lang="pt-BR" sz="3000" b="1" dirty="0">
                <a:solidFill>
                  <a:srgbClr val="FF0000"/>
                </a:solidFill>
                <a:latin typeface="Arial" pitchFamily="34" charset="0"/>
                <a:cs typeface="Arial" pitchFamily="34" charset="0"/>
              </a:rPr>
              <a:t>Aplicações dos Raios-X</a:t>
            </a:r>
          </a:p>
        </p:txBody>
      </p:sp>
      <p:sp>
        <p:nvSpPr>
          <p:cNvPr id="5" name="CaixaDeTexto 4"/>
          <p:cNvSpPr txBox="1"/>
          <p:nvPr/>
        </p:nvSpPr>
        <p:spPr>
          <a:xfrm>
            <a:off x="335360" y="1785927"/>
            <a:ext cx="9975482" cy="2400657"/>
          </a:xfrm>
          <a:prstGeom prst="rect">
            <a:avLst/>
          </a:prstGeom>
          <a:noFill/>
        </p:spPr>
        <p:txBody>
          <a:bodyPr wrap="square" rtlCol="0">
            <a:spAutoFit/>
          </a:bodyPr>
          <a:lstStyle/>
          <a:p>
            <a:pPr algn="just">
              <a:lnSpc>
                <a:spcPct val="150000"/>
              </a:lnSpc>
              <a:buFont typeface="Arial" pitchFamily="34" charset="0"/>
              <a:buChar char="•"/>
            </a:pPr>
            <a:r>
              <a:rPr lang="pt-BR" sz="2000" dirty="0">
                <a:latin typeface="Arial" pitchFamily="34" charset="0"/>
                <a:cs typeface="Arial" pitchFamily="34" charset="0"/>
              </a:rPr>
              <a:t> Pesquisa básica/aplicada;</a:t>
            </a:r>
          </a:p>
          <a:p>
            <a:pPr algn="just">
              <a:lnSpc>
                <a:spcPct val="150000"/>
              </a:lnSpc>
              <a:buFont typeface="Arial" pitchFamily="34" charset="0"/>
              <a:buChar char="•"/>
            </a:pPr>
            <a:r>
              <a:rPr lang="pt-BR" sz="2000" dirty="0">
                <a:latin typeface="Arial" pitchFamily="34" charset="0"/>
                <a:cs typeface="Arial" pitchFamily="34" charset="0"/>
              </a:rPr>
              <a:t> Caracterização de materiais; </a:t>
            </a:r>
          </a:p>
          <a:p>
            <a:pPr algn="just">
              <a:lnSpc>
                <a:spcPct val="150000"/>
              </a:lnSpc>
              <a:buFont typeface="Arial" pitchFamily="34" charset="0"/>
              <a:buChar char="•"/>
            </a:pPr>
            <a:r>
              <a:rPr lang="pt-BR" sz="2000" dirty="0">
                <a:latin typeface="Arial" pitchFamily="34" charset="0"/>
                <a:cs typeface="Arial" pitchFamily="34" charset="0"/>
              </a:rPr>
              <a:t> Controle de qualidade;</a:t>
            </a:r>
          </a:p>
          <a:p>
            <a:pPr algn="just">
              <a:lnSpc>
                <a:spcPct val="150000"/>
              </a:lnSpc>
              <a:buFont typeface="Arial" pitchFamily="34" charset="0"/>
              <a:buChar char="•"/>
            </a:pPr>
            <a:r>
              <a:rPr lang="pt-BR" sz="2000" dirty="0">
                <a:latin typeface="Arial" pitchFamily="34" charset="0"/>
                <a:cs typeface="Arial" pitchFamily="34" charset="0"/>
              </a:rPr>
              <a:t> Medicina;</a:t>
            </a:r>
          </a:p>
          <a:p>
            <a:pPr algn="just">
              <a:lnSpc>
                <a:spcPct val="150000"/>
              </a:lnSpc>
              <a:buFont typeface="Arial" pitchFamily="34" charset="0"/>
              <a:buChar char="•"/>
            </a:pPr>
            <a:r>
              <a:rPr lang="pt-BR" sz="2000" dirty="0">
                <a:latin typeface="Arial" pitchFamily="34" charset="0"/>
                <a:cs typeface="Arial" pitchFamily="34" charset="0"/>
              </a:rPr>
              <a:t> Esterilização</a:t>
            </a:r>
          </a:p>
        </p:txBody>
      </p:sp>
      <p:pic>
        <p:nvPicPr>
          <p:cNvPr id="6" name="Imagem 5" descr="10f3.jpg"/>
          <p:cNvPicPr>
            <a:picLocks noChangeAspect="1"/>
          </p:cNvPicPr>
          <p:nvPr/>
        </p:nvPicPr>
        <p:blipFill>
          <a:blip r:embed="rId2" cstate="print"/>
          <a:stretch>
            <a:fillRect/>
          </a:stretch>
        </p:blipFill>
        <p:spPr>
          <a:xfrm>
            <a:off x="7464152" y="2845668"/>
            <a:ext cx="4697187" cy="4002615"/>
          </a:xfrm>
          <a:prstGeom prst="rect">
            <a:avLst/>
          </a:prstGeom>
        </p:spPr>
      </p:pic>
      <p:pic>
        <p:nvPicPr>
          <p:cNvPr id="7" name="Imagem 6" descr="difracao-bragg.jpg"/>
          <p:cNvPicPr>
            <a:picLocks noChangeAspect="1"/>
          </p:cNvPicPr>
          <p:nvPr/>
        </p:nvPicPr>
        <p:blipFill>
          <a:blip r:embed="rId3" cstate="print"/>
          <a:stretch>
            <a:fillRect/>
          </a:stretch>
        </p:blipFill>
        <p:spPr>
          <a:xfrm>
            <a:off x="7464152" y="0"/>
            <a:ext cx="4727848" cy="2785133"/>
          </a:xfrm>
          <a:prstGeom prst="rect">
            <a:avLst/>
          </a:prstGeom>
        </p:spPr>
      </p:pic>
      <p:pic>
        <p:nvPicPr>
          <p:cNvPr id="8" name="Imagem 7" descr="min1.jpg"/>
          <p:cNvPicPr>
            <a:picLocks noChangeAspect="1"/>
          </p:cNvPicPr>
          <p:nvPr/>
        </p:nvPicPr>
        <p:blipFill>
          <a:blip r:embed="rId4" cstate="print"/>
          <a:stretch>
            <a:fillRect/>
          </a:stretch>
        </p:blipFill>
        <p:spPr>
          <a:xfrm>
            <a:off x="0" y="4171806"/>
            <a:ext cx="6661761" cy="2686194"/>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404664"/>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Vídeos recomendados</a:t>
            </a:r>
          </a:p>
        </p:txBody>
      </p:sp>
      <p:sp>
        <p:nvSpPr>
          <p:cNvPr id="3" name="CaixaDeTexto 2"/>
          <p:cNvSpPr txBox="1"/>
          <p:nvPr/>
        </p:nvSpPr>
        <p:spPr>
          <a:xfrm>
            <a:off x="6896" y="1772816"/>
            <a:ext cx="12192000" cy="3244158"/>
          </a:xfrm>
          <a:prstGeom prst="rect">
            <a:avLst/>
          </a:prstGeom>
          <a:noFill/>
        </p:spPr>
        <p:txBody>
          <a:bodyPr wrap="square" rtlCol="0">
            <a:spAutoFit/>
          </a:bodyPr>
          <a:lstStyle/>
          <a:p>
            <a:pPr algn="ctr">
              <a:lnSpc>
                <a:spcPct val="150000"/>
              </a:lnSpc>
            </a:pPr>
            <a:r>
              <a:rPr lang="pt-BR" sz="2800" b="1" dirty="0">
                <a:solidFill>
                  <a:srgbClr val="FF0000"/>
                </a:solidFill>
                <a:latin typeface="Arial" panose="020B0604020202020204" pitchFamily="34" charset="0"/>
                <a:cs typeface="Arial" panose="020B0604020202020204" pitchFamily="34" charset="0"/>
                <a:hlinkClick r:id="rId2"/>
              </a:rPr>
              <a:t>Telecurso 2000 Ensaios de Materiais 23 Radiografia industrial</a:t>
            </a:r>
            <a:endParaRPr lang="pt-BR" sz="2800" b="1" dirty="0">
              <a:solidFill>
                <a:srgbClr val="FF0000"/>
              </a:solidFill>
              <a:latin typeface="Arial" panose="020B0604020202020204" pitchFamily="34" charset="0"/>
              <a:cs typeface="Arial" panose="020B0604020202020204" pitchFamily="34" charset="0"/>
            </a:endParaRPr>
          </a:p>
          <a:p>
            <a:pPr algn="ctr">
              <a:lnSpc>
                <a:spcPct val="150000"/>
              </a:lnSpc>
            </a:pPr>
            <a:r>
              <a:rPr lang="pt-BR" sz="2800" dirty="0">
                <a:solidFill>
                  <a:srgbClr val="FF0000"/>
                </a:solidFill>
                <a:latin typeface="Arial" panose="020B0604020202020204" pitchFamily="34" charset="0"/>
                <a:cs typeface="Arial" panose="020B0604020202020204" pitchFamily="34" charset="0"/>
              </a:rPr>
              <a:t>(duração 15:41)</a:t>
            </a:r>
          </a:p>
          <a:p>
            <a:pPr algn="ctr">
              <a:lnSpc>
                <a:spcPct val="150000"/>
              </a:lnSpc>
            </a:pPr>
            <a:endParaRPr lang="pt-BR" sz="2800" dirty="0">
              <a:solidFill>
                <a:srgbClr val="FF0000"/>
              </a:solidFill>
              <a:latin typeface="Arial" panose="020B0604020202020204" pitchFamily="34" charset="0"/>
              <a:cs typeface="Arial" panose="020B0604020202020204" pitchFamily="34" charset="0"/>
            </a:endParaRPr>
          </a:p>
          <a:p>
            <a:pPr algn="ctr">
              <a:lnSpc>
                <a:spcPct val="150000"/>
              </a:lnSpc>
            </a:pPr>
            <a:r>
              <a:rPr lang="pt-BR" sz="2800" b="1" dirty="0">
                <a:solidFill>
                  <a:srgbClr val="FF0000"/>
                </a:solidFill>
                <a:latin typeface="Arial" panose="020B0604020202020204" pitchFamily="34" charset="0"/>
                <a:cs typeface="Arial" panose="020B0604020202020204" pitchFamily="34" charset="0"/>
                <a:hlinkClick r:id="rId3"/>
              </a:rPr>
              <a:t>Telecurso 2000 Ensaios de Materiais 24 Ensaios por Raios X</a:t>
            </a:r>
            <a:endParaRPr lang="pt-BR" sz="2800" b="1" dirty="0">
              <a:solidFill>
                <a:srgbClr val="FF0000"/>
              </a:solidFill>
              <a:latin typeface="Arial" panose="020B0604020202020204" pitchFamily="34" charset="0"/>
              <a:cs typeface="Arial" panose="020B0604020202020204" pitchFamily="34" charset="0"/>
            </a:endParaRPr>
          </a:p>
          <a:p>
            <a:pPr algn="ctr">
              <a:lnSpc>
                <a:spcPct val="150000"/>
              </a:lnSpc>
            </a:pPr>
            <a:r>
              <a:rPr lang="pt-BR" sz="2800" dirty="0">
                <a:solidFill>
                  <a:srgbClr val="FF0000"/>
                </a:solidFill>
                <a:latin typeface="Arial" panose="020B0604020202020204" pitchFamily="34" charset="0"/>
                <a:cs typeface="Arial" panose="020B0604020202020204" pitchFamily="34" charset="0"/>
              </a:rPr>
              <a:t>(duração 15:58)</a:t>
            </a:r>
          </a:p>
        </p:txBody>
      </p:sp>
    </p:spTree>
    <p:extLst>
      <p:ext uri="{BB962C8B-B14F-4D97-AF65-F5344CB8AC3E}">
        <p14:creationId xmlns:p14="http://schemas.microsoft.com/office/powerpoint/2010/main" val="30914882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4" name="Picture 6" descr="Resultado de imagem para X-Ray Astrono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5787" y="0"/>
            <a:ext cx="77962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0" y="404664"/>
            <a:ext cx="6960096" cy="584775"/>
          </a:xfrm>
          <a:prstGeom prst="rect">
            <a:avLst/>
          </a:prstGeom>
          <a:noFill/>
        </p:spPr>
        <p:txBody>
          <a:bodyPr wrap="square" rtlCol="0">
            <a:spAutoFit/>
          </a:bodyPr>
          <a:lstStyle/>
          <a:p>
            <a:pPr algn="ctr"/>
            <a:r>
              <a:rPr lang="pt-BR" sz="3200" b="1" dirty="0">
                <a:solidFill>
                  <a:srgbClr val="FFFF00"/>
                </a:solidFill>
                <a:latin typeface="Arial" panose="020B0604020202020204" pitchFamily="34" charset="0"/>
              </a:rPr>
              <a:t>Astronomia no Raio X</a:t>
            </a:r>
          </a:p>
        </p:txBody>
      </p:sp>
    </p:spTree>
    <p:extLst>
      <p:ext uri="{BB962C8B-B14F-4D97-AF65-F5344CB8AC3E}">
        <p14:creationId xmlns:p14="http://schemas.microsoft.com/office/powerpoint/2010/main" val="35436268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5714" name="Picture 2" descr="http://chandra.harvard.edu/photo/2014/archives/archives_l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0"/>
            <a:ext cx="56372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9901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2" descr="http://4.bp.blogspot.com/-oZetAdd0g6I/TdF1d8uH29I/AAAAAAAAAMo/IPuUrXtl_CQ/s1600/camadas_andromeda_ex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46"/>
            <a:ext cx="5184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5591944" y="1916832"/>
            <a:ext cx="6408712" cy="2862322"/>
          </a:xfrm>
          <a:prstGeom prst="rect">
            <a:avLst/>
          </a:prstGeom>
          <a:noFill/>
        </p:spPr>
        <p:txBody>
          <a:bodyPr wrap="square" rtlCol="0">
            <a:spAutoFit/>
          </a:bodyPr>
          <a:lstStyle/>
          <a:p>
            <a:pPr algn="just">
              <a:lnSpc>
                <a:spcPct val="150000"/>
              </a:lnSpc>
            </a:pPr>
            <a:r>
              <a:rPr lang="pt-BR" sz="2000" b="1" dirty="0">
                <a:solidFill>
                  <a:schemeClr val="bg1"/>
                </a:solidFill>
                <a:latin typeface="Arial" panose="020B0604020202020204" pitchFamily="34" charset="0"/>
                <a:cs typeface="Arial" panose="020B0604020202020204" pitchFamily="34" charset="0"/>
              </a:rPr>
              <a:t>	Primeira imagem fotografada em luz visível; Segundo em luz infravermelha, revela estrelas jovens; Terceiro Em raios-X, a galáxia revela suas estrelas mais antigas e de maior massa; Por ultimo a Combinação de imagens infravermelha e de raios-X mostra o ciclo de vida das estrelas</a:t>
            </a:r>
          </a:p>
        </p:txBody>
      </p:sp>
    </p:spTree>
    <p:extLst>
      <p:ext uri="{BB962C8B-B14F-4D97-AF65-F5344CB8AC3E}">
        <p14:creationId xmlns:p14="http://schemas.microsoft.com/office/powerpoint/2010/main" val="1424398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412776"/>
            <a:ext cx="12192000" cy="3046988"/>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Vídeo:</a:t>
            </a:r>
          </a:p>
          <a:p>
            <a:pPr algn="ctr"/>
            <a:endParaRPr lang="pt-BR" sz="3200" b="1" dirty="0">
              <a:solidFill>
                <a:srgbClr val="FF0000"/>
              </a:solidFill>
              <a:latin typeface="Arial" panose="020B0604020202020204" pitchFamily="34" charset="0"/>
            </a:endParaRPr>
          </a:p>
          <a:p>
            <a:pPr algn="ctr"/>
            <a:endParaRPr lang="pt-BR" sz="3200" b="1" dirty="0">
              <a:solidFill>
                <a:srgbClr val="FF0000"/>
              </a:solidFill>
              <a:latin typeface="Arial" panose="020B0604020202020204" pitchFamily="34" charset="0"/>
            </a:endParaRPr>
          </a:p>
          <a:p>
            <a:pPr algn="ctr"/>
            <a:r>
              <a:rPr lang="pt-BR" sz="3200" b="1" dirty="0">
                <a:solidFill>
                  <a:srgbClr val="FF0000"/>
                </a:solidFill>
                <a:latin typeface="Arial" panose="020B0604020202020204" pitchFamily="34" charset="0"/>
                <a:hlinkClick r:id="rId2"/>
              </a:rPr>
              <a:t>Descoberta das ondas de Rádio – Maxwell &amp; Hertz</a:t>
            </a:r>
            <a:endParaRPr lang="pt-BR" sz="3200" b="1" dirty="0">
              <a:solidFill>
                <a:srgbClr val="FF0000"/>
              </a:solidFill>
              <a:latin typeface="Arial" panose="020B0604020202020204" pitchFamily="34" charset="0"/>
            </a:endParaRPr>
          </a:p>
          <a:p>
            <a:pPr algn="ctr"/>
            <a:endParaRPr lang="pt-BR" sz="3200" dirty="0">
              <a:solidFill>
                <a:srgbClr val="FF0000"/>
              </a:solidFill>
              <a:latin typeface="Arial" panose="020B0604020202020204" pitchFamily="34" charset="0"/>
              <a:cs typeface="Arial" panose="020B0604020202020204" pitchFamily="34" charset="0"/>
            </a:endParaRPr>
          </a:p>
          <a:p>
            <a:pPr algn="ctr"/>
            <a:r>
              <a:rPr lang="pt-BR" sz="3200" dirty="0">
                <a:solidFill>
                  <a:srgbClr val="FF0000"/>
                </a:solidFill>
                <a:latin typeface="Arial" panose="020B0604020202020204" pitchFamily="34" charset="0"/>
                <a:cs typeface="Arial" panose="020B0604020202020204" pitchFamily="34" charset="0"/>
              </a:rPr>
              <a:t>(duração: 2:23)</a:t>
            </a:r>
            <a:endParaRPr lang="pt-BR" sz="4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94899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588" y="188640"/>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Vídeos</a:t>
            </a:r>
          </a:p>
        </p:txBody>
      </p:sp>
      <p:sp>
        <p:nvSpPr>
          <p:cNvPr id="3" name="CaixaDeTexto 2"/>
          <p:cNvSpPr txBox="1"/>
          <p:nvPr/>
        </p:nvSpPr>
        <p:spPr>
          <a:xfrm>
            <a:off x="0" y="1196752"/>
            <a:ext cx="12192000" cy="5355312"/>
          </a:xfrm>
          <a:prstGeom prst="rect">
            <a:avLst/>
          </a:prstGeom>
          <a:noFill/>
        </p:spPr>
        <p:txBody>
          <a:bodyPr wrap="square" rtlCol="0">
            <a:spAutoFit/>
          </a:bodyPr>
          <a:lstStyle/>
          <a:p>
            <a:pPr algn="ctr">
              <a:lnSpc>
                <a:spcPct val="150000"/>
              </a:lnSpc>
            </a:pPr>
            <a:r>
              <a:rPr lang="pt-BR" sz="2800" b="1" dirty="0">
                <a:solidFill>
                  <a:srgbClr val="FF0000"/>
                </a:solidFill>
                <a:latin typeface="Arial" panose="020B0604020202020204" pitchFamily="34" charset="0"/>
                <a:cs typeface="Arial" panose="020B0604020202020204" pitchFamily="34" charset="0"/>
                <a:hlinkClick r:id="rId2"/>
              </a:rPr>
              <a:t>ABC da Astronomia [25] Raios X</a:t>
            </a:r>
            <a:endParaRPr lang="pt-BR" sz="2800" b="1" dirty="0">
              <a:solidFill>
                <a:srgbClr val="FF0000"/>
              </a:solidFill>
              <a:latin typeface="Arial" panose="020B0604020202020204" pitchFamily="34" charset="0"/>
              <a:cs typeface="Arial" panose="020B0604020202020204" pitchFamily="34" charset="0"/>
            </a:endParaRPr>
          </a:p>
          <a:p>
            <a:pPr algn="ctr">
              <a:lnSpc>
                <a:spcPct val="150000"/>
              </a:lnSpc>
            </a:pPr>
            <a:r>
              <a:rPr lang="pt-BR" sz="2800" dirty="0">
                <a:solidFill>
                  <a:srgbClr val="FF0000"/>
                </a:solidFill>
                <a:latin typeface="Arial" panose="020B0604020202020204" pitchFamily="34" charset="0"/>
                <a:cs typeface="Arial" panose="020B0604020202020204" pitchFamily="34" charset="0"/>
              </a:rPr>
              <a:t>(duração 3:37)</a:t>
            </a:r>
          </a:p>
          <a:p>
            <a:pPr algn="ctr">
              <a:lnSpc>
                <a:spcPct val="150000"/>
              </a:lnSpc>
            </a:pPr>
            <a:endParaRPr lang="pt-BR" sz="2800" dirty="0">
              <a:solidFill>
                <a:srgbClr val="FF0000"/>
              </a:solidFill>
              <a:latin typeface="Arial" panose="020B0604020202020204" pitchFamily="34" charset="0"/>
              <a:cs typeface="Arial" panose="020B0604020202020204" pitchFamily="34" charset="0"/>
            </a:endParaRPr>
          </a:p>
          <a:p>
            <a:pPr algn="ctr">
              <a:lnSpc>
                <a:spcPct val="150000"/>
              </a:lnSpc>
            </a:pPr>
            <a:r>
              <a:rPr lang="pt-BR" sz="2800" b="1" dirty="0">
                <a:latin typeface="Arial" panose="020B0604020202020204" pitchFamily="34" charset="0"/>
                <a:cs typeface="Arial" panose="020B0604020202020204" pitchFamily="34" charset="0"/>
                <a:hlinkClick r:id="rId3"/>
              </a:rPr>
              <a:t>Céu da Semana </a:t>
            </a:r>
            <a:r>
              <a:rPr lang="pt-BR" sz="2800" b="1" dirty="0" err="1">
                <a:latin typeface="Arial" panose="020B0604020202020204" pitchFamily="34" charset="0"/>
                <a:cs typeface="Arial" panose="020B0604020202020204" pitchFamily="34" charset="0"/>
                <a:hlinkClick r:id="rId3"/>
              </a:rPr>
              <a:t>Ep</a:t>
            </a:r>
            <a:r>
              <a:rPr lang="pt-BR" sz="2800" b="1" dirty="0">
                <a:latin typeface="Arial" panose="020B0604020202020204" pitchFamily="34" charset="0"/>
                <a:cs typeface="Arial" panose="020B0604020202020204" pitchFamily="34" charset="0"/>
                <a:hlinkClick r:id="rId3"/>
              </a:rPr>
              <a:t>. #280 - Astronomia de Raios-X - 21 a 27/3/2016</a:t>
            </a:r>
            <a:endParaRPr lang="pt-BR" sz="2800" b="1" dirty="0">
              <a:latin typeface="Arial" panose="020B0604020202020204" pitchFamily="34" charset="0"/>
              <a:cs typeface="Arial" panose="020B0604020202020204" pitchFamily="34" charset="0"/>
            </a:endParaRPr>
          </a:p>
          <a:p>
            <a:pPr algn="ctr">
              <a:lnSpc>
                <a:spcPct val="150000"/>
              </a:lnSpc>
            </a:pPr>
            <a:r>
              <a:rPr lang="pt-BR" sz="2800" dirty="0">
                <a:solidFill>
                  <a:srgbClr val="FF0000"/>
                </a:solidFill>
                <a:latin typeface="Arial" panose="020B0604020202020204" pitchFamily="34" charset="0"/>
                <a:cs typeface="Arial" panose="020B0604020202020204" pitchFamily="34" charset="0"/>
              </a:rPr>
              <a:t>(duração 3:27)</a:t>
            </a:r>
          </a:p>
          <a:p>
            <a:pPr algn="ctr">
              <a:lnSpc>
                <a:spcPct val="150000"/>
              </a:lnSpc>
            </a:pPr>
            <a:endParaRPr lang="pt-BR" sz="2800" dirty="0">
              <a:solidFill>
                <a:srgbClr val="FF0000"/>
              </a:solidFill>
              <a:latin typeface="Arial" panose="020B0604020202020204" pitchFamily="34" charset="0"/>
              <a:cs typeface="Arial" panose="020B0604020202020204" pitchFamily="34" charset="0"/>
            </a:endParaRPr>
          </a:p>
          <a:p>
            <a:pPr algn="ctr">
              <a:lnSpc>
                <a:spcPct val="150000"/>
              </a:lnSpc>
            </a:pPr>
            <a:r>
              <a:rPr lang="pt-BR" sz="2800" b="1" dirty="0">
                <a:latin typeface="Arial" panose="020B0604020202020204" pitchFamily="34" charset="0"/>
                <a:cs typeface="Arial" panose="020B0604020202020204" pitchFamily="34" charset="0"/>
                <a:hlinkClick r:id="rId4"/>
              </a:rPr>
              <a:t>Céu da Semana </a:t>
            </a:r>
            <a:r>
              <a:rPr lang="pt-BR" sz="2800" b="1" dirty="0" err="1">
                <a:latin typeface="Arial" panose="020B0604020202020204" pitchFamily="34" charset="0"/>
                <a:cs typeface="Arial" panose="020B0604020202020204" pitchFamily="34" charset="0"/>
                <a:hlinkClick r:id="rId4"/>
              </a:rPr>
              <a:t>Ep</a:t>
            </a:r>
            <a:r>
              <a:rPr lang="pt-BR" sz="2800" b="1" dirty="0">
                <a:latin typeface="Arial" panose="020B0604020202020204" pitchFamily="34" charset="0"/>
                <a:cs typeface="Arial" panose="020B0604020202020204" pitchFamily="34" charset="0"/>
                <a:hlinkClick r:id="rId4"/>
              </a:rPr>
              <a:t>. #281 – </a:t>
            </a:r>
            <a:r>
              <a:rPr lang="pt-BR" sz="2800" b="1" dirty="0" err="1">
                <a:latin typeface="Arial" panose="020B0604020202020204" pitchFamily="34" charset="0"/>
                <a:cs typeface="Arial" panose="020B0604020202020204" pitchFamily="34" charset="0"/>
                <a:hlinkClick r:id="rId4"/>
              </a:rPr>
              <a:t>Cygnus</a:t>
            </a:r>
            <a:r>
              <a:rPr lang="pt-BR" sz="2800" b="1" dirty="0">
                <a:latin typeface="Arial" panose="020B0604020202020204" pitchFamily="34" charset="0"/>
                <a:cs typeface="Arial" panose="020B0604020202020204" pitchFamily="34" charset="0"/>
                <a:hlinkClick r:id="rId4"/>
              </a:rPr>
              <a:t> X-1 – 28/03 a 03/04/2016</a:t>
            </a:r>
            <a:endParaRPr lang="pt-BR" sz="2800" b="1" dirty="0">
              <a:latin typeface="Arial" panose="020B0604020202020204" pitchFamily="34" charset="0"/>
              <a:cs typeface="Arial" panose="020B0604020202020204" pitchFamily="34" charset="0"/>
            </a:endParaRPr>
          </a:p>
          <a:p>
            <a:pPr algn="ctr">
              <a:lnSpc>
                <a:spcPct val="150000"/>
              </a:lnSpc>
            </a:pPr>
            <a:r>
              <a:rPr lang="pt-BR" sz="2800" dirty="0">
                <a:solidFill>
                  <a:srgbClr val="FF0000"/>
                </a:solidFill>
                <a:latin typeface="Arial" panose="020B0604020202020204" pitchFamily="34" charset="0"/>
                <a:cs typeface="Arial" panose="020B0604020202020204" pitchFamily="34" charset="0"/>
              </a:rPr>
              <a:t>(duração 3:38)</a:t>
            </a:r>
          </a:p>
        </p:txBody>
      </p:sp>
    </p:spTree>
    <p:extLst>
      <p:ext uri="{BB962C8B-B14F-4D97-AF65-F5344CB8AC3E}">
        <p14:creationId xmlns:p14="http://schemas.microsoft.com/office/powerpoint/2010/main" val="24471077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0" y="1628800"/>
            <a:ext cx="12192000" cy="4616648"/>
          </a:xfrm>
          <a:prstGeom prst="rect">
            <a:avLst/>
          </a:prstGeom>
          <a:noFill/>
        </p:spPr>
        <p:txBody>
          <a:bodyPr wrap="square" rtlCol="0">
            <a:spAutoFit/>
          </a:bodyPr>
          <a:lstStyle/>
          <a:p>
            <a:pPr algn="ctr">
              <a:lnSpc>
                <a:spcPct val="150000"/>
              </a:lnSpc>
            </a:pPr>
            <a:r>
              <a:rPr lang="pt-BR" sz="2800" b="1" dirty="0">
                <a:latin typeface="Arial" panose="020B0604020202020204" pitchFamily="34" charset="0"/>
                <a:cs typeface="Arial" panose="020B0604020202020204" pitchFamily="34" charset="0"/>
                <a:hlinkClick r:id="rId2"/>
              </a:rPr>
              <a:t>Carpas asiáticas invadem rios dos EUA e ameaçam equilíbrio ambiental</a:t>
            </a:r>
            <a:endParaRPr lang="pt-BR" sz="2800" b="1" dirty="0">
              <a:latin typeface="Arial" panose="020B0604020202020204" pitchFamily="34" charset="0"/>
              <a:cs typeface="Arial" panose="020B0604020202020204" pitchFamily="34" charset="0"/>
            </a:endParaRPr>
          </a:p>
          <a:p>
            <a:pPr algn="ctr">
              <a:lnSpc>
                <a:spcPct val="150000"/>
              </a:lnSpc>
            </a:pPr>
            <a:r>
              <a:rPr lang="pt-BR" sz="2800" dirty="0">
                <a:solidFill>
                  <a:srgbClr val="FF0000"/>
                </a:solidFill>
                <a:latin typeface="Arial" panose="020B0604020202020204" pitchFamily="34" charset="0"/>
                <a:cs typeface="Arial" panose="020B0604020202020204" pitchFamily="34" charset="0"/>
              </a:rPr>
              <a:t>(duração 2:43)</a:t>
            </a:r>
          </a:p>
          <a:p>
            <a:pPr algn="ctr">
              <a:lnSpc>
                <a:spcPct val="150000"/>
              </a:lnSpc>
            </a:pPr>
            <a:endParaRPr lang="pt-BR" sz="2800" b="1" dirty="0">
              <a:solidFill>
                <a:srgbClr val="FF0000"/>
              </a:solidFill>
              <a:latin typeface="Arial" panose="020B0604020202020204" pitchFamily="34" charset="0"/>
              <a:cs typeface="Arial" panose="020B0604020202020204" pitchFamily="34" charset="0"/>
            </a:endParaRPr>
          </a:p>
          <a:p>
            <a:pPr algn="ctr">
              <a:lnSpc>
                <a:spcPct val="150000"/>
              </a:lnSpc>
            </a:pPr>
            <a:r>
              <a:rPr lang="pt-BR" sz="2800" b="1" dirty="0">
                <a:latin typeface="Arial" panose="020B0604020202020204" pitchFamily="34" charset="0"/>
                <a:cs typeface="Arial" panose="020B0604020202020204" pitchFamily="34" charset="0"/>
                <a:hlinkClick r:id="rId3"/>
              </a:rPr>
              <a:t>Pescador é atacado por cardume de carpas</a:t>
            </a:r>
            <a:endParaRPr lang="pt-BR" sz="2800" b="1" dirty="0">
              <a:latin typeface="Arial" panose="020B0604020202020204" pitchFamily="34" charset="0"/>
              <a:cs typeface="Arial" panose="020B0604020202020204" pitchFamily="34" charset="0"/>
            </a:endParaRPr>
          </a:p>
          <a:p>
            <a:pPr algn="ctr">
              <a:lnSpc>
                <a:spcPct val="150000"/>
              </a:lnSpc>
            </a:pPr>
            <a:r>
              <a:rPr lang="pt-BR" sz="2800" dirty="0">
                <a:solidFill>
                  <a:srgbClr val="FF0000"/>
                </a:solidFill>
                <a:latin typeface="Arial" panose="020B0604020202020204" pitchFamily="34" charset="0"/>
                <a:cs typeface="Arial" panose="020B0604020202020204" pitchFamily="34" charset="0"/>
              </a:rPr>
              <a:t>(duração 1:54)</a:t>
            </a:r>
          </a:p>
          <a:p>
            <a:pPr algn="ctr">
              <a:lnSpc>
                <a:spcPct val="150000"/>
              </a:lnSpc>
            </a:pPr>
            <a:endParaRPr lang="pt-BR" sz="2800" b="1" dirty="0">
              <a:solidFill>
                <a:srgbClr val="FF0000"/>
              </a:solidFill>
              <a:latin typeface="Arial" panose="020B0604020202020204" pitchFamily="34" charset="0"/>
              <a:cs typeface="Arial" panose="020B0604020202020204" pitchFamily="34" charset="0"/>
            </a:endParaRPr>
          </a:p>
        </p:txBody>
      </p:sp>
      <p:sp>
        <p:nvSpPr>
          <p:cNvPr id="3" name="CaixaDeTexto 2"/>
          <p:cNvSpPr txBox="1"/>
          <p:nvPr/>
        </p:nvSpPr>
        <p:spPr>
          <a:xfrm>
            <a:off x="0" y="260648"/>
            <a:ext cx="12192000" cy="553998"/>
          </a:xfrm>
          <a:prstGeom prst="rect">
            <a:avLst/>
          </a:prstGeom>
          <a:noFill/>
        </p:spPr>
        <p:txBody>
          <a:bodyPr wrap="square" rtlCol="0">
            <a:spAutoFit/>
          </a:bodyPr>
          <a:lstStyle/>
          <a:p>
            <a:pPr algn="ctr"/>
            <a:r>
              <a:rPr lang="pt-BR" sz="3000" b="1" dirty="0">
                <a:solidFill>
                  <a:srgbClr val="FF0000"/>
                </a:solidFill>
                <a:latin typeface="Arial" pitchFamily="34" charset="0"/>
                <a:cs typeface="Arial" pitchFamily="34" charset="0"/>
              </a:rPr>
              <a:t>Perigos da Ciência com relação ao desconhecido</a:t>
            </a:r>
          </a:p>
        </p:txBody>
      </p:sp>
    </p:spTree>
    <p:extLst>
      <p:ext uri="{BB962C8B-B14F-4D97-AF65-F5344CB8AC3E}">
        <p14:creationId xmlns:p14="http://schemas.microsoft.com/office/powerpoint/2010/main" val="387694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60648"/>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Recomendação de materiais</a:t>
            </a:r>
          </a:p>
        </p:txBody>
      </p:sp>
      <p:sp>
        <p:nvSpPr>
          <p:cNvPr id="3" name="CaixaDeTexto 2"/>
          <p:cNvSpPr txBox="1"/>
          <p:nvPr/>
        </p:nvSpPr>
        <p:spPr>
          <a:xfrm>
            <a:off x="335360" y="1268760"/>
            <a:ext cx="11449272" cy="2862322"/>
          </a:xfrm>
          <a:prstGeom prst="rect">
            <a:avLst/>
          </a:prstGeom>
          <a:noFill/>
        </p:spPr>
        <p:txBody>
          <a:bodyPr wrap="square" rtlCol="0">
            <a:spAutoFit/>
          </a:bodyPr>
          <a:lstStyle/>
          <a:p>
            <a:pPr algn="just">
              <a:lnSpc>
                <a:spcPct val="150000"/>
              </a:lnSpc>
            </a:pPr>
            <a:r>
              <a:rPr lang="pt-BR" sz="2000" dirty="0">
                <a:latin typeface="Arial" panose="020B0604020202020204" pitchFamily="34" charset="0"/>
                <a:cs typeface="Arial" panose="020B0604020202020204" pitchFamily="34" charset="0"/>
              </a:rPr>
              <a:t>Texto (site): </a:t>
            </a:r>
            <a:r>
              <a:rPr lang="pt-BR" sz="2000" dirty="0">
                <a:latin typeface="Arial" panose="020B0604020202020204" pitchFamily="34" charset="0"/>
                <a:cs typeface="Arial" panose="020B0604020202020204" pitchFamily="34" charset="0"/>
                <a:hlinkClick r:id="rId2"/>
              </a:rPr>
              <a:t>A descoberta dos Raios X</a:t>
            </a: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Texto (site): </a:t>
            </a:r>
            <a:r>
              <a:rPr lang="pt-BR" sz="2000" dirty="0">
                <a:latin typeface="Arial" panose="020B0604020202020204" pitchFamily="34" charset="0"/>
                <a:cs typeface="Arial" panose="020B0604020202020204" pitchFamily="34" charset="0"/>
                <a:hlinkClick r:id="rId3"/>
              </a:rPr>
              <a:t>Confira 7 mitos e verdades relacionados a exames de Raios X </a:t>
            </a:r>
            <a:endParaRPr lang="en-US" sz="2000" dirty="0">
              <a:latin typeface="Arial" panose="020B0604020202020204" pitchFamily="34" charset="0"/>
              <a:cs typeface="Arial" panose="020B0604020202020204" pitchFamily="34" charset="0"/>
            </a:endParaRPr>
          </a:p>
          <a:p>
            <a:pPr algn="just">
              <a:lnSpc>
                <a:spcPct val="150000"/>
              </a:lnSpc>
            </a:pPr>
            <a:r>
              <a:rPr lang="en-US" sz="2000" dirty="0" err="1">
                <a:latin typeface="Arial" panose="020B0604020202020204" pitchFamily="34" charset="0"/>
                <a:cs typeface="Arial" panose="020B0604020202020204" pitchFamily="34" charset="0"/>
              </a:rPr>
              <a:t>Texto</a:t>
            </a:r>
            <a:r>
              <a:rPr lang="en-US" sz="2000" dirty="0">
                <a:latin typeface="Arial" panose="020B0604020202020204" pitchFamily="34" charset="0"/>
                <a:cs typeface="Arial" panose="020B0604020202020204" pitchFamily="34" charset="0"/>
              </a:rPr>
              <a:t> (site): </a:t>
            </a:r>
            <a:r>
              <a:rPr lang="en-US" sz="2000" dirty="0">
                <a:latin typeface="Arial" panose="020B0604020202020204" pitchFamily="34" charset="0"/>
                <a:cs typeface="Arial" panose="020B0604020202020204" pitchFamily="34" charset="0"/>
                <a:hlinkClick r:id="rId4"/>
              </a:rPr>
              <a:t>Os </a:t>
            </a:r>
            <a:r>
              <a:rPr lang="en-US" sz="2000" dirty="0" err="1">
                <a:latin typeface="Arial" panose="020B0604020202020204" pitchFamily="34" charset="0"/>
                <a:cs typeface="Arial" panose="020B0604020202020204" pitchFamily="34" charset="0"/>
                <a:hlinkClick r:id="rId4"/>
              </a:rPr>
              <a:t>efeitos</a:t>
            </a:r>
            <a:r>
              <a:rPr lang="en-US" sz="2000" dirty="0">
                <a:latin typeface="Arial" panose="020B0604020202020204" pitchFamily="34" charset="0"/>
                <a:cs typeface="Arial" panose="020B0604020202020204" pitchFamily="34" charset="0"/>
                <a:hlinkClick r:id="rId4"/>
              </a:rPr>
              <a:t> da </a:t>
            </a:r>
            <a:r>
              <a:rPr lang="en-US" sz="2000" b="1" i="1" dirty="0" err="1">
                <a:solidFill>
                  <a:srgbClr val="FF0000"/>
                </a:solidFill>
                <a:latin typeface="Arial" panose="020B0604020202020204" pitchFamily="34" charset="0"/>
                <a:cs typeface="Arial" panose="020B0604020202020204" pitchFamily="34" charset="0"/>
                <a:hlinkClick r:id="rId4"/>
              </a:rPr>
              <a:t>radioatividade</a:t>
            </a:r>
            <a:r>
              <a:rPr lang="en-US" sz="2000" b="1" i="1" dirty="0">
                <a:solidFill>
                  <a:srgbClr val="FF0000"/>
                </a:solidFill>
                <a:latin typeface="Arial" panose="020B0604020202020204" pitchFamily="34" charset="0"/>
                <a:cs typeface="Arial" panose="020B0604020202020204" pitchFamily="34" charset="0"/>
                <a:hlinkClick r:id="rId4"/>
              </a:rPr>
              <a:t>*</a:t>
            </a:r>
            <a:r>
              <a:rPr lang="en-US" sz="2000" dirty="0">
                <a:latin typeface="Arial" panose="020B0604020202020204" pitchFamily="34" charset="0"/>
                <a:cs typeface="Arial" panose="020B0604020202020204" pitchFamily="34" charset="0"/>
                <a:hlinkClick r:id="rId4"/>
              </a:rPr>
              <a:t> no </a:t>
            </a:r>
            <a:r>
              <a:rPr lang="en-US" sz="2000" dirty="0" err="1">
                <a:latin typeface="Arial" panose="020B0604020202020204" pitchFamily="34" charset="0"/>
                <a:cs typeface="Arial" panose="020B0604020202020204" pitchFamily="34" charset="0"/>
                <a:hlinkClick r:id="rId4"/>
              </a:rPr>
              <a:t>corpo</a:t>
            </a:r>
            <a:r>
              <a:rPr lang="en-US" sz="2000" dirty="0">
                <a:latin typeface="Arial" panose="020B0604020202020204" pitchFamily="34" charset="0"/>
                <a:cs typeface="Arial" panose="020B0604020202020204" pitchFamily="34" charset="0"/>
                <a:hlinkClick r:id="rId4"/>
              </a:rPr>
              <a:t> </a:t>
            </a:r>
            <a:r>
              <a:rPr lang="en-US" sz="2000" dirty="0" err="1">
                <a:latin typeface="Arial" panose="020B0604020202020204" pitchFamily="34" charset="0"/>
                <a:cs typeface="Arial" panose="020B0604020202020204" pitchFamily="34" charset="0"/>
                <a:hlinkClick r:id="rId4"/>
              </a:rPr>
              <a:t>humano</a:t>
            </a:r>
            <a:endParaRPr lang="en-US"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Artigo: </a:t>
            </a:r>
            <a:r>
              <a:rPr lang="pt-BR" sz="2000" dirty="0">
                <a:latin typeface="Arial" panose="020B0604020202020204" pitchFamily="34" charset="0"/>
                <a:cs typeface="Arial" panose="020B0604020202020204" pitchFamily="34" charset="0"/>
                <a:hlinkClick r:id="rId5"/>
              </a:rPr>
              <a:t>Wilhelm Conrad </a:t>
            </a:r>
            <a:r>
              <a:rPr lang="pt-BR" sz="2000" dirty="0" err="1">
                <a:latin typeface="Arial" panose="020B0604020202020204" pitchFamily="34" charset="0"/>
                <a:cs typeface="Arial" panose="020B0604020202020204" pitchFamily="34" charset="0"/>
                <a:hlinkClick r:id="rId5"/>
              </a:rPr>
              <a:t>Röntgen</a:t>
            </a:r>
            <a:r>
              <a:rPr lang="pt-BR" sz="2000" dirty="0">
                <a:latin typeface="Arial" panose="020B0604020202020204" pitchFamily="34" charset="0"/>
                <a:cs typeface="Arial" panose="020B0604020202020204" pitchFamily="34" charset="0"/>
                <a:hlinkClick r:id="rId5"/>
              </a:rPr>
              <a:t>: 100 anos da descoberta dos Raios X</a:t>
            </a: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Artigo: </a:t>
            </a:r>
            <a:r>
              <a:rPr lang="pt-BR" sz="2000" dirty="0">
                <a:latin typeface="Arial" panose="020B0604020202020204" pitchFamily="34" charset="0"/>
                <a:cs typeface="Arial" panose="020B0604020202020204" pitchFamily="34" charset="0"/>
                <a:hlinkClick r:id="rId6"/>
              </a:rPr>
              <a:t>Wilhelm Conrad </a:t>
            </a:r>
            <a:r>
              <a:rPr lang="pt-BR" sz="2000" dirty="0" err="1">
                <a:latin typeface="Arial" panose="020B0604020202020204" pitchFamily="34" charset="0"/>
                <a:cs typeface="Arial" panose="020B0604020202020204" pitchFamily="34" charset="0"/>
                <a:hlinkClick r:id="rId6"/>
              </a:rPr>
              <a:t>Röntgen</a:t>
            </a:r>
            <a:r>
              <a:rPr lang="pt-BR" sz="2000" dirty="0">
                <a:latin typeface="Arial" panose="020B0604020202020204" pitchFamily="34" charset="0"/>
                <a:cs typeface="Arial" panose="020B0604020202020204" pitchFamily="34" charset="0"/>
                <a:hlinkClick r:id="rId6"/>
              </a:rPr>
              <a:t> e a descoberta dos Raios-X</a:t>
            </a: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Texto: </a:t>
            </a:r>
            <a:r>
              <a:rPr lang="pt-BR" sz="2000" dirty="0">
                <a:latin typeface="Arial" panose="020B0604020202020204" pitchFamily="34" charset="0"/>
                <a:cs typeface="Arial" panose="020B0604020202020204" pitchFamily="34" charset="0"/>
                <a:hlinkClick r:id="rId7"/>
              </a:rPr>
              <a:t>Aula 3: os efeitos biológicos e os riscos associados aos Raios X</a:t>
            </a:r>
            <a:endParaRPr lang="pt-B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2463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151784" y="2132856"/>
            <a:ext cx="7776864" cy="3323987"/>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	Os raios gama, que formam a parte mais energética do espectro eletromagnético, foram descobertos pelo químico e físico francês </a:t>
            </a:r>
            <a:r>
              <a:rPr lang="pt-BR" sz="2000" dirty="0" err="1">
                <a:latin typeface="Arial" pitchFamily="34" charset="0"/>
                <a:cs typeface="Arial" pitchFamily="34" charset="0"/>
              </a:rPr>
              <a:t>Villard</a:t>
            </a:r>
            <a:r>
              <a:rPr lang="pt-BR" sz="2000" dirty="0">
                <a:latin typeface="Arial" pitchFamily="34" charset="0"/>
                <a:cs typeface="Arial" pitchFamily="34" charset="0"/>
              </a:rPr>
              <a:t> (1860-1934) em 1900 quando ele estudava as propriedades do Urânio. Ele notou que esse material radioativo emitia uma forma de energia que não conseguia ser desviada por campos elétricos ou magnéticos. Ele supôs que se tratavam de partículas e não radiação. </a:t>
            </a:r>
          </a:p>
        </p:txBody>
      </p:sp>
      <p:sp>
        <p:nvSpPr>
          <p:cNvPr id="3" name="CaixaDeTexto 2"/>
          <p:cNvSpPr txBox="1"/>
          <p:nvPr/>
        </p:nvSpPr>
        <p:spPr>
          <a:xfrm>
            <a:off x="0" y="285729"/>
            <a:ext cx="12192000" cy="584775"/>
          </a:xfrm>
          <a:prstGeom prst="rect">
            <a:avLst/>
          </a:prstGeom>
          <a:noFill/>
        </p:spPr>
        <p:txBody>
          <a:bodyPr wrap="square" rtlCol="0">
            <a:spAutoFit/>
          </a:bodyPr>
          <a:lstStyle/>
          <a:p>
            <a:pPr algn="ctr"/>
            <a:r>
              <a:rPr lang="pt-BR" sz="3200" b="1" dirty="0">
                <a:solidFill>
                  <a:srgbClr val="FF0000"/>
                </a:solidFill>
                <a:latin typeface="Arial" pitchFamily="34" charset="0"/>
                <a:cs typeface="Arial" pitchFamily="34" charset="0"/>
              </a:rPr>
              <a:t>Paul </a:t>
            </a:r>
            <a:r>
              <a:rPr lang="pt-BR" sz="3200" b="1" dirty="0" err="1">
                <a:solidFill>
                  <a:srgbClr val="FF0000"/>
                </a:solidFill>
                <a:latin typeface="Arial" pitchFamily="34" charset="0"/>
                <a:cs typeface="Arial" pitchFamily="34" charset="0"/>
              </a:rPr>
              <a:t>Ulrich</a:t>
            </a:r>
            <a:r>
              <a:rPr lang="pt-BR" sz="3200" b="1" dirty="0">
                <a:solidFill>
                  <a:srgbClr val="FF0000"/>
                </a:solidFill>
                <a:latin typeface="Arial" pitchFamily="34" charset="0"/>
                <a:cs typeface="Arial" pitchFamily="34" charset="0"/>
              </a:rPr>
              <a:t> </a:t>
            </a:r>
            <a:r>
              <a:rPr lang="pt-BR" sz="3200" b="1" dirty="0" err="1">
                <a:solidFill>
                  <a:srgbClr val="FF0000"/>
                </a:solidFill>
                <a:latin typeface="Arial" pitchFamily="34" charset="0"/>
                <a:cs typeface="Arial" pitchFamily="34" charset="0"/>
              </a:rPr>
              <a:t>Villard</a:t>
            </a:r>
            <a:r>
              <a:rPr lang="pt-BR" sz="3200" b="1" dirty="0">
                <a:solidFill>
                  <a:srgbClr val="FF0000"/>
                </a:solidFill>
                <a:latin typeface="Arial" pitchFamily="34" charset="0"/>
                <a:cs typeface="Arial" pitchFamily="34" charset="0"/>
              </a:rPr>
              <a:t> e os Raios Gama</a:t>
            </a:r>
          </a:p>
        </p:txBody>
      </p:sp>
      <p:pic>
        <p:nvPicPr>
          <p:cNvPr id="5" name="Imagem 4" descr="Paul Ulrich Vaillard.png"/>
          <p:cNvPicPr>
            <a:picLocks noChangeAspect="1"/>
          </p:cNvPicPr>
          <p:nvPr/>
        </p:nvPicPr>
        <p:blipFill>
          <a:blip r:embed="rId2" cstate="print"/>
          <a:stretch>
            <a:fillRect/>
          </a:stretch>
        </p:blipFill>
        <p:spPr>
          <a:xfrm>
            <a:off x="0" y="1062372"/>
            <a:ext cx="3863752" cy="5795628"/>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143672" y="908720"/>
            <a:ext cx="8568952" cy="1477328"/>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	Somente em 1910 é que o físico britânico William Henry Bragg mostrou que a forma de energia detectada por Paul </a:t>
            </a:r>
            <a:r>
              <a:rPr lang="pt-BR" sz="2000" dirty="0" err="1">
                <a:latin typeface="Arial" pitchFamily="34" charset="0"/>
                <a:cs typeface="Arial" pitchFamily="34" charset="0"/>
              </a:rPr>
              <a:t>Ulrich</a:t>
            </a:r>
            <a:r>
              <a:rPr lang="pt-BR" sz="2000" dirty="0">
                <a:latin typeface="Arial" pitchFamily="34" charset="0"/>
                <a:cs typeface="Arial" pitchFamily="34" charset="0"/>
              </a:rPr>
              <a:t> </a:t>
            </a:r>
            <a:r>
              <a:rPr lang="pt-BR" sz="2000" dirty="0" err="1">
                <a:latin typeface="Arial" pitchFamily="34" charset="0"/>
                <a:cs typeface="Arial" pitchFamily="34" charset="0"/>
              </a:rPr>
              <a:t>Villard</a:t>
            </a:r>
            <a:r>
              <a:rPr lang="pt-BR" sz="2000" dirty="0">
                <a:latin typeface="Arial" pitchFamily="34" charset="0"/>
                <a:cs typeface="Arial" pitchFamily="34" charset="0"/>
              </a:rPr>
              <a:t> era radiação e não partícula.</a:t>
            </a:r>
            <a:r>
              <a:rPr lang="pt-BR" dirty="0">
                <a:latin typeface="Arial" pitchFamily="34" charset="0"/>
                <a:cs typeface="Arial" pitchFamily="34" charset="0"/>
              </a:rPr>
              <a:t> </a:t>
            </a:r>
            <a:endParaRPr lang="pt-BR" dirty="0"/>
          </a:p>
        </p:txBody>
      </p:sp>
      <p:pic>
        <p:nvPicPr>
          <p:cNvPr id="3" name="Imagem 2" descr="200px-William_Henry_Bragg_2.jpg"/>
          <p:cNvPicPr>
            <a:picLocks noChangeAspect="1"/>
          </p:cNvPicPr>
          <p:nvPr/>
        </p:nvPicPr>
        <p:blipFill>
          <a:blip r:embed="rId2" cstate="print"/>
          <a:stretch>
            <a:fillRect/>
          </a:stretch>
        </p:blipFill>
        <p:spPr>
          <a:xfrm>
            <a:off x="-2294" y="0"/>
            <a:ext cx="2837237" cy="4000504"/>
          </a:xfrm>
          <a:prstGeom prst="rect">
            <a:avLst/>
          </a:prstGeom>
        </p:spPr>
      </p:pic>
      <p:pic>
        <p:nvPicPr>
          <p:cNvPr id="5" name="Imagem 4" descr="be16f6864573eb2b5c9cd15e92bf26c2.jpg"/>
          <p:cNvPicPr>
            <a:picLocks noChangeAspect="1"/>
          </p:cNvPicPr>
          <p:nvPr/>
        </p:nvPicPr>
        <p:blipFill>
          <a:blip r:embed="rId3" cstate="print"/>
          <a:stretch>
            <a:fillRect/>
          </a:stretch>
        </p:blipFill>
        <p:spPr>
          <a:xfrm>
            <a:off x="0" y="3321918"/>
            <a:ext cx="5591944" cy="3536082"/>
          </a:xfrm>
          <a:prstGeom prst="rect">
            <a:avLst/>
          </a:prstGeom>
        </p:spPr>
      </p:pic>
      <p:pic>
        <p:nvPicPr>
          <p:cNvPr id="6" name="Imagem 5" descr="tiposrad_bio-bcg.gif"/>
          <p:cNvPicPr>
            <a:picLocks noChangeAspect="1"/>
          </p:cNvPicPr>
          <p:nvPr/>
        </p:nvPicPr>
        <p:blipFill>
          <a:blip r:embed="rId4" cstate="print"/>
          <a:stretch>
            <a:fillRect/>
          </a:stretch>
        </p:blipFill>
        <p:spPr>
          <a:xfrm>
            <a:off x="7032104" y="2383447"/>
            <a:ext cx="5159896" cy="4404789"/>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35360" y="285729"/>
            <a:ext cx="11665296" cy="2862322"/>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	Em 1914 os físicos Ernest Rutherford (1871-1937) e Edward Neville da Costa Andrade mostraram que os raios gama eram uma forma de radiação eletromagnética e mediram seus comprimentos de ondas. Eles verificaram que os comprimentos de onda dos raios gama eram semelhantes àqueles dos raios X, descobertos anteriormente, com a característica de serem muito curtos , situando-se no intervalo 10</a:t>
            </a:r>
            <a:r>
              <a:rPr lang="pt-BR" sz="2000" baseline="30000" dirty="0">
                <a:latin typeface="Arial" pitchFamily="34" charset="0"/>
                <a:cs typeface="Arial" pitchFamily="34" charset="0"/>
              </a:rPr>
              <a:t>-11 </a:t>
            </a:r>
            <a:r>
              <a:rPr lang="pt-BR" sz="2000" dirty="0">
                <a:latin typeface="Arial" pitchFamily="34" charset="0"/>
                <a:cs typeface="Arial" pitchFamily="34" charset="0"/>
              </a:rPr>
              <a:t>metro a 10</a:t>
            </a:r>
            <a:r>
              <a:rPr lang="pt-BR" sz="2000" baseline="30000" dirty="0">
                <a:latin typeface="Arial" pitchFamily="34" charset="0"/>
                <a:cs typeface="Arial" pitchFamily="34" charset="0"/>
              </a:rPr>
              <a:t>-14</a:t>
            </a:r>
            <a:r>
              <a:rPr lang="pt-BR" sz="2000" dirty="0">
                <a:latin typeface="Arial" pitchFamily="34" charset="0"/>
                <a:cs typeface="Arial" pitchFamily="34" charset="0"/>
              </a:rPr>
              <a:t> metro. Foi também Rutherford que criou o nome "raios gama“.</a:t>
            </a:r>
          </a:p>
        </p:txBody>
      </p:sp>
      <p:pic>
        <p:nvPicPr>
          <p:cNvPr id="3" name="Imagem 2" descr="200px-Ernest_Rutherford2.jpg"/>
          <p:cNvPicPr>
            <a:picLocks noChangeAspect="1"/>
          </p:cNvPicPr>
          <p:nvPr/>
        </p:nvPicPr>
        <p:blipFill>
          <a:blip r:embed="rId2" cstate="print"/>
          <a:stretch>
            <a:fillRect/>
          </a:stretch>
        </p:blipFill>
        <p:spPr>
          <a:xfrm>
            <a:off x="767408" y="3146927"/>
            <a:ext cx="2968858" cy="3711073"/>
          </a:xfrm>
          <a:prstGeom prst="rect">
            <a:avLst/>
          </a:prstGeom>
        </p:spPr>
      </p:pic>
      <p:pic>
        <p:nvPicPr>
          <p:cNvPr id="4" name="Imagem 3" descr="Andrade,Edward_1934_London.jpg"/>
          <p:cNvPicPr>
            <a:picLocks noChangeAspect="1"/>
          </p:cNvPicPr>
          <p:nvPr/>
        </p:nvPicPr>
        <p:blipFill>
          <a:blip r:embed="rId3" cstate="print"/>
          <a:stretch>
            <a:fillRect/>
          </a:stretch>
        </p:blipFill>
        <p:spPr>
          <a:xfrm>
            <a:off x="8447469" y="3146927"/>
            <a:ext cx="2967407" cy="3709259"/>
          </a:xfrm>
          <a:prstGeom prst="rect">
            <a:avLst/>
          </a:prstGeom>
        </p:spPr>
      </p:pic>
      <p:pic>
        <p:nvPicPr>
          <p:cNvPr id="5" name="Imagem 4" descr="12137234106YD054.jpg"/>
          <p:cNvPicPr>
            <a:picLocks noChangeAspect="1"/>
          </p:cNvPicPr>
          <p:nvPr/>
        </p:nvPicPr>
        <p:blipFill>
          <a:blip r:embed="rId4" cstate="print"/>
          <a:stretch>
            <a:fillRect/>
          </a:stretch>
        </p:blipFill>
        <p:spPr>
          <a:xfrm>
            <a:off x="4236332" y="3146927"/>
            <a:ext cx="3711072" cy="3711072"/>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63352" y="928671"/>
            <a:ext cx="11593288" cy="2400657"/>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	Os raios gama têm sido de grande ajuda nos processos de esterilização de equipamento cirúrgico, e nos processos industriais de destruição de bactérias em alimentos, em particular carnes e vegetais. Embora a exposição excessiva a raios gama provoque o surgimento de câncer no corpo humano, eles são usados para o tratamento de tecidos cancerosos. Os raios gama também são usados intensamente para o estabelecimento de diagnósticos em medicina nuclear.</a:t>
            </a:r>
          </a:p>
        </p:txBody>
      </p:sp>
      <p:sp>
        <p:nvSpPr>
          <p:cNvPr id="3" name="CaixaDeTexto 2"/>
          <p:cNvSpPr txBox="1"/>
          <p:nvPr/>
        </p:nvSpPr>
        <p:spPr>
          <a:xfrm>
            <a:off x="0" y="142853"/>
            <a:ext cx="12192000" cy="584775"/>
          </a:xfrm>
          <a:prstGeom prst="rect">
            <a:avLst/>
          </a:prstGeom>
          <a:noFill/>
        </p:spPr>
        <p:txBody>
          <a:bodyPr wrap="square" rtlCol="0">
            <a:spAutoFit/>
          </a:bodyPr>
          <a:lstStyle/>
          <a:p>
            <a:pPr algn="ctr"/>
            <a:r>
              <a:rPr lang="pt-BR" sz="3200" b="1" dirty="0">
                <a:solidFill>
                  <a:srgbClr val="FF0000"/>
                </a:solidFill>
                <a:latin typeface="Arial" pitchFamily="34" charset="0"/>
                <a:cs typeface="Arial" pitchFamily="34" charset="0"/>
              </a:rPr>
              <a:t>As utilidades da radiação Gama</a:t>
            </a:r>
          </a:p>
        </p:txBody>
      </p:sp>
      <p:pic>
        <p:nvPicPr>
          <p:cNvPr id="4" name="Imagem 3" descr="Alim_Mam10.jpg"/>
          <p:cNvPicPr>
            <a:picLocks noChangeAspect="1"/>
          </p:cNvPicPr>
          <p:nvPr/>
        </p:nvPicPr>
        <p:blipFill>
          <a:blip r:embed="rId2" cstate="print"/>
          <a:stretch>
            <a:fillRect/>
          </a:stretch>
        </p:blipFill>
        <p:spPr>
          <a:xfrm>
            <a:off x="5760280" y="3487649"/>
            <a:ext cx="6431719" cy="3370351"/>
          </a:xfrm>
          <a:prstGeom prst="rect">
            <a:avLst/>
          </a:prstGeom>
        </p:spPr>
      </p:pic>
      <p:pic>
        <p:nvPicPr>
          <p:cNvPr id="5" name="Imagem 4" descr="The-Incredible-Hulk-Diet.jpeg"/>
          <p:cNvPicPr>
            <a:picLocks noChangeAspect="1"/>
          </p:cNvPicPr>
          <p:nvPr/>
        </p:nvPicPr>
        <p:blipFill>
          <a:blip r:embed="rId3" cstate="print"/>
          <a:stretch>
            <a:fillRect/>
          </a:stretch>
        </p:blipFill>
        <p:spPr>
          <a:xfrm>
            <a:off x="0" y="3498044"/>
            <a:ext cx="4759939" cy="33599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31622"/>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Vídeos</a:t>
            </a:r>
          </a:p>
        </p:txBody>
      </p:sp>
      <p:sp>
        <p:nvSpPr>
          <p:cNvPr id="4" name="CaixaDeTexto 2"/>
          <p:cNvSpPr txBox="1"/>
          <p:nvPr/>
        </p:nvSpPr>
        <p:spPr>
          <a:xfrm>
            <a:off x="0" y="908720"/>
            <a:ext cx="12192000" cy="5816977"/>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pt-BR" sz="2000" b="1" dirty="0">
                <a:solidFill>
                  <a:srgbClr val="FF0000"/>
                </a:solidFill>
                <a:latin typeface="Arial" panose="020B0604020202020204" pitchFamily="34" charset="0"/>
                <a:cs typeface="Arial" panose="020B0604020202020204" pitchFamily="34" charset="0"/>
                <a:hlinkClick r:id="rId2"/>
              </a:rPr>
              <a:t>Em questão – Irradiação de alimentos</a:t>
            </a:r>
            <a:endParaRPr lang="pt-BR" sz="2000" b="1" dirty="0">
              <a:solidFill>
                <a:srgbClr val="FF0000"/>
              </a:solidFill>
              <a:latin typeface="Arial" panose="020B0604020202020204" pitchFamily="34" charset="0"/>
              <a:cs typeface="Arial" panose="020B0604020202020204" pitchFamily="34" charset="0"/>
            </a:endParaRPr>
          </a:p>
          <a:p>
            <a:pPr algn="ctr">
              <a:lnSpc>
                <a:spcPct val="150000"/>
              </a:lnSpc>
            </a:pPr>
            <a:r>
              <a:rPr lang="pt-BR" sz="2000" dirty="0">
                <a:solidFill>
                  <a:srgbClr val="FF0000"/>
                </a:solidFill>
                <a:latin typeface="Arial" panose="020B0604020202020204" pitchFamily="34" charset="0"/>
                <a:cs typeface="Arial" panose="020B0604020202020204" pitchFamily="34" charset="0"/>
              </a:rPr>
              <a:t>(duração 28:00 – assistir os 8 primeiros minutos)</a:t>
            </a:r>
          </a:p>
          <a:p>
            <a:pPr algn="ctr">
              <a:lnSpc>
                <a:spcPct val="150000"/>
              </a:lnSpc>
            </a:pPr>
            <a:endParaRPr lang="pt-BR" sz="1200" dirty="0">
              <a:solidFill>
                <a:srgbClr val="FF0000"/>
              </a:solidFill>
              <a:latin typeface="Arial" panose="020B0604020202020204" pitchFamily="34" charset="0"/>
              <a:cs typeface="Arial" panose="020B0604020202020204" pitchFamily="34" charset="0"/>
            </a:endParaRPr>
          </a:p>
          <a:p>
            <a:pPr algn="ctr">
              <a:lnSpc>
                <a:spcPct val="150000"/>
              </a:lnSpc>
            </a:pPr>
            <a:r>
              <a:rPr lang="pt-BR" sz="2000" b="1" dirty="0">
                <a:solidFill>
                  <a:srgbClr val="FF0000"/>
                </a:solidFill>
                <a:latin typeface="Arial" panose="020B0604020202020204" pitchFamily="34" charset="0"/>
                <a:cs typeface="Arial" panose="020B0604020202020204" pitchFamily="34" charset="0"/>
                <a:hlinkClick r:id="rId3"/>
              </a:rPr>
              <a:t>Benefícios da Radioatividade – Química (Projeto Educação)</a:t>
            </a:r>
            <a:endParaRPr lang="pt-BR" sz="2000" b="1" dirty="0">
              <a:solidFill>
                <a:srgbClr val="FF0000"/>
              </a:solidFill>
              <a:latin typeface="Arial" panose="020B0604020202020204" pitchFamily="34" charset="0"/>
              <a:cs typeface="Arial" panose="020B0604020202020204" pitchFamily="34" charset="0"/>
            </a:endParaRPr>
          </a:p>
          <a:p>
            <a:pPr algn="ctr">
              <a:lnSpc>
                <a:spcPct val="150000"/>
              </a:lnSpc>
            </a:pPr>
            <a:r>
              <a:rPr lang="pt-BR" sz="2000" dirty="0">
                <a:solidFill>
                  <a:srgbClr val="FF0000"/>
                </a:solidFill>
                <a:latin typeface="Arial" panose="020B0604020202020204" pitchFamily="34" charset="0"/>
                <a:cs typeface="Arial" panose="020B0604020202020204" pitchFamily="34" charset="0"/>
              </a:rPr>
              <a:t>(duração 3:05)</a:t>
            </a:r>
          </a:p>
          <a:p>
            <a:pPr algn="ctr">
              <a:lnSpc>
                <a:spcPct val="150000"/>
              </a:lnSpc>
            </a:pPr>
            <a:endParaRPr lang="pt-BR" sz="1200" dirty="0">
              <a:solidFill>
                <a:srgbClr val="FF0000"/>
              </a:solidFill>
              <a:latin typeface="Arial" panose="020B0604020202020204" pitchFamily="34" charset="0"/>
              <a:cs typeface="Arial" panose="020B0604020202020204" pitchFamily="34" charset="0"/>
            </a:endParaRPr>
          </a:p>
          <a:p>
            <a:pPr algn="ctr">
              <a:lnSpc>
                <a:spcPct val="150000"/>
              </a:lnSpc>
            </a:pPr>
            <a:r>
              <a:rPr lang="pt-BR" sz="2000" b="1" dirty="0">
                <a:solidFill>
                  <a:srgbClr val="FF0000"/>
                </a:solidFill>
                <a:latin typeface="Arial" panose="020B0604020202020204" pitchFamily="34" charset="0"/>
                <a:cs typeface="Arial" panose="020B0604020202020204" pitchFamily="34" charset="0"/>
                <a:hlinkClick r:id="rId4"/>
              </a:rPr>
              <a:t>Irradiação de alimentos</a:t>
            </a:r>
            <a:endParaRPr lang="pt-BR" sz="2000" b="1" dirty="0">
              <a:solidFill>
                <a:srgbClr val="FF0000"/>
              </a:solidFill>
              <a:latin typeface="Arial" panose="020B0604020202020204" pitchFamily="34" charset="0"/>
              <a:cs typeface="Arial" panose="020B0604020202020204" pitchFamily="34" charset="0"/>
            </a:endParaRPr>
          </a:p>
          <a:p>
            <a:pPr algn="ctr">
              <a:lnSpc>
                <a:spcPct val="150000"/>
              </a:lnSpc>
            </a:pPr>
            <a:r>
              <a:rPr lang="pt-BR" sz="2000" dirty="0">
                <a:solidFill>
                  <a:srgbClr val="FF0000"/>
                </a:solidFill>
                <a:latin typeface="Arial" panose="020B0604020202020204" pitchFamily="34" charset="0"/>
                <a:cs typeface="Arial" panose="020B0604020202020204" pitchFamily="34" charset="0"/>
              </a:rPr>
              <a:t>(duração 3:38)</a:t>
            </a:r>
          </a:p>
          <a:p>
            <a:pPr algn="ctr">
              <a:lnSpc>
                <a:spcPct val="150000"/>
              </a:lnSpc>
            </a:pPr>
            <a:endParaRPr lang="pt-BR" sz="1200" dirty="0">
              <a:solidFill>
                <a:srgbClr val="FF0000"/>
              </a:solidFill>
              <a:latin typeface="Arial" panose="020B0604020202020204" pitchFamily="34" charset="0"/>
              <a:cs typeface="Arial" panose="020B0604020202020204" pitchFamily="34" charset="0"/>
            </a:endParaRPr>
          </a:p>
          <a:p>
            <a:pPr algn="ctr">
              <a:lnSpc>
                <a:spcPct val="150000"/>
              </a:lnSpc>
            </a:pPr>
            <a:r>
              <a:rPr lang="pt-BR" sz="2000" b="1" dirty="0">
                <a:solidFill>
                  <a:srgbClr val="FF0000"/>
                </a:solidFill>
                <a:latin typeface="Arial" panose="020B0604020202020204" pitchFamily="34" charset="0"/>
                <a:cs typeface="Arial" panose="020B0604020202020204" pitchFamily="34" charset="0"/>
                <a:hlinkClick r:id="rId5"/>
              </a:rPr>
              <a:t>Benefícios da Radioatividade na Agricultura</a:t>
            </a:r>
            <a:endParaRPr lang="pt-BR" sz="2000" b="1" dirty="0">
              <a:solidFill>
                <a:srgbClr val="FF0000"/>
              </a:solidFill>
              <a:latin typeface="Arial" panose="020B0604020202020204" pitchFamily="34" charset="0"/>
              <a:cs typeface="Arial" panose="020B0604020202020204" pitchFamily="34" charset="0"/>
            </a:endParaRPr>
          </a:p>
          <a:p>
            <a:pPr algn="ctr">
              <a:lnSpc>
                <a:spcPct val="150000"/>
              </a:lnSpc>
            </a:pPr>
            <a:r>
              <a:rPr lang="pt-BR" sz="2000" dirty="0">
                <a:solidFill>
                  <a:srgbClr val="FF0000"/>
                </a:solidFill>
                <a:latin typeface="Arial" panose="020B0604020202020204" pitchFamily="34" charset="0"/>
                <a:cs typeface="Arial" panose="020B0604020202020204" pitchFamily="34" charset="0"/>
              </a:rPr>
              <a:t>(duração 2:41)</a:t>
            </a:r>
          </a:p>
          <a:p>
            <a:pPr algn="ctr">
              <a:lnSpc>
                <a:spcPct val="150000"/>
              </a:lnSpc>
            </a:pPr>
            <a:endParaRPr lang="pt-BR" sz="1200" dirty="0">
              <a:solidFill>
                <a:srgbClr val="FF0000"/>
              </a:solidFill>
              <a:latin typeface="Arial" panose="020B0604020202020204" pitchFamily="34" charset="0"/>
              <a:cs typeface="Arial" panose="020B0604020202020204" pitchFamily="34" charset="0"/>
            </a:endParaRPr>
          </a:p>
          <a:p>
            <a:pPr algn="ctr">
              <a:lnSpc>
                <a:spcPct val="150000"/>
              </a:lnSpc>
            </a:pPr>
            <a:r>
              <a:rPr lang="pt-BR" sz="2000" b="1" dirty="0">
                <a:solidFill>
                  <a:srgbClr val="FF0000"/>
                </a:solidFill>
                <a:latin typeface="Arial" panose="020B0604020202020204" pitchFamily="34" charset="0"/>
                <a:cs typeface="Arial" panose="020B0604020202020204" pitchFamily="34" charset="0"/>
                <a:hlinkClick r:id="rId6"/>
              </a:rPr>
              <a:t>Radiação ajuda a conservar livros e obras de arte</a:t>
            </a:r>
            <a:endParaRPr lang="pt-BR" sz="2000" b="1" dirty="0">
              <a:solidFill>
                <a:srgbClr val="FF0000"/>
              </a:solidFill>
              <a:latin typeface="Arial" panose="020B0604020202020204" pitchFamily="34" charset="0"/>
              <a:cs typeface="Arial" panose="020B0604020202020204" pitchFamily="34" charset="0"/>
            </a:endParaRPr>
          </a:p>
          <a:p>
            <a:pPr algn="ctr">
              <a:lnSpc>
                <a:spcPct val="150000"/>
              </a:lnSpc>
            </a:pPr>
            <a:r>
              <a:rPr lang="pt-BR" sz="2000" dirty="0">
                <a:solidFill>
                  <a:srgbClr val="FF0000"/>
                </a:solidFill>
                <a:latin typeface="Arial" panose="020B0604020202020204" pitchFamily="34" charset="0"/>
                <a:cs typeface="Arial" panose="020B0604020202020204" pitchFamily="34" charset="0"/>
              </a:rPr>
              <a:t>(duração 2:42)</a:t>
            </a:r>
          </a:p>
        </p:txBody>
      </p:sp>
    </p:spTree>
    <p:extLst>
      <p:ext uri="{BB962C8B-B14F-4D97-AF65-F5344CB8AC3E}">
        <p14:creationId xmlns:p14="http://schemas.microsoft.com/office/powerpoint/2010/main" val="1762540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42853"/>
            <a:ext cx="12192000" cy="584775"/>
          </a:xfrm>
          <a:prstGeom prst="rect">
            <a:avLst/>
          </a:prstGeom>
          <a:noFill/>
        </p:spPr>
        <p:txBody>
          <a:bodyPr wrap="square" rtlCol="0">
            <a:spAutoFit/>
          </a:bodyPr>
          <a:lstStyle/>
          <a:p>
            <a:pPr algn="ctr"/>
            <a:r>
              <a:rPr lang="pt-BR" sz="3200" b="1" dirty="0">
                <a:solidFill>
                  <a:srgbClr val="FF0000"/>
                </a:solidFill>
                <a:latin typeface="Arial" pitchFamily="34" charset="0"/>
                <a:cs typeface="Arial" pitchFamily="34" charset="0"/>
              </a:rPr>
              <a:t>Os perigos da radiação Gama - Vídeos</a:t>
            </a:r>
          </a:p>
        </p:txBody>
      </p:sp>
      <p:sp>
        <p:nvSpPr>
          <p:cNvPr id="3" name="CaixaDeTexto 2"/>
          <p:cNvSpPr txBox="1"/>
          <p:nvPr/>
        </p:nvSpPr>
        <p:spPr>
          <a:xfrm>
            <a:off x="0" y="1268760"/>
            <a:ext cx="12192000" cy="5262979"/>
          </a:xfrm>
          <a:prstGeom prst="rect">
            <a:avLst/>
          </a:prstGeom>
          <a:noFill/>
        </p:spPr>
        <p:txBody>
          <a:bodyPr wrap="square" rtlCol="0">
            <a:spAutoFit/>
          </a:bodyPr>
          <a:lstStyle/>
          <a:p>
            <a:pPr algn="ctr">
              <a:lnSpc>
                <a:spcPct val="150000"/>
              </a:lnSpc>
            </a:pPr>
            <a:r>
              <a:rPr lang="pt-BR" sz="2800" b="1" dirty="0">
                <a:solidFill>
                  <a:srgbClr val="FF0000"/>
                </a:solidFill>
                <a:latin typeface="Arial" panose="020B0604020202020204" pitchFamily="34" charset="0"/>
                <a:cs typeface="Arial" panose="020B0604020202020204" pitchFamily="34" charset="0"/>
                <a:hlinkClick r:id="rId2"/>
              </a:rPr>
              <a:t>A Ciência do Incrível Hulk – Ei Nerd</a:t>
            </a:r>
            <a:endParaRPr lang="pt-BR" sz="2800" b="1" dirty="0">
              <a:solidFill>
                <a:srgbClr val="FF0000"/>
              </a:solidFill>
              <a:latin typeface="Arial" panose="020B0604020202020204" pitchFamily="34" charset="0"/>
              <a:cs typeface="Arial" panose="020B0604020202020204" pitchFamily="34" charset="0"/>
            </a:endParaRPr>
          </a:p>
          <a:p>
            <a:pPr algn="ctr">
              <a:lnSpc>
                <a:spcPct val="150000"/>
              </a:lnSpc>
            </a:pPr>
            <a:r>
              <a:rPr lang="pt-BR" sz="2800" dirty="0">
                <a:solidFill>
                  <a:srgbClr val="FF0000"/>
                </a:solidFill>
                <a:latin typeface="Arial" panose="020B0604020202020204" pitchFamily="34" charset="0"/>
                <a:cs typeface="Arial" panose="020B0604020202020204" pitchFamily="34" charset="0"/>
              </a:rPr>
              <a:t>(duração 4:17)</a:t>
            </a:r>
          </a:p>
          <a:p>
            <a:pPr algn="ctr">
              <a:lnSpc>
                <a:spcPct val="150000"/>
              </a:lnSpc>
            </a:pPr>
            <a:endParaRPr lang="pt-BR" sz="2800" b="1" dirty="0">
              <a:solidFill>
                <a:srgbClr val="FF0000"/>
              </a:solidFill>
              <a:latin typeface="Arial" panose="020B0604020202020204" pitchFamily="34" charset="0"/>
              <a:cs typeface="Arial" panose="020B0604020202020204" pitchFamily="34" charset="0"/>
              <a:hlinkClick r:id="rId3"/>
            </a:endParaRPr>
          </a:p>
          <a:p>
            <a:pPr algn="ctr">
              <a:lnSpc>
                <a:spcPct val="150000"/>
              </a:lnSpc>
            </a:pPr>
            <a:r>
              <a:rPr lang="pt-BR" sz="2800" b="1" dirty="0">
                <a:solidFill>
                  <a:srgbClr val="FF0000"/>
                </a:solidFill>
                <a:latin typeface="Arial" panose="020B0604020202020204" pitchFamily="34" charset="0"/>
                <a:cs typeface="Arial" panose="020B0604020202020204" pitchFamily="34" charset="0"/>
                <a:hlinkClick r:id="rId3"/>
              </a:rPr>
              <a:t>O perigo dos raios gama dentro das nuvens de tempestade</a:t>
            </a:r>
            <a:endParaRPr lang="pt-BR" sz="2800" b="1" dirty="0">
              <a:solidFill>
                <a:srgbClr val="FF0000"/>
              </a:solidFill>
              <a:latin typeface="Arial" panose="020B0604020202020204" pitchFamily="34" charset="0"/>
              <a:cs typeface="Arial" panose="020B0604020202020204" pitchFamily="34" charset="0"/>
            </a:endParaRPr>
          </a:p>
          <a:p>
            <a:pPr algn="ctr">
              <a:lnSpc>
                <a:spcPct val="150000"/>
              </a:lnSpc>
            </a:pPr>
            <a:r>
              <a:rPr lang="pt-BR" sz="2800" dirty="0">
                <a:solidFill>
                  <a:srgbClr val="FF0000"/>
                </a:solidFill>
                <a:latin typeface="Arial" panose="020B0604020202020204" pitchFamily="34" charset="0"/>
                <a:cs typeface="Arial" panose="020B0604020202020204" pitchFamily="34" charset="0"/>
              </a:rPr>
              <a:t>(duração 3:11)</a:t>
            </a:r>
          </a:p>
          <a:p>
            <a:pPr algn="ctr">
              <a:lnSpc>
                <a:spcPct val="150000"/>
              </a:lnSpc>
            </a:pPr>
            <a:endParaRPr lang="pt-BR" sz="2800" b="1" dirty="0">
              <a:solidFill>
                <a:srgbClr val="FF0000"/>
              </a:solidFill>
              <a:latin typeface="Arial" panose="020B0604020202020204" pitchFamily="34" charset="0"/>
              <a:cs typeface="Arial" panose="020B0604020202020204" pitchFamily="34" charset="0"/>
              <a:hlinkClick r:id="rId3"/>
            </a:endParaRPr>
          </a:p>
          <a:p>
            <a:pPr algn="ctr">
              <a:lnSpc>
                <a:spcPct val="150000"/>
              </a:lnSpc>
            </a:pPr>
            <a:r>
              <a:rPr lang="pt-BR" sz="2800" b="1" dirty="0">
                <a:solidFill>
                  <a:srgbClr val="FF0000"/>
                </a:solidFill>
                <a:latin typeface="Arial" panose="020B0604020202020204" pitchFamily="34" charset="0"/>
                <a:cs typeface="Arial" panose="020B0604020202020204" pitchFamily="34" charset="0"/>
                <a:hlinkClick r:id="rId4"/>
              </a:rPr>
              <a:t>Como são os raios Gama </a:t>
            </a:r>
            <a:r>
              <a:rPr lang="pt-BR" sz="2800" dirty="0">
                <a:solidFill>
                  <a:srgbClr val="FF0000"/>
                </a:solidFill>
                <a:latin typeface="Arial" panose="020B0604020202020204" pitchFamily="34" charset="0"/>
                <a:cs typeface="Arial" panose="020B0604020202020204" pitchFamily="34" charset="0"/>
              </a:rPr>
              <a:t>(legendado)</a:t>
            </a:r>
          </a:p>
          <a:p>
            <a:pPr algn="ctr">
              <a:lnSpc>
                <a:spcPct val="150000"/>
              </a:lnSpc>
            </a:pPr>
            <a:r>
              <a:rPr lang="pt-BR" sz="2800" dirty="0">
                <a:solidFill>
                  <a:srgbClr val="FF0000"/>
                </a:solidFill>
                <a:latin typeface="Arial" panose="020B0604020202020204" pitchFamily="34" charset="0"/>
                <a:cs typeface="Arial" panose="020B0604020202020204" pitchFamily="34" charset="0"/>
              </a:rPr>
              <a:t>(duração 5:38)</a:t>
            </a:r>
          </a:p>
        </p:txBody>
      </p:sp>
    </p:spTree>
    <p:extLst>
      <p:ext uri="{BB962C8B-B14F-4D97-AF65-F5344CB8AC3E}">
        <p14:creationId xmlns:p14="http://schemas.microsoft.com/office/powerpoint/2010/main" val="154542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ixaDeTexto 2"/>
          <p:cNvSpPr txBox="1"/>
          <p:nvPr/>
        </p:nvSpPr>
        <p:spPr>
          <a:xfrm>
            <a:off x="0" y="285729"/>
            <a:ext cx="12192000" cy="584775"/>
          </a:xfrm>
          <a:prstGeom prst="rect">
            <a:avLst/>
          </a:prstGeom>
          <a:noFill/>
        </p:spPr>
        <p:txBody>
          <a:bodyPr wrap="square" rtlCol="0">
            <a:spAutoFit/>
          </a:bodyPr>
          <a:lstStyle/>
          <a:p>
            <a:pPr algn="ctr"/>
            <a:r>
              <a:rPr lang="pt-BR" sz="3200" b="1" dirty="0">
                <a:solidFill>
                  <a:srgbClr val="FFFF00"/>
                </a:solidFill>
                <a:latin typeface="Arial" pitchFamily="34" charset="0"/>
                <a:cs typeface="Arial" pitchFamily="34" charset="0"/>
              </a:rPr>
              <a:t>Astronomia nos Raios Gama</a:t>
            </a:r>
          </a:p>
        </p:txBody>
      </p:sp>
      <p:pic>
        <p:nvPicPr>
          <p:cNvPr id="114690" name="Picture 2" descr="http://www.ufo.com.br/admin/arquivos/cnot_2105.jpg"/>
          <p:cNvPicPr>
            <a:picLocks noChangeAspect="1" noChangeArrowheads="1"/>
          </p:cNvPicPr>
          <p:nvPr/>
        </p:nvPicPr>
        <p:blipFill rotWithShape="1">
          <a:blip r:embed="rId2">
            <a:extLst>
              <a:ext uri="{28A0092B-C50C-407E-A947-70E740481C1C}">
                <a14:useLocalDpi xmlns:a14="http://schemas.microsoft.com/office/drawing/2010/main" val="0"/>
              </a:ext>
            </a:extLst>
          </a:blip>
          <a:srcRect t="5704" r="7287"/>
          <a:stretch/>
        </p:blipFill>
        <p:spPr bwMode="auto">
          <a:xfrm>
            <a:off x="0" y="1905968"/>
            <a:ext cx="6600056" cy="4182573"/>
          </a:xfrm>
          <a:prstGeom prst="rect">
            <a:avLst/>
          </a:prstGeom>
          <a:noFill/>
          <a:extLst>
            <a:ext uri="{909E8E84-426E-40DD-AFC4-6F175D3DCCD1}">
              <a14:hiddenFill xmlns:a14="http://schemas.microsoft.com/office/drawing/2010/main">
                <a:solidFill>
                  <a:srgbClr val="FFFFFF"/>
                </a:solidFill>
              </a14:hiddenFill>
            </a:ext>
          </a:extLst>
        </p:spPr>
      </p:pic>
      <p:pic>
        <p:nvPicPr>
          <p:cNvPr id="114694" name="Picture 6" descr="http://s.glbimg.com/jo/g1/f/original/2011/06/16/buraconegroexplosaoestrel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056" y="1896531"/>
            <a:ext cx="5589347" cy="4192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841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63352" y="1844824"/>
            <a:ext cx="6552728" cy="3323987"/>
          </a:xfrm>
          <a:prstGeom prst="rect">
            <a:avLst/>
          </a:prstGeom>
          <a:noFill/>
        </p:spPr>
        <p:txBody>
          <a:bodyPr wrap="square" rtlCol="0">
            <a:spAutoFit/>
          </a:bodyPr>
          <a:lstStyle/>
          <a:p>
            <a:pPr algn="just">
              <a:lnSpc>
                <a:spcPct val="150000"/>
              </a:lnSpc>
            </a:pPr>
            <a:r>
              <a:rPr lang="pt-BR" sz="2000" dirty="0">
                <a:latin typeface="Arial" panose="020B0604020202020204" pitchFamily="34" charset="0"/>
                <a:cs typeface="Arial" panose="020B0604020202020204" pitchFamily="34" charset="0"/>
              </a:rPr>
              <a:t>	Ocupado com suas experiências e completamente dedicado à ciência, Hertz não se preocupou em ganhar dinheiro com a descoberta. Já na distante Bolonha, </a:t>
            </a:r>
            <a:r>
              <a:rPr lang="pt-BR" sz="2000" dirty="0" err="1">
                <a:latin typeface="Arial" panose="020B0604020202020204" pitchFamily="34" charset="0"/>
                <a:cs typeface="Arial" panose="020B0604020202020204" pitchFamily="34" charset="0"/>
              </a:rPr>
              <a:t>Guglielmo</a:t>
            </a:r>
            <a:r>
              <a:rPr lang="pt-BR" sz="2000" dirty="0">
                <a:latin typeface="Arial" panose="020B0604020202020204" pitchFamily="34" charset="0"/>
                <a:cs typeface="Arial" panose="020B0604020202020204" pitchFamily="34" charset="0"/>
              </a:rPr>
              <a:t> Marconi, então com 20 anos, leu um relatório de Hertz sobre seu trabalho e teve a genial idéia de aproveitar a descoberta na transmissão de notícias, sem usar fios.</a:t>
            </a:r>
          </a:p>
        </p:txBody>
      </p:sp>
      <p:pic>
        <p:nvPicPr>
          <p:cNvPr id="117762" name="Picture 2" descr="Resultado de imagem para Guglielmo Marco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0563" y="0"/>
            <a:ext cx="51514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6634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588" y="188640"/>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Vídeo</a:t>
            </a:r>
          </a:p>
        </p:txBody>
      </p:sp>
      <p:sp>
        <p:nvSpPr>
          <p:cNvPr id="3" name="CaixaDeTexto 2"/>
          <p:cNvSpPr txBox="1"/>
          <p:nvPr/>
        </p:nvSpPr>
        <p:spPr>
          <a:xfrm>
            <a:off x="3766" y="2852936"/>
            <a:ext cx="12192000" cy="1384995"/>
          </a:xfrm>
          <a:prstGeom prst="rect">
            <a:avLst/>
          </a:prstGeom>
          <a:noFill/>
        </p:spPr>
        <p:txBody>
          <a:bodyPr wrap="square" rtlCol="0">
            <a:spAutoFit/>
          </a:bodyPr>
          <a:lstStyle/>
          <a:p>
            <a:pPr algn="ctr">
              <a:lnSpc>
                <a:spcPct val="150000"/>
              </a:lnSpc>
            </a:pPr>
            <a:r>
              <a:rPr lang="pt-BR" sz="2800" b="1" dirty="0">
                <a:latin typeface="Arial" panose="020B0604020202020204" pitchFamily="34" charset="0"/>
                <a:cs typeface="Arial" panose="020B0604020202020204" pitchFamily="34" charset="0"/>
                <a:hlinkClick r:id="rId2"/>
              </a:rPr>
              <a:t>Céu da Semana </a:t>
            </a:r>
            <a:r>
              <a:rPr lang="pt-BR" sz="2800" b="1" dirty="0" err="1">
                <a:latin typeface="Arial" panose="020B0604020202020204" pitchFamily="34" charset="0"/>
                <a:cs typeface="Arial" panose="020B0604020202020204" pitchFamily="34" charset="0"/>
                <a:hlinkClick r:id="rId2"/>
              </a:rPr>
              <a:t>Ep</a:t>
            </a:r>
            <a:r>
              <a:rPr lang="pt-BR" sz="2800" b="1" dirty="0">
                <a:latin typeface="Arial" panose="020B0604020202020204" pitchFamily="34" charset="0"/>
                <a:cs typeface="Arial" panose="020B0604020202020204" pitchFamily="34" charset="0"/>
                <a:hlinkClick r:id="rId2"/>
              </a:rPr>
              <a:t>. #279 - Surtos de Raios Gama - 14 a 20/3/2016</a:t>
            </a:r>
            <a:endParaRPr lang="pt-BR" sz="2800" b="1" dirty="0">
              <a:latin typeface="Arial" panose="020B0604020202020204" pitchFamily="34" charset="0"/>
              <a:cs typeface="Arial" panose="020B0604020202020204" pitchFamily="34" charset="0"/>
            </a:endParaRPr>
          </a:p>
          <a:p>
            <a:pPr algn="ctr">
              <a:lnSpc>
                <a:spcPct val="150000"/>
              </a:lnSpc>
            </a:pPr>
            <a:r>
              <a:rPr lang="pt-BR" sz="2800" dirty="0">
                <a:solidFill>
                  <a:srgbClr val="FF0000"/>
                </a:solidFill>
                <a:latin typeface="Arial" panose="020B0604020202020204" pitchFamily="34" charset="0"/>
                <a:cs typeface="Arial" panose="020B0604020202020204" pitchFamily="34" charset="0"/>
              </a:rPr>
              <a:t>(duração 3:27)</a:t>
            </a:r>
          </a:p>
        </p:txBody>
      </p:sp>
    </p:spTree>
    <p:extLst>
      <p:ext uri="{BB962C8B-B14F-4D97-AF65-F5344CB8AC3E}">
        <p14:creationId xmlns:p14="http://schemas.microsoft.com/office/powerpoint/2010/main" val="35726653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0" y="2852936"/>
            <a:ext cx="12192000" cy="646331"/>
          </a:xfrm>
          <a:prstGeom prst="rect">
            <a:avLst/>
          </a:prstGeom>
          <a:noFill/>
        </p:spPr>
        <p:txBody>
          <a:bodyPr wrap="square" rtlCol="0">
            <a:spAutoFit/>
          </a:bodyPr>
          <a:lstStyle/>
          <a:p>
            <a:pPr algn="ctr"/>
            <a:r>
              <a:rPr lang="pt-BR" sz="3600" b="1" dirty="0">
                <a:solidFill>
                  <a:srgbClr val="FFFF00"/>
                </a:solidFill>
                <a:latin typeface="Arial" panose="020B0604020202020204" pitchFamily="34" charset="0"/>
              </a:rPr>
              <a:t>Astronomia do Invisível</a:t>
            </a:r>
          </a:p>
        </p:txBody>
      </p:sp>
    </p:spTree>
    <p:extLst>
      <p:ext uri="{BB962C8B-B14F-4D97-AF65-F5344CB8AC3E}">
        <p14:creationId xmlns:p14="http://schemas.microsoft.com/office/powerpoint/2010/main" val="12942454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000" y="0"/>
            <a:ext cx="9144000" cy="6858000"/>
          </a:xfrm>
          <a:prstGeom prst="rect">
            <a:avLst/>
          </a:prstGeom>
        </p:spPr>
      </p:pic>
    </p:spTree>
    <p:extLst>
      <p:ext uri="{BB962C8B-B14F-4D97-AF65-F5344CB8AC3E}">
        <p14:creationId xmlns:p14="http://schemas.microsoft.com/office/powerpoint/2010/main" val="3911720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480" y="-32539"/>
            <a:ext cx="9433048" cy="6868438"/>
          </a:xfrm>
          <a:prstGeom prst="rect">
            <a:avLst/>
          </a:prstGeom>
        </p:spPr>
      </p:pic>
    </p:spTree>
    <p:extLst>
      <p:ext uri="{BB962C8B-B14F-4D97-AF65-F5344CB8AC3E}">
        <p14:creationId xmlns:p14="http://schemas.microsoft.com/office/powerpoint/2010/main" val="38464906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440076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948" y="-33661"/>
            <a:ext cx="9021564" cy="6891661"/>
          </a:xfrm>
          <a:prstGeom prst="rect">
            <a:avLst/>
          </a:prstGeom>
        </p:spPr>
      </p:pic>
    </p:spTree>
    <p:extLst>
      <p:ext uri="{BB962C8B-B14F-4D97-AF65-F5344CB8AC3E}">
        <p14:creationId xmlns:p14="http://schemas.microsoft.com/office/powerpoint/2010/main" val="11977774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18299"/>
            <a:ext cx="10511540" cy="6876299"/>
          </a:xfrm>
          <a:prstGeom prst="rect">
            <a:avLst/>
          </a:prstGeom>
        </p:spPr>
      </p:pic>
    </p:spTree>
    <p:extLst>
      <p:ext uri="{BB962C8B-B14F-4D97-AF65-F5344CB8AC3E}">
        <p14:creationId xmlns:p14="http://schemas.microsoft.com/office/powerpoint/2010/main" val="13883299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2">
            <a:extLst>
              <a:ext uri="{28A0092B-C50C-407E-A947-70E740481C1C}">
                <a14:useLocalDpi xmlns:a14="http://schemas.microsoft.com/office/drawing/2010/main" val="0"/>
              </a:ext>
            </a:extLst>
          </a:blip>
          <a:srcRect t="15311" r="50000"/>
          <a:stretch/>
        </p:blipFill>
        <p:spPr>
          <a:xfrm>
            <a:off x="3528392" y="0"/>
            <a:ext cx="8688288" cy="3405934"/>
          </a:xfrm>
          <a:prstGeom prst="rect">
            <a:avLst/>
          </a:prstGeom>
        </p:spPr>
      </p:pic>
      <p:pic>
        <p:nvPicPr>
          <p:cNvPr id="4" name="Imagem 3"/>
          <p:cNvPicPr>
            <a:picLocks noChangeAspect="1"/>
          </p:cNvPicPr>
          <p:nvPr/>
        </p:nvPicPr>
        <p:blipFill rotWithShape="1">
          <a:blip r:embed="rId2">
            <a:extLst>
              <a:ext uri="{28A0092B-C50C-407E-A947-70E740481C1C}">
                <a14:useLocalDpi xmlns:a14="http://schemas.microsoft.com/office/drawing/2010/main" val="0"/>
              </a:ext>
            </a:extLst>
          </a:blip>
          <a:srcRect l="50000" t="15311"/>
          <a:stretch/>
        </p:blipFill>
        <p:spPr>
          <a:xfrm>
            <a:off x="3503712" y="3452066"/>
            <a:ext cx="8688288" cy="3405934"/>
          </a:xfrm>
          <a:prstGeom prst="rect">
            <a:avLst/>
          </a:prstGeom>
        </p:spPr>
      </p:pic>
      <p:sp>
        <p:nvSpPr>
          <p:cNvPr id="5" name="CaixaDeTexto 4"/>
          <p:cNvSpPr txBox="1"/>
          <p:nvPr/>
        </p:nvSpPr>
        <p:spPr>
          <a:xfrm>
            <a:off x="31933" y="2928880"/>
            <a:ext cx="3500124" cy="954107"/>
          </a:xfrm>
          <a:prstGeom prst="rect">
            <a:avLst/>
          </a:prstGeom>
          <a:noFill/>
        </p:spPr>
        <p:txBody>
          <a:bodyPr wrap="square" rtlCol="0">
            <a:spAutoFit/>
          </a:bodyPr>
          <a:lstStyle/>
          <a:p>
            <a:pPr algn="ctr"/>
            <a:r>
              <a:rPr lang="pt-BR" sz="2800" b="1" dirty="0">
                <a:solidFill>
                  <a:srgbClr val="FFFF00"/>
                </a:solidFill>
                <a:latin typeface="Arial" panose="020B0604020202020204" pitchFamily="34" charset="0"/>
              </a:rPr>
              <a:t>Nebulosa do Caranguejo</a:t>
            </a:r>
          </a:p>
        </p:txBody>
      </p:sp>
    </p:spTree>
    <p:extLst>
      <p:ext uri="{BB962C8B-B14F-4D97-AF65-F5344CB8AC3E}">
        <p14:creationId xmlns:p14="http://schemas.microsoft.com/office/powerpoint/2010/main" val="39534783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0" y="1916832"/>
            <a:ext cx="12192000" cy="3970318"/>
          </a:xfrm>
          <a:prstGeom prst="rect">
            <a:avLst/>
          </a:prstGeom>
          <a:noFill/>
        </p:spPr>
        <p:txBody>
          <a:bodyPr wrap="square" rtlCol="0">
            <a:spAutoFit/>
          </a:bodyPr>
          <a:lstStyle/>
          <a:p>
            <a:pPr algn="ctr">
              <a:lnSpc>
                <a:spcPct val="150000"/>
              </a:lnSpc>
            </a:pPr>
            <a:r>
              <a:rPr lang="pt-BR" sz="2800" b="1" dirty="0">
                <a:latin typeface="Arial" panose="020B0604020202020204" pitchFamily="34" charset="0"/>
                <a:cs typeface="Arial" panose="020B0604020202020204" pitchFamily="34" charset="0"/>
                <a:hlinkClick r:id="rId2"/>
              </a:rPr>
              <a:t>Céu da Semana </a:t>
            </a:r>
            <a:r>
              <a:rPr lang="pt-BR" sz="2800" b="1" dirty="0" err="1">
                <a:latin typeface="Arial" panose="020B0604020202020204" pitchFamily="34" charset="0"/>
                <a:cs typeface="Arial" panose="020B0604020202020204" pitchFamily="34" charset="0"/>
                <a:hlinkClick r:id="rId2"/>
              </a:rPr>
              <a:t>Ep</a:t>
            </a:r>
            <a:r>
              <a:rPr lang="pt-BR" sz="2800" b="1" dirty="0">
                <a:latin typeface="Arial" panose="020B0604020202020204" pitchFamily="34" charset="0"/>
                <a:cs typeface="Arial" panose="020B0604020202020204" pitchFamily="34" charset="0"/>
                <a:hlinkClick r:id="rId2"/>
              </a:rPr>
              <a:t>. #278 - Astronomia Espacial - 7 a 13/3/2016</a:t>
            </a:r>
            <a:endParaRPr lang="pt-BR" sz="2800" b="1" dirty="0">
              <a:latin typeface="Arial" panose="020B0604020202020204" pitchFamily="34" charset="0"/>
              <a:cs typeface="Arial" panose="020B0604020202020204" pitchFamily="34" charset="0"/>
            </a:endParaRPr>
          </a:p>
          <a:p>
            <a:pPr algn="ctr">
              <a:lnSpc>
                <a:spcPct val="150000"/>
              </a:lnSpc>
            </a:pPr>
            <a:r>
              <a:rPr lang="pt-BR" sz="2800" dirty="0">
                <a:solidFill>
                  <a:srgbClr val="FF0000"/>
                </a:solidFill>
                <a:latin typeface="Arial" panose="020B0604020202020204" pitchFamily="34" charset="0"/>
                <a:cs typeface="Arial" panose="020B0604020202020204" pitchFamily="34" charset="0"/>
              </a:rPr>
              <a:t>(duração 3:22)</a:t>
            </a:r>
          </a:p>
          <a:p>
            <a:pPr algn="ctr">
              <a:lnSpc>
                <a:spcPct val="150000"/>
              </a:lnSpc>
            </a:pPr>
            <a:endParaRPr lang="pt-BR" sz="2800" b="1" dirty="0">
              <a:solidFill>
                <a:srgbClr val="FF0000"/>
              </a:solidFill>
              <a:latin typeface="Arial" panose="020B0604020202020204" pitchFamily="34" charset="0"/>
              <a:cs typeface="Arial" panose="020B0604020202020204" pitchFamily="34" charset="0"/>
            </a:endParaRPr>
          </a:p>
          <a:p>
            <a:pPr algn="ctr">
              <a:lnSpc>
                <a:spcPct val="150000"/>
              </a:lnSpc>
            </a:pPr>
            <a:r>
              <a:rPr lang="pt-BR" sz="2800" b="1" dirty="0">
                <a:latin typeface="Arial" panose="020B0604020202020204" pitchFamily="34" charset="0"/>
                <a:cs typeface="Arial" panose="020B0604020202020204" pitchFamily="34" charset="0"/>
                <a:hlinkClick r:id="rId3"/>
              </a:rPr>
              <a:t>ABC da Astronomia [10] Invisível</a:t>
            </a:r>
            <a:endParaRPr lang="pt-BR" sz="2800" b="1" dirty="0">
              <a:latin typeface="Arial" panose="020B0604020202020204" pitchFamily="34" charset="0"/>
              <a:cs typeface="Arial" panose="020B0604020202020204" pitchFamily="34" charset="0"/>
            </a:endParaRPr>
          </a:p>
          <a:p>
            <a:pPr algn="ctr">
              <a:lnSpc>
                <a:spcPct val="150000"/>
              </a:lnSpc>
            </a:pPr>
            <a:r>
              <a:rPr lang="pt-BR" sz="2800" dirty="0">
                <a:solidFill>
                  <a:srgbClr val="FF0000"/>
                </a:solidFill>
                <a:latin typeface="Arial" panose="020B0604020202020204" pitchFamily="34" charset="0"/>
                <a:cs typeface="Arial" panose="020B0604020202020204" pitchFamily="34" charset="0"/>
              </a:rPr>
              <a:t>(duração 4:01)</a:t>
            </a:r>
          </a:p>
          <a:p>
            <a:pPr algn="ctr">
              <a:lnSpc>
                <a:spcPct val="150000"/>
              </a:lnSpc>
            </a:pPr>
            <a:endParaRPr lang="pt-BR" sz="2800" b="1" dirty="0">
              <a:solidFill>
                <a:srgbClr val="FF0000"/>
              </a:solidFill>
              <a:latin typeface="Arial" panose="020B0604020202020204" pitchFamily="34" charset="0"/>
              <a:cs typeface="Arial" panose="020B0604020202020204" pitchFamily="34" charset="0"/>
            </a:endParaRPr>
          </a:p>
        </p:txBody>
      </p:sp>
      <p:sp>
        <p:nvSpPr>
          <p:cNvPr id="3" name="CaixaDeTexto 2"/>
          <p:cNvSpPr txBox="1"/>
          <p:nvPr/>
        </p:nvSpPr>
        <p:spPr>
          <a:xfrm>
            <a:off x="0" y="260648"/>
            <a:ext cx="12192000" cy="553998"/>
          </a:xfrm>
          <a:prstGeom prst="rect">
            <a:avLst/>
          </a:prstGeom>
          <a:noFill/>
        </p:spPr>
        <p:txBody>
          <a:bodyPr wrap="square" rtlCol="0">
            <a:spAutoFit/>
          </a:bodyPr>
          <a:lstStyle/>
          <a:p>
            <a:pPr algn="ctr"/>
            <a:r>
              <a:rPr lang="pt-BR" sz="3000" b="1" dirty="0">
                <a:solidFill>
                  <a:srgbClr val="FF0000"/>
                </a:solidFill>
                <a:latin typeface="Arial" pitchFamily="34" charset="0"/>
                <a:cs typeface="Arial" pitchFamily="34" charset="0"/>
              </a:rPr>
              <a:t>Vídeos</a:t>
            </a:r>
          </a:p>
        </p:txBody>
      </p:sp>
    </p:spTree>
    <p:extLst>
      <p:ext uri="{BB962C8B-B14F-4D97-AF65-F5344CB8AC3E}">
        <p14:creationId xmlns:p14="http://schemas.microsoft.com/office/powerpoint/2010/main" val="33997809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60648"/>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Recomendação de materiais</a:t>
            </a:r>
          </a:p>
        </p:txBody>
      </p:sp>
      <p:sp>
        <p:nvSpPr>
          <p:cNvPr id="3" name="CaixaDeTexto 2"/>
          <p:cNvSpPr txBox="1"/>
          <p:nvPr/>
        </p:nvSpPr>
        <p:spPr>
          <a:xfrm>
            <a:off x="371364" y="1844824"/>
            <a:ext cx="11449272" cy="2400657"/>
          </a:xfrm>
          <a:prstGeom prst="rect">
            <a:avLst/>
          </a:prstGeom>
          <a:noFill/>
        </p:spPr>
        <p:txBody>
          <a:bodyPr wrap="square" rtlCol="0">
            <a:spAutoFit/>
          </a:bodyPr>
          <a:lstStyle/>
          <a:p>
            <a:pPr algn="just">
              <a:lnSpc>
                <a:spcPct val="150000"/>
              </a:lnSpc>
            </a:pPr>
            <a:r>
              <a:rPr lang="pt-BR" sz="2000" dirty="0">
                <a:latin typeface="Arial" panose="020B0604020202020204" pitchFamily="34" charset="0"/>
                <a:cs typeface="Arial" panose="020B0604020202020204" pitchFamily="34" charset="0"/>
              </a:rPr>
              <a:t>Artigo: </a:t>
            </a:r>
            <a:r>
              <a:rPr lang="pt-BR" sz="2000" dirty="0">
                <a:latin typeface="Arial" panose="020B0604020202020204" pitchFamily="34" charset="0"/>
                <a:cs typeface="Arial" panose="020B0604020202020204" pitchFamily="34" charset="0"/>
                <a:hlinkClick r:id="rId2"/>
              </a:rPr>
              <a:t>Radiação Gama</a:t>
            </a: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Texto (site): </a:t>
            </a:r>
            <a:r>
              <a:rPr lang="pt-BR" sz="2000" dirty="0">
                <a:latin typeface="Arial" panose="020B0604020202020204" pitchFamily="34" charset="0"/>
                <a:cs typeface="Arial" panose="020B0604020202020204" pitchFamily="34" charset="0"/>
                <a:hlinkClick r:id="rId3"/>
              </a:rPr>
              <a:t>Dossiê ciência: raios gama e seus enigmas</a:t>
            </a:r>
            <a:endParaRPr lang="pt-BR" sz="2000" dirty="0">
              <a:latin typeface="Arial" panose="020B0604020202020204" pitchFamily="34" charset="0"/>
              <a:cs typeface="Arial" panose="020B0604020202020204" pitchFamily="34" charset="0"/>
            </a:endParaRPr>
          </a:p>
          <a:p>
            <a:pPr algn="just">
              <a:lnSpc>
                <a:spcPct val="150000"/>
              </a:lnSpc>
            </a:pPr>
            <a:r>
              <a:rPr lang="en-US" sz="2000" dirty="0" err="1">
                <a:latin typeface="Arial" panose="020B0604020202020204" pitchFamily="34" charset="0"/>
                <a:cs typeface="Arial" panose="020B0604020202020204" pitchFamily="34" charset="0"/>
              </a:rPr>
              <a:t>Texto</a:t>
            </a:r>
            <a:r>
              <a:rPr lang="en-US" sz="2000" dirty="0">
                <a:latin typeface="Arial" panose="020B0604020202020204" pitchFamily="34" charset="0"/>
                <a:cs typeface="Arial" panose="020B0604020202020204" pitchFamily="34" charset="0"/>
              </a:rPr>
              <a:t> (site): </a:t>
            </a:r>
            <a:r>
              <a:rPr lang="pt-BR" sz="2000" dirty="0">
                <a:latin typeface="Arial" panose="020B0604020202020204" pitchFamily="34" charset="0"/>
                <a:cs typeface="Arial" panose="020B0604020202020204" pitchFamily="34" charset="0"/>
                <a:hlinkClick r:id="rId4"/>
              </a:rPr>
              <a:t>Raios gama são usados no combate à doença que arrasa cafezais na América Central</a:t>
            </a: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Vídeo: </a:t>
            </a:r>
            <a:r>
              <a:rPr lang="pt-BR" sz="2000" dirty="0">
                <a:latin typeface="Arial" panose="020B0604020202020204" pitchFamily="34" charset="0"/>
                <a:cs typeface="Arial" panose="020B0604020202020204" pitchFamily="34" charset="0"/>
                <a:hlinkClick r:id="rId5"/>
              </a:rPr>
              <a:t>Laboratório de Irradiação Gama – LIG – CDTN/CNEN – [Globo Repórter]</a:t>
            </a:r>
            <a:r>
              <a:rPr lang="pt-BR" sz="2000" dirty="0">
                <a:latin typeface="Arial" panose="020B0604020202020204" pitchFamily="34" charset="0"/>
                <a:cs typeface="Arial" panose="020B0604020202020204" pitchFamily="34" charset="0"/>
              </a:rPr>
              <a:t> (sobre modificações de minerais)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6872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85729"/>
            <a:ext cx="12192000" cy="584775"/>
          </a:xfrm>
          <a:prstGeom prst="rect">
            <a:avLst/>
          </a:prstGeom>
          <a:noFill/>
        </p:spPr>
        <p:txBody>
          <a:bodyPr wrap="square" rtlCol="0">
            <a:spAutoFit/>
          </a:bodyPr>
          <a:lstStyle/>
          <a:p>
            <a:pPr algn="ctr"/>
            <a:r>
              <a:rPr lang="pt-BR" sz="3200" b="1" dirty="0">
                <a:solidFill>
                  <a:srgbClr val="FF0000"/>
                </a:solidFill>
                <a:latin typeface="Arial" pitchFamily="34" charset="0"/>
                <a:cs typeface="Arial" pitchFamily="34" charset="0"/>
              </a:rPr>
              <a:t>A um triz do telégrafo</a:t>
            </a:r>
          </a:p>
        </p:txBody>
      </p:sp>
      <p:sp>
        <p:nvSpPr>
          <p:cNvPr id="4" name="CaixaDeTexto 3"/>
          <p:cNvSpPr txBox="1"/>
          <p:nvPr/>
        </p:nvSpPr>
        <p:spPr>
          <a:xfrm>
            <a:off x="191344" y="1285860"/>
            <a:ext cx="11737304" cy="5170646"/>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	 Até este momento, as informações só podiam ser transmitidas com o auxílio de cabos, isto é, não havia telégrafo para outros continentes, nem navios podiam enviar mensagens de socorro do alto-mar. Marconi montou um laboratório em casa e dois anos depois conseguiu acionar uma campainha a nove metros de distância.</a:t>
            </a:r>
          </a:p>
          <a:p>
            <a:pPr algn="just">
              <a:lnSpc>
                <a:spcPct val="150000"/>
              </a:lnSpc>
            </a:pPr>
            <a:r>
              <a:rPr lang="pt-BR" sz="2000" dirty="0">
                <a:latin typeface="Arial" pitchFamily="34" charset="0"/>
                <a:cs typeface="Arial" pitchFamily="34" charset="0"/>
              </a:rPr>
              <a:t>	Pouco mais tarde, conseguiu transmitir um sinal ao irmão, que se encontrava a dois quilômetros. Estava provado que as ondas eletromagnéticas </a:t>
            </a:r>
            <a:r>
              <a:rPr lang="pt-BR" sz="2000" b="1" dirty="0">
                <a:solidFill>
                  <a:srgbClr val="00B050"/>
                </a:solidFill>
                <a:latin typeface="Arial" panose="020B0604020202020204" pitchFamily="34" charset="0"/>
                <a:cs typeface="Arial" panose="020B0604020202020204" pitchFamily="34" charset="0"/>
              </a:rPr>
              <a:t>atravessam paredes, montanhas, até a escuridão, invisíveis e misteriosas.</a:t>
            </a:r>
          </a:p>
          <a:p>
            <a:pPr algn="just">
              <a:lnSpc>
                <a:spcPct val="150000"/>
              </a:lnSpc>
            </a:pPr>
            <a:r>
              <a:rPr lang="pt-BR" sz="2000" dirty="0">
                <a:latin typeface="Arial" panose="020B0604020202020204" pitchFamily="34" charset="0"/>
                <a:cs typeface="Arial" panose="020B0604020202020204" pitchFamily="34" charset="0"/>
              </a:rPr>
              <a:t>	A partir daí, sucederam-se várias invenções baseadas no mesmo princípio. Em 1901, foi recebida no Canadá uma mensagem enviada da Inglaterra, a </a:t>
            </a:r>
            <a:r>
              <a:rPr lang="pt-BR" sz="2000" b="1" dirty="0">
                <a:solidFill>
                  <a:srgbClr val="00B050"/>
                </a:solidFill>
                <a:latin typeface="Arial" panose="020B0604020202020204" pitchFamily="34" charset="0"/>
                <a:cs typeface="Arial" panose="020B0604020202020204" pitchFamily="34" charset="0"/>
              </a:rPr>
              <a:t>3.600 quilômetros de distância</a:t>
            </a:r>
            <a:r>
              <a:rPr lang="pt-BR" sz="2000" dirty="0">
                <a:latin typeface="Arial" panose="020B0604020202020204" pitchFamily="34" charset="0"/>
                <a:cs typeface="Arial" panose="020B0604020202020204" pitchFamily="34" charset="0"/>
              </a:rPr>
              <a:t>. O próprio Hertz, entretanto, não conseguiu mais colher os louros de sua fama, como as ondas batizadas com seu nome. </a:t>
            </a:r>
          </a:p>
        </p:txBody>
      </p:sp>
    </p:spTree>
    <p:extLst>
      <p:ext uri="{BB962C8B-B14F-4D97-AF65-F5344CB8AC3E}">
        <p14:creationId xmlns:p14="http://schemas.microsoft.com/office/powerpoint/2010/main" val="309158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5714" name="Picture 2" descr="https://abrilmundoestranho.files.wordpress.com/2016/08/568d1bef82bee125ff0000d1nuclear-armageddon.png"/>
          <p:cNvPicPr>
            <a:picLocks noChangeAspect="1" noChangeArrowheads="1"/>
          </p:cNvPicPr>
          <p:nvPr/>
        </p:nvPicPr>
        <p:blipFill rotWithShape="1">
          <a:blip r:embed="rId2">
            <a:extLst>
              <a:ext uri="{28A0092B-C50C-407E-A947-70E740481C1C}">
                <a14:useLocalDpi xmlns:a14="http://schemas.microsoft.com/office/drawing/2010/main" val="0"/>
              </a:ext>
            </a:extLst>
          </a:blip>
          <a:srcRect b="10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260648"/>
            <a:ext cx="12192000" cy="553998"/>
          </a:xfrm>
          <a:prstGeom prst="rect">
            <a:avLst/>
          </a:prstGeom>
          <a:noFill/>
        </p:spPr>
        <p:txBody>
          <a:bodyPr wrap="square" rtlCol="0">
            <a:spAutoFit/>
          </a:bodyPr>
          <a:lstStyle/>
          <a:p>
            <a:pPr algn="ctr"/>
            <a:r>
              <a:rPr lang="pt-BR" sz="3000" b="1" dirty="0">
                <a:solidFill>
                  <a:srgbClr val="FFFF00"/>
                </a:solidFill>
                <a:latin typeface="Arial" pitchFamily="34" charset="0"/>
                <a:cs typeface="Arial" pitchFamily="34" charset="0"/>
              </a:rPr>
              <a:t>FIM</a:t>
            </a:r>
          </a:p>
        </p:txBody>
      </p:sp>
    </p:spTree>
    <p:extLst>
      <p:ext uri="{BB962C8B-B14F-4D97-AF65-F5344CB8AC3E}">
        <p14:creationId xmlns:p14="http://schemas.microsoft.com/office/powerpoint/2010/main" val="380256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7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xo">
  <a:themeElements>
    <a:clrScheme name="Personalizada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070C0"/>
      </a:hlink>
      <a:folHlink>
        <a:srgbClr val="00B050"/>
      </a:folHlink>
    </a:clrScheme>
    <a:fontScheme name="Flux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x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4404</TotalTime>
  <Words>982</Words>
  <Application>Microsoft Office PowerPoint</Application>
  <PresentationFormat>Widescreen</PresentationFormat>
  <Paragraphs>227</Paragraphs>
  <Slides>90</Slides>
  <Notes>5</Notes>
  <HiddenSlides>0</HiddenSlides>
  <MMClips>0</MMClips>
  <ScaleCrop>false</ScaleCrop>
  <HeadingPairs>
    <vt:vector size="4" baseType="variant">
      <vt:variant>
        <vt:lpstr>Tema</vt:lpstr>
      </vt:variant>
      <vt:variant>
        <vt:i4>1</vt:i4>
      </vt:variant>
      <vt:variant>
        <vt:lpstr>Títulos de slides</vt:lpstr>
      </vt:variant>
      <vt:variant>
        <vt:i4>90</vt:i4>
      </vt:variant>
    </vt:vector>
  </HeadingPairs>
  <TitlesOfParts>
    <vt:vector size="91" baseType="lpstr">
      <vt:lpstr>Fluxo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Ricardo F. Pereira</dc:creator>
  <cp:lastModifiedBy>Ricardo Francisco pereira</cp:lastModifiedBy>
  <cp:revision>447</cp:revision>
  <dcterms:created xsi:type="dcterms:W3CDTF">2008-06-30T17:07:11Z</dcterms:created>
  <dcterms:modified xsi:type="dcterms:W3CDTF">2017-08-18T01:10:09Z</dcterms:modified>
</cp:coreProperties>
</file>