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428" r:id="rId6"/>
    <p:sldId id="259" r:id="rId7"/>
    <p:sldId id="429" r:id="rId8"/>
    <p:sldId id="405" r:id="rId9"/>
    <p:sldId id="261" r:id="rId10"/>
    <p:sldId id="262" r:id="rId11"/>
    <p:sldId id="277" r:id="rId12"/>
    <p:sldId id="278" r:id="rId13"/>
    <p:sldId id="437" r:id="rId14"/>
    <p:sldId id="381" r:id="rId15"/>
    <p:sldId id="280" r:id="rId16"/>
    <p:sldId id="265" r:id="rId17"/>
    <p:sldId id="266" r:id="rId18"/>
    <p:sldId id="406" r:id="rId19"/>
    <p:sldId id="264" r:id="rId20"/>
    <p:sldId id="267" r:id="rId21"/>
    <p:sldId id="268" r:id="rId22"/>
    <p:sldId id="282" r:id="rId23"/>
    <p:sldId id="331" r:id="rId24"/>
    <p:sldId id="335" r:id="rId25"/>
    <p:sldId id="333" r:id="rId26"/>
    <p:sldId id="332" r:id="rId27"/>
    <p:sldId id="269" r:id="rId28"/>
    <p:sldId id="283" r:id="rId29"/>
    <p:sldId id="430" r:id="rId30"/>
    <p:sldId id="409" r:id="rId31"/>
    <p:sldId id="431" r:id="rId32"/>
    <p:sldId id="407" r:id="rId33"/>
    <p:sldId id="440" r:id="rId34"/>
    <p:sldId id="336" r:id="rId35"/>
    <p:sldId id="408" r:id="rId36"/>
    <p:sldId id="438" r:id="rId37"/>
    <p:sldId id="439" r:id="rId38"/>
    <p:sldId id="285" r:id="rId39"/>
    <p:sldId id="286" r:id="rId40"/>
    <p:sldId id="327" r:id="rId41"/>
    <p:sldId id="432" r:id="rId42"/>
    <p:sldId id="328" r:id="rId43"/>
    <p:sldId id="329" r:id="rId44"/>
    <p:sldId id="330" r:id="rId45"/>
    <p:sldId id="449" r:id="rId46"/>
    <p:sldId id="271" r:id="rId47"/>
    <p:sldId id="270" r:id="rId48"/>
    <p:sldId id="272" r:id="rId49"/>
    <p:sldId id="341" r:id="rId50"/>
    <p:sldId id="433" r:id="rId51"/>
    <p:sldId id="342" r:id="rId52"/>
    <p:sldId id="340" r:id="rId53"/>
    <p:sldId id="343" r:id="rId54"/>
    <p:sldId id="411" r:id="rId55"/>
    <p:sldId id="441" r:id="rId56"/>
    <p:sldId id="442" r:id="rId57"/>
    <p:sldId id="273" r:id="rId58"/>
    <p:sldId id="413" r:id="rId59"/>
    <p:sldId id="443" r:id="rId60"/>
    <p:sldId id="451" r:id="rId61"/>
    <p:sldId id="452" r:id="rId62"/>
    <p:sldId id="453" r:id="rId63"/>
    <p:sldId id="288" r:id="rId64"/>
    <p:sldId id="361" r:id="rId65"/>
    <p:sldId id="414" r:id="rId66"/>
    <p:sldId id="412" r:id="rId67"/>
    <p:sldId id="448" r:id="rId68"/>
    <p:sldId id="456" r:id="rId69"/>
    <p:sldId id="410" r:id="rId70"/>
    <p:sldId id="289" r:id="rId71"/>
    <p:sldId id="364" r:id="rId72"/>
    <p:sldId id="446" r:id="rId73"/>
    <p:sldId id="455" r:id="rId74"/>
    <p:sldId id="290" r:id="rId75"/>
    <p:sldId id="447" r:id="rId76"/>
    <p:sldId id="291" r:id="rId77"/>
    <p:sldId id="415" r:id="rId78"/>
    <p:sldId id="416" r:id="rId79"/>
    <p:sldId id="417" r:id="rId80"/>
    <p:sldId id="367" r:id="rId81"/>
    <p:sldId id="418" r:id="rId82"/>
    <p:sldId id="450" r:id="rId83"/>
    <p:sldId id="373" r:id="rId84"/>
    <p:sldId id="306" r:id="rId85"/>
    <p:sldId id="371" r:id="rId86"/>
    <p:sldId id="370" r:id="rId87"/>
    <p:sldId id="457" r:id="rId88"/>
    <p:sldId id="454" r:id="rId89"/>
    <p:sldId id="458" r:id="rId90"/>
    <p:sldId id="459" r:id="rId91"/>
    <p:sldId id="293" r:id="rId92"/>
    <p:sldId id="460" r:id="rId93"/>
    <p:sldId id="294" r:id="rId94"/>
    <p:sldId id="419" r:id="rId95"/>
    <p:sldId id="372" r:id="rId96"/>
    <p:sldId id="420" r:id="rId97"/>
    <p:sldId id="295" r:id="rId98"/>
    <p:sldId id="421" r:id="rId99"/>
    <p:sldId id="374" r:id="rId100"/>
    <p:sldId id="296" r:id="rId101"/>
    <p:sldId id="297" r:id="rId102"/>
    <p:sldId id="423" r:id="rId103"/>
    <p:sldId id="425" r:id="rId104"/>
    <p:sldId id="461" r:id="rId105"/>
    <p:sldId id="422" r:id="rId106"/>
    <p:sldId id="375" r:id="rId107"/>
    <p:sldId id="305" r:id="rId108"/>
    <p:sldId id="299" r:id="rId109"/>
    <p:sldId id="300" r:id="rId110"/>
    <p:sldId id="435" r:id="rId111"/>
    <p:sldId id="436" r:id="rId112"/>
    <p:sldId id="426" r:id="rId113"/>
    <p:sldId id="427" r:id="rId114"/>
    <p:sldId id="307" r:id="rId115"/>
    <p:sldId id="313" r:id="rId116"/>
    <p:sldId id="314" r:id="rId117"/>
    <p:sldId id="310" r:id="rId118"/>
    <p:sldId id="308" r:id="rId119"/>
    <p:sldId id="316" r:id="rId120"/>
    <p:sldId id="311" r:id="rId121"/>
    <p:sldId id="312" r:id="rId122"/>
    <p:sldId id="318" r:id="rId123"/>
    <p:sldId id="309" r:id="rId124"/>
    <p:sldId id="347" r:id="rId125"/>
    <p:sldId id="350" r:id="rId126"/>
    <p:sldId id="351" r:id="rId127"/>
    <p:sldId id="352" r:id="rId128"/>
    <p:sldId id="353" r:id="rId129"/>
    <p:sldId id="357" r:id="rId130"/>
    <p:sldId id="354" r:id="rId131"/>
    <p:sldId id="355" r:id="rId132"/>
    <p:sldId id="360" r:id="rId133"/>
    <p:sldId id="359" r:id="rId134"/>
    <p:sldId id="274" r:id="rId135"/>
    <p:sldId id="434" r:id="rId136"/>
    <p:sldId id="349" r:id="rId137"/>
    <p:sldId id="323" r:id="rId138"/>
    <p:sldId id="348" r:id="rId139"/>
    <p:sldId id="275" r:id="rId140"/>
    <p:sldId id="376" r:id="rId141"/>
    <p:sldId id="379" r:id="rId142"/>
    <p:sldId id="378" r:id="rId143"/>
    <p:sldId id="380" r:id="rId144"/>
    <p:sldId id="392" r:id="rId145"/>
    <p:sldId id="395" r:id="rId146"/>
    <p:sldId id="394" r:id="rId147"/>
    <p:sldId id="391" r:id="rId148"/>
    <p:sldId id="393" r:id="rId149"/>
    <p:sldId id="389" r:id="rId150"/>
    <p:sldId id="390" r:id="rId151"/>
    <p:sldId id="276" r:id="rId152"/>
    <p:sldId id="319" r:id="rId153"/>
    <p:sldId id="320" r:id="rId154"/>
    <p:sldId id="302" r:id="rId155"/>
    <p:sldId id="303" r:id="rId156"/>
    <p:sldId id="463" r:id="rId1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49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75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43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21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36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0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03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51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24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61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39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A489-8F42-4379-948D-193C049ACAD1}" type="datetimeFigureOut">
              <a:rPr lang="pt-BR" smtClean="0"/>
              <a:t>20/05/2018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C3F2-786E-45B1-BB64-4A27762E6D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93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mesa, interior, comida, preto&#10;&#10;Descrição gerada com muito alta confiança">
            <a:extLst>
              <a:ext uri="{FF2B5EF4-FFF2-40B4-BE49-F238E27FC236}">
                <a16:creationId xmlns:a16="http://schemas.microsoft.com/office/drawing/2014/main" id="{781177A8-03B9-495B-BEB2-646679D0C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r="8192"/>
          <a:stretch/>
        </p:blipFill>
        <p:spPr>
          <a:xfrm>
            <a:off x="2522460" y="0"/>
            <a:ext cx="7144874" cy="4432690"/>
          </a:xfrm>
          <a:prstGeom prst="rect">
            <a:avLst/>
          </a:prstGeom>
        </p:spPr>
      </p:pic>
      <p:sp>
        <p:nvSpPr>
          <p:cNvPr id="2" name="CaixaDeTexto 5"/>
          <p:cNvSpPr txBox="1">
            <a:spLocks noChangeArrowheads="1"/>
          </p:cNvSpPr>
          <p:nvPr/>
        </p:nvSpPr>
        <p:spPr bwMode="auto">
          <a:xfrm>
            <a:off x="-2203" y="5585099"/>
            <a:ext cx="12194201" cy="11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Ricardo Francisco Pereira – r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icardoastronomo@gmail.com</a:t>
            </a: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www.recursosdefisica.com.br </a:t>
            </a:r>
          </a:p>
        </p:txBody>
      </p:sp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-2204" y="4629486"/>
            <a:ext cx="121942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Sistema Solar atualizado</a:t>
            </a:r>
          </a:p>
        </p:txBody>
      </p:sp>
    </p:spTree>
    <p:extLst>
      <p:ext uri="{BB962C8B-B14F-4D97-AF65-F5344CB8AC3E}">
        <p14:creationId xmlns:p14="http://schemas.microsoft.com/office/powerpoint/2010/main" val="245685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-2201" y="583071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Ejeção de massa coronal</a:t>
            </a:r>
          </a:p>
        </p:txBody>
      </p:sp>
    </p:spTree>
    <p:extLst>
      <p:ext uri="{BB962C8B-B14F-4D97-AF65-F5344CB8AC3E}">
        <p14:creationId xmlns:p14="http://schemas.microsoft.com/office/powerpoint/2010/main" val="33880616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6855799" y="3013501"/>
            <a:ext cx="5336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Netuno</a:t>
            </a:r>
          </a:p>
        </p:txBody>
      </p:sp>
    </p:spTree>
    <p:extLst>
      <p:ext uri="{BB962C8B-B14F-4D97-AF65-F5344CB8AC3E}">
        <p14:creationId xmlns:p14="http://schemas.microsoft.com/office/powerpoint/2010/main" val="20731900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-2201" y="241540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860" y="1694317"/>
            <a:ext cx="1146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Gasoso e possui pequenos anéis;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4.504.300.000 Km de distância média ao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mede aproximadamente 24.766 Km ou 49.532 Km de diâmetro e é o menor planeta gasoso;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19 horas e 6 minutos terrestres; 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165 anos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Depois da reclassificação de Plutão em 2006, passou a ser o planeta mais afastado do Sol.</a:t>
            </a:r>
          </a:p>
        </p:txBody>
      </p:sp>
    </p:spTree>
    <p:extLst>
      <p:ext uri="{BB962C8B-B14F-4D97-AF65-F5344CB8AC3E}">
        <p14:creationId xmlns:p14="http://schemas.microsoft.com/office/powerpoint/2010/main" val="39878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sultado de imagem para Urbain Jean Joseph Lê Verr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/>
          <a:stretch/>
        </p:blipFill>
        <p:spPr bwMode="auto">
          <a:xfrm>
            <a:off x="112141" y="1329490"/>
            <a:ext cx="6952890" cy="55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do de imagem para John Adams nept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31" y="1329490"/>
            <a:ext cx="5002793" cy="55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0385" y="0"/>
            <a:ext cx="1213161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predito matematicamente e independentemente pelos astrônomos, o francês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Urbain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Jean Joseph Lê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Verrier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inglês John Adams;</a:t>
            </a:r>
          </a:p>
        </p:txBody>
      </p:sp>
    </p:spTree>
    <p:extLst>
      <p:ext uri="{BB962C8B-B14F-4D97-AF65-F5344CB8AC3E}">
        <p14:creationId xmlns:p14="http://schemas.microsoft.com/office/powerpoint/2010/main" val="9534913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7639" y="2540074"/>
            <a:ext cx="61851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observado pela primeira vez em 23/09/1846 pelo astrônomo Johann Gottfried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Resultado de imagem para Johann Gottfried Galle neptu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70" y="-23526"/>
            <a:ext cx="5822830" cy="68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407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753CFCD-D9C6-4DF9-8354-735EEC171CA7}"/>
              </a:ext>
            </a:extLst>
          </p:cNvPr>
          <p:cNvSpPr/>
          <p:nvPr/>
        </p:nvSpPr>
        <p:spPr>
          <a:xfrm>
            <a:off x="0" y="103516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ano de 2011 Netuno completou uma volta no Sol (1 ano netuniano) desde que foi descoberto por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1846.</a:t>
            </a:r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id="{ACE3EA94-8366-4B2E-A367-C1F26E32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3" y="1430668"/>
            <a:ext cx="9325154" cy="532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951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6" y="0"/>
            <a:ext cx="9075635" cy="68662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69010" y="5558350"/>
            <a:ext cx="1205972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atmosfera é composta principalmente por Hidrogênio, Hélio e Metano, com pequenas porções de Amônia e água;</a:t>
            </a:r>
          </a:p>
        </p:txBody>
      </p:sp>
    </p:spTree>
    <p:extLst>
      <p:ext uri="{BB962C8B-B14F-4D97-AF65-F5344CB8AC3E}">
        <p14:creationId xmlns:p14="http://schemas.microsoft.com/office/powerpoint/2010/main" val="42626536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neptune moons">
            <a:extLst>
              <a:ext uri="{FF2B5EF4-FFF2-40B4-BE49-F238E27FC236}">
                <a16:creationId xmlns:a16="http://schemas.microsoft.com/office/drawing/2014/main" id="{EC3AC080-4960-4D15-AEDD-A68E7D65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17"/>
            <a:ext cx="12192000" cy="649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160676"/>
            <a:ext cx="12173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14 satélites naturais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333645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01" y="0"/>
            <a:ext cx="6858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459504"/>
            <a:ext cx="53362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Tritão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satélite e foi descoberto por Willian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Lassel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1846.</a:t>
            </a:r>
            <a:endParaRPr lang="pt-B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182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3013501"/>
            <a:ext cx="4283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Plutão – Planeta Anão</a:t>
            </a:r>
          </a:p>
        </p:txBody>
      </p:sp>
    </p:spTree>
    <p:extLst>
      <p:ext uri="{BB962C8B-B14F-4D97-AF65-F5344CB8AC3E}">
        <p14:creationId xmlns:p14="http://schemas.microsoft.com/office/powerpoint/2010/main" val="31610043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-2201" y="193412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4659" y="2128589"/>
            <a:ext cx="1146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5.900.000.000 km de distância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mede aproximadamente 1.152 Km de raio ou 2.304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6 dias e 9 horas terrestres, mas ele rotaciona de Leste para Oeste;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de aproximadamente 248 anos terrestres;</a:t>
            </a:r>
          </a:p>
        </p:txBody>
      </p:sp>
    </p:spTree>
    <p:extLst>
      <p:ext uri="{BB962C8B-B14F-4D97-AF65-F5344CB8AC3E}">
        <p14:creationId xmlns:p14="http://schemas.microsoft.com/office/powerpoint/2010/main" val="24081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77" y="10478"/>
            <a:ext cx="7771937" cy="684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739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8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o ano de 2006 era classificado como planeta mas a partir de então foi reclassificado na categoria de Planeta Anão; </a:t>
            </a:r>
          </a:p>
        </p:txBody>
      </p:sp>
    </p:spTree>
    <p:extLst>
      <p:ext uri="{BB962C8B-B14F-4D97-AF65-F5344CB8AC3E}">
        <p14:creationId xmlns:p14="http://schemas.microsoft.com/office/powerpoint/2010/main" val="12353456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9" y="0"/>
            <a:ext cx="9558068" cy="68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45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Percival Lowell Pl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3" y="1352602"/>
            <a:ext cx="4356340" cy="54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m para Edward Pickering Pl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63" y="1352602"/>
            <a:ext cx="4402383" cy="55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9398" y="65251"/>
            <a:ext cx="121920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predito matematicamente pelos astrônomos norte americanos Percival Lowell e Edward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Pickering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1915.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227657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m para Clayde Tombaugh Pl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7" y="1"/>
            <a:ext cx="10959761" cy="68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73878"/>
            <a:ext cx="12205607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observado pela primeira vez em 18/02/1930 por </a:t>
            </a:r>
            <a:r>
              <a:rPr lang="pt-BR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Clyde</a:t>
            </a: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Tombaugh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957"/>
          <a:stretch/>
        </p:blipFill>
        <p:spPr>
          <a:xfrm>
            <a:off x="1479817" y="0"/>
            <a:ext cx="9163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13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40" y="0"/>
            <a:ext cx="6353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56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335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9055"/>
            <a:ext cx="12217217" cy="418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959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5" b="18535"/>
          <a:stretch/>
        </p:blipFill>
        <p:spPr>
          <a:xfrm>
            <a:off x="0" y="341084"/>
            <a:ext cx="12192000" cy="62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13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0342"/>
          <a:stretch/>
        </p:blipFill>
        <p:spPr>
          <a:xfrm>
            <a:off x="0" y="0"/>
            <a:ext cx="7254815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75585" y="1755080"/>
            <a:ext cx="4816415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Observações e estudos mostram que a superfície está coberta por gelo de metano e existe uma fina atmosfera que pode congelar e cair na superfície enquanto o planeta orbita para longe do Sol;</a:t>
            </a:r>
          </a:p>
        </p:txBody>
      </p:sp>
    </p:spTree>
    <p:extLst>
      <p:ext uri="{BB962C8B-B14F-4D97-AF65-F5344CB8AC3E}">
        <p14:creationId xmlns:p14="http://schemas.microsoft.com/office/powerpoint/2010/main" val="362337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86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303" cy="64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05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76" y="0"/>
            <a:ext cx="4922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75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8366"/>
          <a:stretch/>
        </p:blipFill>
        <p:spPr>
          <a:xfrm>
            <a:off x="4298830" y="0"/>
            <a:ext cx="789317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2309078"/>
            <a:ext cx="429883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5 satélites sendo o maior deles conhecido como Caronte, que foi descoberto em 1978;</a:t>
            </a:r>
          </a:p>
        </p:txBody>
      </p:sp>
    </p:spTree>
    <p:extLst>
      <p:ext uri="{BB962C8B-B14F-4D97-AF65-F5344CB8AC3E}">
        <p14:creationId xmlns:p14="http://schemas.microsoft.com/office/powerpoint/2010/main" val="3477455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1" y="76193"/>
            <a:ext cx="8382017" cy="67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11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856856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Meteoróide, Meteoro ou Meteorito?</a:t>
            </a:r>
          </a:p>
        </p:txBody>
      </p:sp>
    </p:spTree>
    <p:extLst>
      <p:ext uri="{BB962C8B-B14F-4D97-AF65-F5344CB8AC3E}">
        <p14:creationId xmlns:p14="http://schemas.microsoft.com/office/powerpoint/2010/main" val="23402771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Meteoróide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7067" y="1491049"/>
            <a:ext cx="116400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É um corpo sólido, ou qualquer objeto, do espaço interplanetário que gira em volta do Sol. O meteoróide é o objeto que ainda está no espaço e é pequeno demais para ser chamado de asteróide. Sua massa pode ser de miligramas a alguns quilogramas, e a sua constituição pode ser de rochosa (a maioria dos meteoróides), ferrosa ou uma mistura dos dois. Caso o meteoróide seja pequeno demais, tão pequeno que tenha menos de 1 milímetro, os astrônomos costumam chamar de </a:t>
            </a:r>
            <a:r>
              <a:rPr lang="pt-B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meteoroide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0209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3038" y="1383957"/>
            <a:ext cx="114835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Quando um meteoróide entra na atmosfera da Terra, ele começa a pulverizar e a ficar incandescente (ou seja, luminoso). É ai que entra o termo </a:t>
            </a:r>
            <a:r>
              <a:rPr lang="pt-BR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é dado ao fenômeno luminoso na atmosfera pela queda de um meteoróide. Essa incandescência é causada pela fricção do objeto com a atmosfera da Terra tornando-o muito quente. Essa queda conturbada pode fazer com que ele se despedaçasse em vários fragmentos. Se o meteoro ficar muito brilhante ao passar na atmosfera, ele pode ser chamado de "bólido" ou "bola de fogo".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16106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" y="10369"/>
            <a:ext cx="10147906" cy="68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05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13" y="66675"/>
            <a:ext cx="6858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97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26" y="0"/>
            <a:ext cx="642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58280A-0979-44E9-A234-0AA8EF395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212128" cy="61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259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Meteorito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4226" y="1779373"/>
            <a:ext cx="11532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 o meteoro sobreviver à dura passagem pela atmosfera da Terra, ele vai cair no solo e será chamado finalmente de </a:t>
            </a:r>
            <a:r>
              <a:rPr lang="pt-BR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meteorito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Para que um meteoróide consiga chegar ao solo terrestre ele precisa ter no mínimo o tamanho de um metro (do tamanho aproximado de uma melancia). Isto porque, durante a sua entrada na atmosfera, ele irá diminuir gradualmente de tamanho devido à sua pulverização e possível fragmentação.</a:t>
            </a:r>
          </a:p>
        </p:txBody>
      </p:sp>
    </p:spTree>
    <p:extLst>
      <p:ext uri="{BB962C8B-B14F-4D97-AF65-F5344CB8AC3E}">
        <p14:creationId xmlns:p14="http://schemas.microsoft.com/office/powerpoint/2010/main" val="22316757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9" y="12787"/>
            <a:ext cx="9126951" cy="68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201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" y="11842"/>
            <a:ext cx="11434084" cy="68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48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28" y="0"/>
            <a:ext cx="946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85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6608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9436608" y="3013501"/>
            <a:ext cx="27575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Asteroides</a:t>
            </a:r>
          </a:p>
        </p:txBody>
      </p:sp>
    </p:spTree>
    <p:extLst>
      <p:ext uri="{BB962C8B-B14F-4D97-AF65-F5344CB8AC3E}">
        <p14:creationId xmlns:p14="http://schemas.microsoft.com/office/powerpoint/2010/main" val="37324328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10" y="0"/>
            <a:ext cx="8728794" cy="68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3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1" y="-4647"/>
            <a:ext cx="8395792" cy="686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73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01" y="0"/>
            <a:ext cx="7668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21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05" y="3161"/>
            <a:ext cx="6444963" cy="68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964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5" y="0"/>
            <a:ext cx="10346724" cy="6846082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Cometas</a:t>
            </a:r>
          </a:p>
        </p:txBody>
      </p:sp>
    </p:spTree>
    <p:extLst>
      <p:ext uri="{BB962C8B-B14F-4D97-AF65-F5344CB8AC3E}">
        <p14:creationId xmlns:p14="http://schemas.microsoft.com/office/powerpoint/2010/main" val="94944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85685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Planetas</a:t>
            </a:r>
          </a:p>
        </p:txBody>
      </p:sp>
    </p:spTree>
    <p:extLst>
      <p:ext uri="{BB962C8B-B14F-4D97-AF65-F5344CB8AC3E}">
        <p14:creationId xmlns:p14="http://schemas.microsoft.com/office/powerpoint/2010/main" val="1772278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42" y="4305"/>
            <a:ext cx="8869487" cy="68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52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2140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85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6" y="12192"/>
            <a:ext cx="10959364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78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24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92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0" y="668123"/>
            <a:ext cx="8253167" cy="618987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2636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67p/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Churyumov-Gerasimenko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037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157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" y="0"/>
            <a:ext cx="12170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26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9" y="-388"/>
            <a:ext cx="10280239" cy="685838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2636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67p/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Churyumov-Gerasimenko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848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80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52" y="0"/>
            <a:ext cx="696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8" y="866"/>
            <a:ext cx="11781290" cy="68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9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00" y="150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5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5" y="0"/>
            <a:ext cx="10505029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Cinturão de 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Kuiper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179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65" y="0"/>
            <a:ext cx="9125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8573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" y="700216"/>
            <a:ext cx="12193534" cy="54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1404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6858000" y="2939235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Nuvem de 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Oort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62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28"/>
            <a:ext cx="12253467" cy="68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03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340769"/>
            <a:ext cx="12192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Comparando tamanhos no Universo:</a:t>
            </a: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partículas elementares às estrelas Supergigantes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0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0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2999" y="1337902"/>
            <a:ext cx="6357967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Terrestre e não possui satélite natural; 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planeta mais próximo do Sol, fica a aproximadamente 58 milhões de quilômetros;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um raio de aproximadamente 2.440 Km ou 4.880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período de translação dura aproximadamente 88 dias terrestres;</a:t>
            </a:r>
          </a:p>
        </p:txBody>
      </p:sp>
      <p:pic>
        <p:nvPicPr>
          <p:cNvPr id="1026" name="Picture 2" descr="Resultado de imagem para Mercury">
            <a:extLst>
              <a:ext uri="{FF2B5EF4-FFF2-40B4-BE49-F238E27FC236}">
                <a16:creationId xmlns:a16="http://schemas.microsoft.com/office/drawing/2014/main" id="{4667605A-AA09-4136-AF3D-07AEEAEB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32" y="1444802"/>
            <a:ext cx="4864569" cy="49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0448" y="647083"/>
            <a:ext cx="5498261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Praticamente não possui atmosfera;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face voltada para o Sol, a temperatura alcança até 430ºC, enquanto que na outra face, na sombra, a temperatura despenca para 180º C negativos;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Detém o recorde de maior variação de temperatura entre a face iluminada e o lado oposto, acima de 600ºC.</a:t>
            </a:r>
          </a:p>
        </p:txBody>
      </p:sp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id="{9F844F35-9AE2-413E-874B-90C2F30BA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r="9552"/>
          <a:stretch/>
        </p:blipFill>
        <p:spPr bwMode="auto">
          <a:xfrm>
            <a:off x="6231781" y="1518909"/>
            <a:ext cx="5960219" cy="38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42672" y="2967335"/>
            <a:ext cx="48825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período de rotação dura aproximadamente 59 dias terrestres;</a:t>
            </a:r>
          </a:p>
        </p:txBody>
      </p:sp>
    </p:spTree>
    <p:extLst>
      <p:ext uri="{BB962C8B-B14F-4D97-AF65-F5344CB8AC3E}">
        <p14:creationId xmlns:p14="http://schemas.microsoft.com/office/powerpoint/2010/main" val="15560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4800" y="2181617"/>
            <a:ext cx="5029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um explorador andasse pela sua superfície, veria um mundo semelhante ao solo lunar. A superfície está ponteada de crateras;</a:t>
            </a:r>
          </a:p>
        </p:txBody>
      </p:sp>
    </p:spTree>
    <p:extLst>
      <p:ext uri="{BB962C8B-B14F-4D97-AF65-F5344CB8AC3E}">
        <p14:creationId xmlns:p14="http://schemas.microsoft.com/office/powerpoint/2010/main" val="8052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 no Sistema Solar?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5660" y="1511559"/>
            <a:ext cx="11844068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Planetas (gasosos e terrestres);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Planetas anões;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Cinturão de Asteroides;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Cinturão de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Kuiper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Cometas;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Poeira;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Nuvem de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Oort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69" y="1057469"/>
            <a:ext cx="5800531" cy="58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1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5846396" y="3013501"/>
            <a:ext cx="63456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Vênus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0"/>
            <a:ext cx="5848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4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8343" y="1759132"/>
            <a:ext cx="11643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Terrestre e não possui satélite natural;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108.200.000 Km de distância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raio de aproximadamente 6.052 Km ou 12.104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225 dias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mede aproximadamente 243 dias terrestres e </a:t>
            </a:r>
            <a:r>
              <a:rPr lang="pt-B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curiosamente é maior que o ano do planeta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(período de translação);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Rotaciona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Leste para Oeste, ao contrário da Terra e da maioria dos planetas;</a:t>
            </a:r>
          </a:p>
        </p:txBody>
      </p:sp>
    </p:spTree>
    <p:extLst>
      <p:ext uri="{BB962C8B-B14F-4D97-AF65-F5344CB8AC3E}">
        <p14:creationId xmlns:p14="http://schemas.microsoft.com/office/powerpoint/2010/main" val="32634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3219" y="1348116"/>
            <a:ext cx="11643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tem oceanos e está envolto por uma densa atmosfera composta principalmente por dióxido de carbono, (principal poluente da atmosfera terrestres e causador do efeito estufa) e quase sem vapor d´agua;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“queimado” por uma temperatura média na superfície de aproximadamente 464ºC. Esta elevada temperatura deve-se principalmente a um rápido e potente efeito estufa, originado pela densa atmosfera de dióxido de carbono;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planeta mais similar à Terra em tamanho e estrutura.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planeta mais próximo da Terra.</a:t>
            </a:r>
          </a:p>
        </p:txBody>
      </p:sp>
    </p:spTree>
    <p:extLst>
      <p:ext uri="{BB962C8B-B14F-4D97-AF65-F5344CB8AC3E}">
        <p14:creationId xmlns:p14="http://schemas.microsoft.com/office/powerpoint/2010/main" val="21807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06"/>
            <a:ext cx="12192000" cy="70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14089" r="1653" b="13425"/>
          <a:stretch/>
        </p:blipFill>
        <p:spPr>
          <a:xfrm>
            <a:off x="0" y="278574"/>
            <a:ext cx="12199169" cy="63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1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" y="2187146"/>
            <a:ext cx="12184837" cy="46708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6576" y="263611"/>
            <a:ext cx="11846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Venera 13 enviou à Terra as primeiras imagens coloridas da superfície de Vênus, no dia 1 de março de 1982, sobrevivendo 127 minutos, à temperatura de 456 graus centígrados e à pressão de 89 atmosferas.</a:t>
            </a:r>
          </a:p>
        </p:txBody>
      </p:sp>
    </p:spTree>
    <p:extLst>
      <p:ext uri="{BB962C8B-B14F-4D97-AF65-F5344CB8AC3E}">
        <p14:creationId xmlns:p14="http://schemas.microsoft.com/office/powerpoint/2010/main" val="196689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3016161"/>
            <a:ext cx="55050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0"/>
            <a:ext cx="6689124" cy="68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6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5420" y="1853364"/>
            <a:ext cx="11643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planeta terrestre do Sistema Solar;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149.600.000 Km de distância média ao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raio mede aproximadamente 6.378 Km ou 12.756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período de rotação dura aproximadamente 24 horas;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período de translação dura aproximadamente 365 dias;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eixo de rotação está inclinado em 23,5º;</a:t>
            </a:r>
          </a:p>
        </p:txBody>
      </p:sp>
    </p:spTree>
    <p:extLst>
      <p:ext uri="{BB962C8B-B14F-4D97-AF65-F5344CB8AC3E}">
        <p14:creationId xmlns:p14="http://schemas.microsoft.com/office/powerpoint/2010/main" val="27745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Atmosfera da T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" y="0"/>
            <a:ext cx="10955547" cy="68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12474" y="5654984"/>
            <a:ext cx="1095554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atmosfera é composta por 78% de gás nitrogênio, 21% de oxigênio, mais outros gases;</a:t>
            </a:r>
          </a:p>
        </p:txBody>
      </p:sp>
    </p:spTree>
    <p:extLst>
      <p:ext uri="{BB962C8B-B14F-4D97-AF65-F5344CB8AC3E}">
        <p14:creationId xmlns:p14="http://schemas.microsoft.com/office/powerpoint/2010/main" val="56643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3013501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219895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" y="-13996"/>
            <a:ext cx="8208870" cy="687199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350370" y="2498672"/>
            <a:ext cx="3579962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 mede aproximadamente incríveis 6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sextilhões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toneladas;</a:t>
            </a:r>
          </a:p>
        </p:txBody>
      </p:sp>
    </p:spTree>
    <p:extLst>
      <p:ext uri="{BB962C8B-B14F-4D97-AF65-F5344CB8AC3E}">
        <p14:creationId xmlns:p14="http://schemas.microsoft.com/office/powerpoint/2010/main" val="32755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ltado de imagem para vida inteligente na T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25" y="-1"/>
            <a:ext cx="6860875" cy="68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2587513"/>
            <a:ext cx="5141343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único planeta a abrigar formas de vida no Sistema Solar </a:t>
            </a:r>
            <a:r>
              <a:rPr lang="pt-B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(por enquanto);</a:t>
            </a:r>
          </a:p>
        </p:txBody>
      </p:sp>
    </p:spTree>
    <p:extLst>
      <p:ext uri="{BB962C8B-B14F-4D97-AF65-F5344CB8AC3E}">
        <p14:creationId xmlns:p14="http://schemas.microsoft.com/office/powerpoint/2010/main" val="2131331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907"/>
            <a:ext cx="12192000" cy="49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0" y="484840"/>
            <a:ext cx="352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5647792"/>
            <a:ext cx="12192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 corpo celeste onde o ser humano já esteve além do planeta Terra;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das responsáveis pelo efeito de marés na Terra;</a:t>
            </a:r>
          </a:p>
        </p:txBody>
      </p:sp>
      <p:sp>
        <p:nvSpPr>
          <p:cNvPr id="2" name="Retângulo 1"/>
          <p:cNvSpPr/>
          <p:nvPr/>
        </p:nvSpPr>
        <p:spPr>
          <a:xfrm>
            <a:off x="6096000" y="413916"/>
            <a:ext cx="6096000" cy="1131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384.000 Km de distância média ao planeta;</a:t>
            </a:r>
          </a:p>
        </p:txBody>
      </p:sp>
    </p:spTree>
    <p:extLst>
      <p:ext uri="{BB962C8B-B14F-4D97-AF65-F5344CB8AC3E}">
        <p14:creationId xmlns:p14="http://schemas.microsoft.com/office/powerpoint/2010/main" val="30002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057838-5D22-489F-9D4F-A907D4D4D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99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54"/>
            <a:ext cx="12171967" cy="60359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" y="68860"/>
            <a:ext cx="1217196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Mantém um sincronismo de sua rotação com a translação em torno da Terra.</a:t>
            </a:r>
          </a:p>
        </p:txBody>
      </p:sp>
    </p:spTree>
    <p:extLst>
      <p:ext uri="{BB962C8B-B14F-4D97-AF65-F5344CB8AC3E}">
        <p14:creationId xmlns:p14="http://schemas.microsoft.com/office/powerpoint/2010/main" val="124589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Nave apolo pousada na 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58" y="13722"/>
            <a:ext cx="9364060" cy="68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38592"/>
            <a:ext cx="12192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astronautas já andaram na superfície da Lua;</a:t>
            </a:r>
          </a:p>
        </p:txBody>
      </p:sp>
    </p:spTree>
    <p:extLst>
      <p:ext uri="{BB962C8B-B14F-4D97-AF65-F5344CB8AC3E}">
        <p14:creationId xmlns:p14="http://schemas.microsoft.com/office/powerpoint/2010/main" val="2379420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objeto&#10;&#10;Descrição gerada com muito alta confiança">
            <a:extLst>
              <a:ext uri="{FF2B5EF4-FFF2-40B4-BE49-F238E27FC236}">
                <a16:creationId xmlns:a16="http://schemas.microsoft.com/office/drawing/2014/main" id="{3CC8334E-27DA-46F1-A448-81BC647C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02" y="-483798"/>
            <a:ext cx="7825596" cy="78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82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03E460-BC98-4169-948F-4C09609FD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2411" r="5912" b="5064"/>
          <a:stretch/>
        </p:blipFill>
        <p:spPr>
          <a:xfrm>
            <a:off x="6978770" y="0"/>
            <a:ext cx="5115464" cy="6842908"/>
          </a:xfrm>
          <a:prstGeom prst="rect">
            <a:avLst/>
          </a:prstGeom>
        </p:spPr>
      </p:pic>
      <p:pic>
        <p:nvPicPr>
          <p:cNvPr id="4" name="Imagem 3" descr="Uma imagem contendo foto&#10;&#10;Descrição gerada com alta confiança">
            <a:extLst>
              <a:ext uri="{FF2B5EF4-FFF2-40B4-BE49-F238E27FC236}">
                <a16:creationId xmlns:a16="http://schemas.microsoft.com/office/drawing/2014/main" id="{34B2D565-E43C-4DB9-9D73-92C28236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9"/>
            <a:ext cx="6806242" cy="68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63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7416" r="22171" b="5541"/>
          <a:stretch/>
        </p:blipFill>
        <p:spPr>
          <a:xfrm>
            <a:off x="2941609" y="39272"/>
            <a:ext cx="7134044" cy="6818728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3005263"/>
            <a:ext cx="32539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</a:p>
        </p:txBody>
      </p:sp>
    </p:spTree>
    <p:extLst>
      <p:ext uri="{BB962C8B-B14F-4D97-AF65-F5344CB8AC3E}">
        <p14:creationId xmlns:p14="http://schemas.microsoft.com/office/powerpoint/2010/main" val="706475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860" y="1967176"/>
            <a:ext cx="1146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Terrestre;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228 milhões de quilômetros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mede aproximadamente 3.400 Km ou 6.800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24 horas e 37 minutos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1 ano e 10 meses e meio terrestre;</a:t>
            </a:r>
          </a:p>
        </p:txBody>
      </p:sp>
    </p:spTree>
    <p:extLst>
      <p:ext uri="{BB962C8B-B14F-4D97-AF65-F5344CB8AC3E}">
        <p14:creationId xmlns:p14="http://schemas.microsoft.com/office/powerpoint/2010/main" val="30852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7662" y="2031871"/>
            <a:ext cx="11598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um raio aproximado de 695.000 Km ou diâmetro de 1.390.000 Km;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estrela mais próxima de nós e é a grande responsável pela vida em nosso planeta;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pressão interna no núcleo é 340 bilhões de vezes a pressão atmosférica ao nível do mar;</a:t>
            </a:r>
            <a:endParaRPr lang="pt-BR" dirty="0"/>
          </a:p>
        </p:txBody>
      </p:sp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</p:spTree>
    <p:extLst>
      <p:ext uri="{BB962C8B-B14F-4D97-AF65-F5344CB8AC3E}">
        <p14:creationId xmlns:p14="http://schemas.microsoft.com/office/powerpoint/2010/main" val="28717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9"/>
          <a:stretch/>
        </p:blipFill>
        <p:spPr>
          <a:xfrm>
            <a:off x="0" y="0"/>
            <a:ext cx="6590581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857999" y="2274838"/>
            <a:ext cx="5072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superfície, em todas as direções, até onde a vista alcança, observam-se vastas extensões de cascalhos e poeira. </a:t>
            </a:r>
          </a:p>
        </p:txBody>
      </p:sp>
    </p:spTree>
    <p:extLst>
      <p:ext uri="{BB962C8B-B14F-4D97-AF65-F5344CB8AC3E}">
        <p14:creationId xmlns:p14="http://schemas.microsoft.com/office/powerpoint/2010/main" val="2784477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m para gelo em M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65" y="69011"/>
            <a:ext cx="8486236" cy="67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2062160"/>
            <a:ext cx="3554083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polos do planeta observam-se depósitos de gelo formados principalmente por gás carbônico congelado;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6203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04"/>
            <a:ext cx="6094541" cy="60259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73" y="1169768"/>
            <a:ext cx="6093227" cy="4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71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9"/>
          <a:stretch/>
        </p:blipFill>
        <p:spPr>
          <a:xfrm>
            <a:off x="1152505" y="0"/>
            <a:ext cx="10042718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5545918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temperatura média na superfície é de aproximadamente 50ºC negativos. 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temperatura máxima na superfície é de 25 </a:t>
            </a:r>
            <a:r>
              <a:rPr lang="pt-BR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007742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659" y="-279778"/>
            <a:ext cx="14435878" cy="713777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69277" y="98040"/>
            <a:ext cx="1160645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atmosfera é composta principalmente por dióxido de carbono com pequenas porções de outros gases: nitrogênio, oxigênio entre outros. É uma atmosfera bem rarefeita e não apresenta a tendência ao aquecimento, ou “efeito estufa”.</a:t>
            </a:r>
          </a:p>
        </p:txBody>
      </p:sp>
    </p:spTree>
    <p:extLst>
      <p:ext uri="{BB962C8B-B14F-4D97-AF65-F5344CB8AC3E}">
        <p14:creationId xmlns:p14="http://schemas.microsoft.com/office/powerpoint/2010/main" val="1907585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88BE0D-9218-4ADE-AC0C-ADB74CFA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4" y="1406106"/>
            <a:ext cx="12198307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8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27" y="0"/>
            <a:ext cx="9130473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87668" y="1813173"/>
            <a:ext cx="2973859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Phobos</a:t>
            </a: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Deimos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Descobertos pelo astrônomo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Asaph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Hall em 1877.</a:t>
            </a:r>
          </a:p>
        </p:txBody>
      </p:sp>
    </p:spTree>
    <p:extLst>
      <p:ext uri="{BB962C8B-B14F-4D97-AF65-F5344CB8AC3E}">
        <p14:creationId xmlns:p14="http://schemas.microsoft.com/office/powerpoint/2010/main" val="154351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9"/>
          <a:stretch/>
        </p:blipFill>
        <p:spPr>
          <a:xfrm>
            <a:off x="4258574" y="0"/>
            <a:ext cx="7933426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182505"/>
            <a:ext cx="425857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Olympus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vulcão do Sistema Solar, com 24 Km de altura e 500 Km na base.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80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23" y="1"/>
            <a:ext cx="6940378" cy="6940378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500694"/>
            <a:ext cx="5251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Vales </a:t>
            </a: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Marineris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cânion do Sistema Solar, com mais de 4 mil Km de comprimento.</a:t>
            </a:r>
            <a:endParaRPr lang="pt-B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55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0539" y="172377"/>
            <a:ext cx="121802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 planeta habitado por robôs com capacidade de locomoção pela superfície.</a:t>
            </a:r>
          </a:p>
        </p:txBody>
      </p:sp>
      <p:pic>
        <p:nvPicPr>
          <p:cNvPr id="22530" name="Picture 2" descr="Resultado de imagem para Martians joking with earth rov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19858" r="8562" b="18817"/>
          <a:stretch/>
        </p:blipFill>
        <p:spPr bwMode="auto">
          <a:xfrm>
            <a:off x="445588" y="1141978"/>
            <a:ext cx="11268010" cy="571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8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sun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970143" y="335845"/>
            <a:ext cx="51614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constituído principalmente de Hidrogênio (H) e Hélio (He).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cada segundo, 600 milhões de toneladas de Hidrogênio são convertidos em Hélio.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ativo há 4,6 bilhões de anos e tem combustível suficiente para continuar por aproximadamente mais 5 bilhões de anos;</a:t>
            </a:r>
          </a:p>
        </p:txBody>
      </p:sp>
    </p:spTree>
    <p:extLst>
      <p:ext uri="{BB962C8B-B14F-4D97-AF65-F5344CB8AC3E}">
        <p14:creationId xmlns:p14="http://schemas.microsoft.com/office/powerpoint/2010/main" val="22108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8814" r="5295" b="9320"/>
          <a:stretch/>
        </p:blipFill>
        <p:spPr>
          <a:xfrm>
            <a:off x="-153861" y="0"/>
            <a:ext cx="123868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8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537"/>
            <a:ext cx="12192000" cy="75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12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5" y="-5150"/>
            <a:ext cx="10038349" cy="72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82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8" b="8777"/>
          <a:stretch/>
        </p:blipFill>
        <p:spPr>
          <a:xfrm>
            <a:off x="733245" y="1009289"/>
            <a:ext cx="9946257" cy="584871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21646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que mais recebeu missões espaciais.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7229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Cinturão de Asteró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6"/>
          <p:cNvSpPr txBox="1">
            <a:spLocks noChangeArrowheads="1"/>
          </p:cNvSpPr>
          <p:nvPr/>
        </p:nvSpPr>
        <p:spPr bwMode="auto">
          <a:xfrm>
            <a:off x="28755" y="0"/>
            <a:ext cx="12192000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Cinturão de Asteróides</a:t>
            </a:r>
          </a:p>
        </p:txBody>
      </p:sp>
    </p:spTree>
    <p:extLst>
      <p:ext uri="{BB962C8B-B14F-4D97-AF65-F5344CB8AC3E}">
        <p14:creationId xmlns:p14="http://schemas.microsoft.com/office/powerpoint/2010/main" val="592245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eres">
            <a:extLst>
              <a:ext uri="{FF2B5EF4-FFF2-40B4-BE49-F238E27FC236}">
                <a16:creationId xmlns:a16="http://schemas.microsoft.com/office/drawing/2014/main" id="{7BACA86E-A072-4A4B-BE94-04114139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3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6">
            <a:extLst>
              <a:ext uri="{FF2B5EF4-FFF2-40B4-BE49-F238E27FC236}">
                <a16:creationId xmlns:a16="http://schemas.microsoft.com/office/drawing/2014/main" id="{6396B860-B681-4DB3-AEF0-77FF37095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249" y="3059123"/>
            <a:ext cx="3879012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Ceres</a:t>
            </a:r>
          </a:p>
        </p:txBody>
      </p:sp>
    </p:spTree>
    <p:extLst>
      <p:ext uri="{BB962C8B-B14F-4D97-AF65-F5344CB8AC3E}">
        <p14:creationId xmlns:p14="http://schemas.microsoft.com/office/powerpoint/2010/main" val="1568837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4D2D796-4BD4-4402-8403-7A941227A658}"/>
              </a:ext>
            </a:extLst>
          </p:cNvPr>
          <p:cNvSpPr txBox="1"/>
          <p:nvPr/>
        </p:nvSpPr>
        <p:spPr>
          <a:xfrm>
            <a:off x="217098" y="353684"/>
            <a:ext cx="1175780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o primeiro asteroide descoberto em 1º de janeiro de 1801 por Giuseppe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Piazzi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aproximadamente 975 quilômetros de diâmetro.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2006 foi reclassificado como Planeta-anão, sendo o único dessa categoria no Cinturão de Asteróides.</a:t>
            </a:r>
          </a:p>
        </p:txBody>
      </p:sp>
      <p:pic>
        <p:nvPicPr>
          <p:cNvPr id="4098" name="Picture 2" descr="Planeta anÃ£o Ceres">
            <a:extLst>
              <a:ext uri="{FF2B5EF4-FFF2-40B4-BE49-F238E27FC236}">
                <a16:creationId xmlns:a16="http://schemas.microsoft.com/office/drawing/2014/main" id="{437F22F6-42B9-433A-8669-679AA5E3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93" y="2307386"/>
            <a:ext cx="4550614" cy="45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209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5157" r="14826" b="11321"/>
          <a:stretch/>
        </p:blipFill>
        <p:spPr>
          <a:xfrm>
            <a:off x="3920519" y="0"/>
            <a:ext cx="7064566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3013501"/>
            <a:ext cx="47202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Júpiter</a:t>
            </a:r>
          </a:p>
        </p:txBody>
      </p:sp>
    </p:spTree>
    <p:extLst>
      <p:ext uri="{BB962C8B-B14F-4D97-AF65-F5344CB8AC3E}">
        <p14:creationId xmlns:p14="http://schemas.microsoft.com/office/powerpoint/2010/main" val="24323791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86" y="63072"/>
            <a:ext cx="6687921" cy="67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13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DCC0F90-12E4-4916-968C-35AF05206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3501"/>
            <a:ext cx="12192000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Vídeo: Júpiter</a:t>
            </a:r>
          </a:p>
        </p:txBody>
      </p:sp>
      <p:pic>
        <p:nvPicPr>
          <p:cNvPr id="4" name="Passing Jupiter">
            <a:hlinkClick r:id="" action="ppaction://media"/>
            <a:extLst>
              <a:ext uri="{FF2B5EF4-FFF2-40B4-BE49-F238E27FC236}">
                <a16:creationId xmlns:a16="http://schemas.microsoft.com/office/drawing/2014/main" id="{710704C9-6340-47C8-AF84-ADEEEFEC8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m para sun core temper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9" y="1"/>
            <a:ext cx="96715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62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&#10;&#10;Descrição gerada com alta confiança">
            <a:extLst>
              <a:ext uri="{FF2B5EF4-FFF2-40B4-BE49-F238E27FC236}">
                <a16:creationId xmlns:a16="http://schemas.microsoft.com/office/drawing/2014/main" id="{F563F4DE-1E1A-4239-BF89-D27B83691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06" y="0"/>
            <a:ext cx="807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30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2D17A0-D4CF-4AC6-B44C-CD5AFC75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juno spacecraft">
            <a:extLst>
              <a:ext uri="{FF2B5EF4-FFF2-40B4-BE49-F238E27FC236}">
                <a16:creationId xmlns:a16="http://schemas.microsoft.com/office/drawing/2014/main" id="{AFE538AD-4FE1-421B-A3F8-025B5B37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0"/>
            <a:ext cx="750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59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860" y="2493231"/>
            <a:ext cx="1146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778 milhões de Km de distância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raio de aproximadamente 71.500 Km ou 143.000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9 horas e 56 minutos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11 anos e 10 meses terrestres;</a:t>
            </a:r>
          </a:p>
        </p:txBody>
      </p:sp>
    </p:spTree>
    <p:extLst>
      <p:ext uri="{BB962C8B-B14F-4D97-AF65-F5344CB8AC3E}">
        <p14:creationId xmlns:p14="http://schemas.microsoft.com/office/powerpoint/2010/main" val="166115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>
            <a:extLst>
              <a:ext uri="{FF2B5EF4-FFF2-40B4-BE49-F238E27FC236}">
                <a16:creationId xmlns:a16="http://schemas.microsoft.com/office/drawing/2014/main" id="{5109F69A-25FA-402F-9170-260732D5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144000" y="2586077"/>
            <a:ext cx="30480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Gasoso e maior planeta do Sistema Solar;</a:t>
            </a:r>
          </a:p>
        </p:txBody>
      </p:sp>
    </p:spTree>
    <p:extLst>
      <p:ext uri="{BB962C8B-B14F-4D97-AF65-F5344CB8AC3E}">
        <p14:creationId xmlns:p14="http://schemas.microsoft.com/office/powerpoint/2010/main" val="3012941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91" y="0"/>
            <a:ext cx="8048509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478081"/>
            <a:ext cx="4143491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atmosfera é composta principalmente de Hidrogênio e Hélio com pequenas porções de metano, amônia, vapor d'agua e outros componentes;</a:t>
            </a:r>
          </a:p>
        </p:txBody>
      </p:sp>
    </p:spTree>
    <p:extLst>
      <p:ext uri="{BB962C8B-B14F-4D97-AF65-F5344CB8AC3E}">
        <p14:creationId xmlns:p14="http://schemas.microsoft.com/office/powerpoint/2010/main" val="3520856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Grande MAncha Vermel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Grande Mancha Vermelha é uma imensa tempestade e é cerca de 2 vezes maior do que a Terra.</a:t>
            </a:r>
          </a:p>
        </p:txBody>
      </p:sp>
    </p:spTree>
    <p:extLst>
      <p:ext uri="{BB962C8B-B14F-4D97-AF65-F5344CB8AC3E}">
        <p14:creationId xmlns:p14="http://schemas.microsoft.com/office/powerpoint/2010/main" val="2951725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84AE11-6ACA-4B8E-8243-CBE94529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-3594"/>
            <a:ext cx="10978551" cy="68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82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foto&#10;&#10;Descrição gerada com alta confiança">
            <a:extLst>
              <a:ext uri="{FF2B5EF4-FFF2-40B4-BE49-F238E27FC236}">
                <a16:creationId xmlns:a16="http://schemas.microsoft.com/office/drawing/2014/main" id="{ACB62723-8733-4CC6-9529-49E5AB3B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39"/>
            <a:ext cx="12192000" cy="60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6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031192" y="1443842"/>
            <a:ext cx="4160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Júpiter fosse oco caberiam mais de 1000 planetas Terra dentro dele.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massa é 2,5 vezes superior à soma de todos os outros planetas;</a:t>
            </a:r>
          </a:p>
        </p:txBody>
      </p:sp>
      <p:pic>
        <p:nvPicPr>
          <p:cNvPr id="1030" name="Picture 6" descr="Resultado de imagem para jupiter size compared to other planets">
            <a:extLst>
              <a:ext uri="{FF2B5EF4-FFF2-40B4-BE49-F238E27FC236}">
                <a16:creationId xmlns:a16="http://schemas.microsoft.com/office/drawing/2014/main" id="{1CDDEB64-3C50-4544-80A2-8B772CC37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4693"/>
          <a:stretch/>
        </p:blipFill>
        <p:spPr bwMode="auto">
          <a:xfrm>
            <a:off x="0" y="651294"/>
            <a:ext cx="8057093" cy="55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comparação de tamanho do S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r="11729"/>
          <a:stretch/>
        </p:blipFill>
        <p:spPr bwMode="auto">
          <a:xfrm>
            <a:off x="5351253" y="0"/>
            <a:ext cx="6840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2828835"/>
            <a:ext cx="5141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Contém 750 vezes a massa do resto do Sistema Solar (99,8%);</a:t>
            </a:r>
          </a:p>
        </p:txBody>
      </p:sp>
    </p:spTree>
    <p:extLst>
      <p:ext uri="{BB962C8B-B14F-4D97-AF65-F5344CB8AC3E}">
        <p14:creationId xmlns:p14="http://schemas.microsoft.com/office/powerpoint/2010/main" val="14169058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220986"/>
            <a:ext cx="12192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atualmente 69 satélites naturais 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Ganimedes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o maior satélite natural do Sistema Solar, com 2.631 Km de raio;</a:t>
            </a:r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D8FBEF2D-4778-4649-88B1-CCD6A97D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87" y="1352834"/>
            <a:ext cx="8847826" cy="54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4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945"/>
            <a:ext cx="5074172" cy="60222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72" y="1130061"/>
            <a:ext cx="7117828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7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EEA97A-F038-45FD-9C8D-CAB0B181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26" y="167042"/>
            <a:ext cx="4919717" cy="66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38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Europa Moons jupiter">
            <a:extLst>
              <a:ext uri="{FF2B5EF4-FFF2-40B4-BE49-F238E27FC236}">
                <a16:creationId xmlns:a16="http://schemas.microsoft.com/office/drawing/2014/main" id="{07E9894E-03EF-4D4A-86A3-D9E1F9B7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91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9146677" y="3013501"/>
            <a:ext cx="30453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Saturno</a:t>
            </a:r>
          </a:p>
        </p:txBody>
      </p:sp>
      <p:pic>
        <p:nvPicPr>
          <p:cNvPr id="9218" name="Picture 2" descr="Resultado de imagem para Saturn">
            <a:extLst>
              <a:ext uri="{FF2B5EF4-FFF2-40B4-BE49-F238E27FC236}">
                <a16:creationId xmlns:a16="http://schemas.microsoft.com/office/drawing/2014/main" id="{526322EA-38E8-4E02-920D-D06719982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9782" r="10000" b="8341"/>
          <a:stretch/>
        </p:blipFill>
        <p:spPr bwMode="auto">
          <a:xfrm>
            <a:off x="0" y="1304018"/>
            <a:ext cx="9670212" cy="508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758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com alta confiança">
            <a:extLst>
              <a:ext uri="{FF2B5EF4-FFF2-40B4-BE49-F238E27FC236}">
                <a16:creationId xmlns:a16="http://schemas.microsoft.com/office/drawing/2014/main" id="{7BAFAAA4-5B55-4C7F-84B8-BA3E0B919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210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860" y="2049631"/>
            <a:ext cx="1146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gasoso;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1.400.000.000 Km de distância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de aproximadamente 60.268 Km ou 120.536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10 horas e 39 minutos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29 anos e 6 meses terrestres;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fosse oco caberiam 764 planetas Terra dentro dele.</a:t>
            </a:r>
          </a:p>
        </p:txBody>
      </p:sp>
    </p:spTree>
    <p:extLst>
      <p:ext uri="{BB962C8B-B14F-4D97-AF65-F5344CB8AC3E}">
        <p14:creationId xmlns:p14="http://schemas.microsoft.com/office/powerpoint/2010/main" val="35433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saturn and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586" y="0"/>
            <a:ext cx="14233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632" y="449640"/>
            <a:ext cx="1217436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É o único planeta menos denso que a água;</a:t>
            </a:r>
          </a:p>
        </p:txBody>
      </p:sp>
    </p:spTree>
    <p:extLst>
      <p:ext uri="{BB962C8B-B14F-4D97-AF65-F5344CB8AC3E}">
        <p14:creationId xmlns:p14="http://schemas.microsoft.com/office/powerpoint/2010/main" val="42888872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84030" y="2569805"/>
            <a:ext cx="495731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atmosfera é principalmente composta por Hidrogênio com pequenas quantidades de Hélio e metano;</a:t>
            </a:r>
          </a:p>
        </p:txBody>
      </p:sp>
    </p:spTree>
    <p:extLst>
      <p:ext uri="{BB962C8B-B14F-4D97-AF65-F5344CB8AC3E}">
        <p14:creationId xmlns:p14="http://schemas.microsoft.com/office/powerpoint/2010/main" val="3622620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59"/>
            <a:ext cx="12211840" cy="64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9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ol e terra tama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fosse oco, caberiam mais de 1.300.000 planetas Terras dentro dele;</a:t>
            </a:r>
          </a:p>
        </p:txBody>
      </p:sp>
    </p:spTree>
    <p:extLst>
      <p:ext uri="{BB962C8B-B14F-4D97-AF65-F5344CB8AC3E}">
        <p14:creationId xmlns:p14="http://schemas.microsoft.com/office/powerpoint/2010/main" val="37829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1"/>
            <a:ext cx="7629375" cy="677360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867291" y="1758207"/>
            <a:ext cx="4324709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anéis podem ser vistos facilmente com o auxílio de uma luneta, binóculo ou de um telescópio amador, de forma nítida como um círculo em volta do planeta sem tocá-lo em nenhum ponto;</a:t>
            </a:r>
          </a:p>
        </p:txBody>
      </p:sp>
    </p:spTree>
    <p:extLst>
      <p:ext uri="{BB962C8B-B14F-4D97-AF65-F5344CB8AC3E}">
        <p14:creationId xmlns:p14="http://schemas.microsoft.com/office/powerpoint/2010/main" val="2682822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325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avata, música&#10;&#10;Descrição gerada com alta confiança">
            <a:extLst>
              <a:ext uri="{FF2B5EF4-FFF2-40B4-BE49-F238E27FC236}">
                <a16:creationId xmlns:a16="http://schemas.microsoft.com/office/drawing/2014/main" id="{D5DA1CD9-2C38-4BAC-A91A-C34020E2B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"/>
            <a:ext cx="12201832" cy="68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7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0"/>
            <a:ext cx="877824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2976915"/>
            <a:ext cx="332117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62 satélites naturais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80766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6858000" y="2182505"/>
            <a:ext cx="5336201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Titã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de todos, o segundo maior do Sistema Solar e o único satélite natural com atmosfera;</a:t>
            </a:r>
            <a:endParaRPr lang="pt-B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77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/>
          <a:stretch/>
        </p:blipFill>
        <p:spPr>
          <a:xfrm>
            <a:off x="7175157" y="2692704"/>
            <a:ext cx="5016842" cy="41652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165520" cy="47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09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" y="1093706"/>
            <a:ext cx="8740348" cy="49528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4" y="0"/>
            <a:ext cx="3443416" cy="68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9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8410755" y="2922159"/>
            <a:ext cx="3781245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Encélado</a:t>
            </a:r>
            <a:endParaRPr lang="pt-B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AB7B55FB-2AEF-4F52-9055-B63BD06E8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830"/>
            <a:ext cx="8410755" cy="56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516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966897-B289-44D4-B94E-17EE13FC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738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C2B5FA2C-8BCB-480B-853B-4159357A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1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2182505"/>
            <a:ext cx="5334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Manchas solares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temperatura mais externa (fotosfera) é de aproximadamente 6.000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796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m relacionada">
            <a:extLst>
              <a:ext uri="{FF2B5EF4-FFF2-40B4-BE49-F238E27FC236}">
                <a16:creationId xmlns:a16="http://schemas.microsoft.com/office/drawing/2014/main" id="{D883F883-40A0-484A-81A3-195C34593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 bwMode="auto">
          <a:xfrm>
            <a:off x="2907103" y="5294"/>
            <a:ext cx="5838436" cy="68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611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9" y="107829"/>
            <a:ext cx="7003609" cy="6642340"/>
          </a:xfrm>
          <a:prstGeom prst="rect">
            <a:avLst/>
          </a:prstGeom>
        </p:spPr>
      </p:pic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7230998" y="3013501"/>
            <a:ext cx="49632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Urano</a:t>
            </a:r>
          </a:p>
        </p:txBody>
      </p:sp>
    </p:spTree>
    <p:extLst>
      <p:ext uri="{BB962C8B-B14F-4D97-AF65-F5344CB8AC3E}">
        <p14:creationId xmlns:p14="http://schemas.microsoft.com/office/powerpoint/2010/main" val="17806536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9C312B-C2B0-4711-AF50-8F5F5E23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64" y="0"/>
            <a:ext cx="722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67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/>
          <p:cNvSpPr txBox="1">
            <a:spLocks noChangeArrowheads="1"/>
          </p:cNvSpPr>
          <p:nvPr/>
        </p:nvSpPr>
        <p:spPr bwMode="auto">
          <a:xfrm>
            <a:off x="0" y="187797"/>
            <a:ext cx="12194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Informações relevantes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860" y="1589943"/>
            <a:ext cx="1146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 Gasoso;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 a aproximadamente 2.900.00.000 Km de distância do Sol;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mede aproximadamente 25.559 Km ou 51.118 Km de diâmetro;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rotação dura aproximadamente 17 horas e 14 minutos terrestres, mas ele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rotaciona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Leste para Oeste, ao contrário a maioria dos planetas;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translação dura aproximadamente 84 anos terrestres e orbita o Sol praticamente deitado;</a:t>
            </a:r>
          </a:p>
        </p:txBody>
      </p:sp>
    </p:spTree>
    <p:extLst>
      <p:ext uri="{BB962C8B-B14F-4D97-AF65-F5344CB8AC3E}">
        <p14:creationId xmlns:p14="http://schemas.microsoft.com/office/powerpoint/2010/main" val="34296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6878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805577" y="2889698"/>
            <a:ext cx="6386423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descoberto (por acidente) em 13/03/1781 por Willian </a:t>
            </a:r>
            <a:r>
              <a:rPr lang="pt-B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Hershel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(1738-1822);</a:t>
            </a:r>
          </a:p>
        </p:txBody>
      </p:sp>
    </p:spTree>
    <p:extLst>
      <p:ext uri="{BB962C8B-B14F-4D97-AF65-F5344CB8AC3E}">
        <p14:creationId xmlns:p14="http://schemas.microsoft.com/office/powerpoint/2010/main" val="22892787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Uranus 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26" y="15287"/>
            <a:ext cx="5782574" cy="68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3205810"/>
            <a:ext cx="6409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pequenos anéis.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12555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Uranus atmosph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b="7812"/>
          <a:stretch/>
        </p:blipFill>
        <p:spPr bwMode="auto">
          <a:xfrm>
            <a:off x="1223728" y="1285336"/>
            <a:ext cx="9744544" cy="55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67224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atmosfera é composta principalmente por Hidrogênio, Hélio e metano, com pequenas porções de acetileno e outros hidrocarbonetos;</a:t>
            </a:r>
          </a:p>
        </p:txBody>
      </p:sp>
    </p:spTree>
    <p:extLst>
      <p:ext uri="{BB962C8B-B14F-4D97-AF65-F5344CB8AC3E}">
        <p14:creationId xmlns:p14="http://schemas.microsoft.com/office/powerpoint/2010/main" val="35992028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Uranus rot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148" r="3953" b="4209"/>
          <a:stretch/>
        </p:blipFill>
        <p:spPr bwMode="auto">
          <a:xfrm>
            <a:off x="389626" y="750498"/>
            <a:ext cx="11412747" cy="61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 o Sol praticamente deitado (98º de inclinação).</a:t>
            </a:r>
          </a:p>
        </p:txBody>
      </p:sp>
    </p:spTree>
    <p:extLst>
      <p:ext uri="{BB962C8B-B14F-4D97-AF65-F5344CB8AC3E}">
        <p14:creationId xmlns:p14="http://schemas.microsoft.com/office/powerpoint/2010/main" val="30008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Willian Shakespe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142"/>
            <a:ext cx="5535858" cy="55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Alexander P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58" y="1311214"/>
            <a:ext cx="6656142" cy="55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nomes dos satélites naturais vem de personagens das obras de 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Willian Shakespeare e Alexander Pope.</a:t>
            </a:r>
          </a:p>
        </p:txBody>
      </p:sp>
    </p:spTree>
    <p:extLst>
      <p:ext uri="{BB962C8B-B14F-4D97-AF65-F5344CB8AC3E}">
        <p14:creationId xmlns:p14="http://schemas.microsoft.com/office/powerpoint/2010/main" val="35780588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268"/>
            <a:ext cx="12205593" cy="603573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593" y="120619"/>
            <a:ext cx="12192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atualmente 27 satélites naturais e o maior satélite é Titânia;</a:t>
            </a:r>
          </a:p>
        </p:txBody>
      </p:sp>
    </p:spTree>
    <p:extLst>
      <p:ext uri="{BB962C8B-B14F-4D97-AF65-F5344CB8AC3E}">
        <p14:creationId xmlns:p14="http://schemas.microsoft.com/office/powerpoint/2010/main" val="726413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1687</Words>
  <Application>Microsoft Office PowerPoint</Application>
  <PresentationFormat>Widescreen</PresentationFormat>
  <Paragraphs>180</Paragraphs>
  <Slides>156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156</vt:i4>
      </vt:variant>
    </vt:vector>
  </HeadingPairs>
  <TitlesOfParts>
    <vt:vector size="16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Francisco pereira</dc:creator>
  <cp:lastModifiedBy>Ricardo Francisco pereira</cp:lastModifiedBy>
  <cp:revision>98</cp:revision>
  <dcterms:created xsi:type="dcterms:W3CDTF">2015-10-13T14:48:25Z</dcterms:created>
  <dcterms:modified xsi:type="dcterms:W3CDTF">2018-05-20T21:11:53Z</dcterms:modified>
</cp:coreProperties>
</file>