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59" r:id="rId5"/>
    <p:sldId id="263" r:id="rId6"/>
    <p:sldId id="262" r:id="rId7"/>
    <p:sldId id="264" r:id="rId8"/>
    <p:sldId id="265" r:id="rId9"/>
    <p:sldId id="266" r:id="rId10"/>
    <p:sldId id="261" r:id="rId11"/>
    <p:sldId id="267" r:id="rId12"/>
    <p:sldId id="268" r:id="rId13"/>
    <p:sldId id="269" r:id="rId14"/>
    <p:sldId id="270" r:id="rId15"/>
    <p:sldId id="271" r:id="rId16"/>
    <p:sldId id="272" r:id="rId17"/>
    <p:sldId id="275" r:id="rId18"/>
    <p:sldId id="276" r:id="rId19"/>
    <p:sldId id="273" r:id="rId20"/>
    <p:sldId id="274" r:id="rId21"/>
    <p:sldId id="279" r:id="rId22"/>
    <p:sldId id="280" r:id="rId23"/>
    <p:sldId id="277" r:id="rId2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6" d="100"/>
          <a:sy n="116" d="100"/>
        </p:scale>
        <p:origin x="150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smtClean="0"/>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82184B7C-A96F-4D93-AAB7-09F3833F2C46}" type="datetimeFigureOut">
              <a:rPr lang="pt-BR" smtClean="0"/>
              <a:t>15/08/2014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ABCC141-FD4C-46A7-B6A6-5C1C9A48F990}" type="slidenum">
              <a:rPr lang="pt-BR" smtClean="0"/>
              <a:t>‹nº›</a:t>
            </a:fld>
            <a:endParaRPr lang="pt-BR"/>
          </a:p>
        </p:txBody>
      </p:sp>
    </p:spTree>
    <p:extLst>
      <p:ext uri="{BB962C8B-B14F-4D97-AF65-F5344CB8AC3E}">
        <p14:creationId xmlns:p14="http://schemas.microsoft.com/office/powerpoint/2010/main" val="4159801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82184B7C-A96F-4D93-AAB7-09F3833F2C46}" type="datetimeFigureOut">
              <a:rPr lang="pt-BR" smtClean="0"/>
              <a:t>15/08/2014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ABCC141-FD4C-46A7-B6A6-5C1C9A48F990}" type="slidenum">
              <a:rPr lang="pt-BR" smtClean="0"/>
              <a:t>‹nº›</a:t>
            </a:fld>
            <a:endParaRPr lang="pt-BR"/>
          </a:p>
        </p:txBody>
      </p:sp>
    </p:spTree>
    <p:extLst>
      <p:ext uri="{BB962C8B-B14F-4D97-AF65-F5344CB8AC3E}">
        <p14:creationId xmlns:p14="http://schemas.microsoft.com/office/powerpoint/2010/main" val="3824242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82184B7C-A96F-4D93-AAB7-09F3833F2C46}" type="datetimeFigureOut">
              <a:rPr lang="pt-BR" smtClean="0"/>
              <a:t>15/08/2014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ABCC141-FD4C-46A7-B6A6-5C1C9A48F990}" type="slidenum">
              <a:rPr lang="pt-BR" smtClean="0"/>
              <a:t>‹nº›</a:t>
            </a:fld>
            <a:endParaRPr lang="pt-BR"/>
          </a:p>
        </p:txBody>
      </p:sp>
    </p:spTree>
    <p:extLst>
      <p:ext uri="{BB962C8B-B14F-4D97-AF65-F5344CB8AC3E}">
        <p14:creationId xmlns:p14="http://schemas.microsoft.com/office/powerpoint/2010/main" val="1018652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82184B7C-A96F-4D93-AAB7-09F3833F2C46}" type="datetimeFigureOut">
              <a:rPr lang="pt-BR" smtClean="0"/>
              <a:t>15/08/2014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ABCC141-FD4C-46A7-B6A6-5C1C9A48F990}" type="slidenum">
              <a:rPr lang="pt-BR" smtClean="0"/>
              <a:t>‹nº›</a:t>
            </a:fld>
            <a:endParaRPr lang="pt-BR"/>
          </a:p>
        </p:txBody>
      </p:sp>
    </p:spTree>
    <p:extLst>
      <p:ext uri="{BB962C8B-B14F-4D97-AF65-F5344CB8AC3E}">
        <p14:creationId xmlns:p14="http://schemas.microsoft.com/office/powerpoint/2010/main" val="4076787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smtClean="0"/>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82184B7C-A96F-4D93-AAB7-09F3833F2C46}" type="datetimeFigureOut">
              <a:rPr lang="pt-BR" smtClean="0"/>
              <a:t>15/08/2014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ABCC141-FD4C-46A7-B6A6-5C1C9A48F990}" type="slidenum">
              <a:rPr lang="pt-BR" smtClean="0"/>
              <a:t>‹nº›</a:t>
            </a:fld>
            <a:endParaRPr lang="pt-BR"/>
          </a:p>
        </p:txBody>
      </p:sp>
    </p:spTree>
    <p:extLst>
      <p:ext uri="{BB962C8B-B14F-4D97-AF65-F5344CB8AC3E}">
        <p14:creationId xmlns:p14="http://schemas.microsoft.com/office/powerpoint/2010/main" val="2013704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82184B7C-A96F-4D93-AAB7-09F3833F2C46}" type="datetimeFigureOut">
              <a:rPr lang="pt-BR" smtClean="0"/>
              <a:t>15/08/2014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ABCC141-FD4C-46A7-B6A6-5C1C9A48F990}" type="slidenum">
              <a:rPr lang="pt-BR" smtClean="0"/>
              <a:t>‹nº›</a:t>
            </a:fld>
            <a:endParaRPr lang="pt-BR"/>
          </a:p>
        </p:txBody>
      </p:sp>
    </p:spTree>
    <p:extLst>
      <p:ext uri="{BB962C8B-B14F-4D97-AF65-F5344CB8AC3E}">
        <p14:creationId xmlns:p14="http://schemas.microsoft.com/office/powerpoint/2010/main" val="71515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629842" y="2505075"/>
            <a:ext cx="3868340"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629150" y="2505075"/>
            <a:ext cx="3887391"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82184B7C-A96F-4D93-AAB7-09F3833F2C46}" type="datetimeFigureOut">
              <a:rPr lang="pt-BR" smtClean="0"/>
              <a:t>15/08/2014</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0ABCC141-FD4C-46A7-B6A6-5C1C9A48F990}" type="slidenum">
              <a:rPr lang="pt-BR" smtClean="0"/>
              <a:t>‹nº›</a:t>
            </a:fld>
            <a:endParaRPr lang="pt-BR"/>
          </a:p>
        </p:txBody>
      </p:sp>
    </p:spTree>
    <p:extLst>
      <p:ext uri="{BB962C8B-B14F-4D97-AF65-F5344CB8AC3E}">
        <p14:creationId xmlns:p14="http://schemas.microsoft.com/office/powerpoint/2010/main" val="81756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82184B7C-A96F-4D93-AAB7-09F3833F2C46}" type="datetimeFigureOut">
              <a:rPr lang="pt-BR" smtClean="0"/>
              <a:t>15/08/2014</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0ABCC141-FD4C-46A7-B6A6-5C1C9A48F990}" type="slidenum">
              <a:rPr lang="pt-BR" smtClean="0"/>
              <a:t>‹nº›</a:t>
            </a:fld>
            <a:endParaRPr lang="pt-BR"/>
          </a:p>
        </p:txBody>
      </p:sp>
    </p:spTree>
    <p:extLst>
      <p:ext uri="{BB962C8B-B14F-4D97-AF65-F5344CB8AC3E}">
        <p14:creationId xmlns:p14="http://schemas.microsoft.com/office/powerpoint/2010/main" val="3951659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84B7C-A96F-4D93-AAB7-09F3833F2C46}" type="datetimeFigureOut">
              <a:rPr lang="pt-BR" smtClean="0"/>
              <a:t>15/08/2014</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0ABCC141-FD4C-46A7-B6A6-5C1C9A48F990}" type="slidenum">
              <a:rPr lang="pt-BR" smtClean="0"/>
              <a:t>‹nº›</a:t>
            </a:fld>
            <a:endParaRPr lang="pt-BR"/>
          </a:p>
        </p:txBody>
      </p:sp>
    </p:spTree>
    <p:extLst>
      <p:ext uri="{BB962C8B-B14F-4D97-AF65-F5344CB8AC3E}">
        <p14:creationId xmlns:p14="http://schemas.microsoft.com/office/powerpoint/2010/main" val="2006531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smtClean="0"/>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82184B7C-A96F-4D93-AAB7-09F3833F2C46}" type="datetimeFigureOut">
              <a:rPr lang="pt-BR" smtClean="0"/>
              <a:t>15/08/2014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ABCC141-FD4C-46A7-B6A6-5C1C9A48F990}" type="slidenum">
              <a:rPr lang="pt-BR" smtClean="0"/>
              <a:t>‹nº›</a:t>
            </a:fld>
            <a:endParaRPr lang="pt-BR"/>
          </a:p>
        </p:txBody>
      </p:sp>
    </p:spTree>
    <p:extLst>
      <p:ext uri="{BB962C8B-B14F-4D97-AF65-F5344CB8AC3E}">
        <p14:creationId xmlns:p14="http://schemas.microsoft.com/office/powerpoint/2010/main" val="268620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82184B7C-A96F-4D93-AAB7-09F3833F2C46}" type="datetimeFigureOut">
              <a:rPr lang="pt-BR" smtClean="0"/>
              <a:t>15/08/2014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ABCC141-FD4C-46A7-B6A6-5C1C9A48F990}" type="slidenum">
              <a:rPr lang="pt-BR" smtClean="0"/>
              <a:t>‹nº›</a:t>
            </a:fld>
            <a:endParaRPr lang="pt-BR"/>
          </a:p>
        </p:txBody>
      </p:sp>
    </p:spTree>
    <p:extLst>
      <p:ext uri="{BB962C8B-B14F-4D97-AF65-F5344CB8AC3E}">
        <p14:creationId xmlns:p14="http://schemas.microsoft.com/office/powerpoint/2010/main" val="1642695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184B7C-A96F-4D93-AAB7-09F3833F2C46}" type="datetimeFigureOut">
              <a:rPr lang="pt-BR" smtClean="0"/>
              <a:t>15/08/2014</a:t>
            </a:fld>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BCC141-FD4C-46A7-B6A6-5C1C9A48F990}" type="slidenum">
              <a:rPr lang="pt-BR" smtClean="0"/>
              <a:t>‹nº›</a:t>
            </a:fld>
            <a:endParaRPr lang="pt-BR"/>
          </a:p>
        </p:txBody>
      </p:sp>
    </p:spTree>
    <p:extLst>
      <p:ext uri="{BB962C8B-B14F-4D97-AF65-F5344CB8AC3E}">
        <p14:creationId xmlns:p14="http://schemas.microsoft.com/office/powerpoint/2010/main" val="4588169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mailto:ricardoastronomo@gmail.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ogo parfor"/>
          <p:cNvPicPr>
            <a:picLocks noChangeAspect="1" noChangeArrowheads="1"/>
          </p:cNvPicPr>
          <p:nvPr/>
        </p:nvPicPr>
        <p:blipFill>
          <a:blip r:embed="rId2">
            <a:extLst>
              <a:ext uri="{28A0092B-C50C-407E-A947-70E740481C1C}">
                <a14:useLocalDpi xmlns:a14="http://schemas.microsoft.com/office/drawing/2010/main" val="0"/>
              </a:ext>
            </a:extLst>
          </a:blip>
          <a:srcRect l="6703" t="13826"/>
          <a:stretch>
            <a:fillRect/>
          </a:stretch>
        </p:blipFill>
        <p:spPr bwMode="auto">
          <a:xfrm>
            <a:off x="0" y="0"/>
            <a:ext cx="2130425"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Logo UTF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1575" y="0"/>
            <a:ext cx="2892425"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CaixaDeTexto 3"/>
          <p:cNvSpPr txBox="1">
            <a:spLocks noChangeArrowheads="1"/>
          </p:cNvSpPr>
          <p:nvPr/>
        </p:nvSpPr>
        <p:spPr bwMode="auto">
          <a:xfrm>
            <a:off x="0" y="1370914"/>
            <a:ext cx="9144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gn="ctr" eaLnBrk="1" hangingPunct="1"/>
            <a:r>
              <a:rPr lang="pt-BR" altLang="pt-BR" sz="2200" b="1" dirty="0" smtClean="0">
                <a:latin typeface="Arial" panose="020B0604020202020204" pitchFamily="34" charset="0"/>
                <a:cs typeface="Arial" panose="020B0604020202020204" pitchFamily="34" charset="0"/>
              </a:rPr>
              <a:t>II </a:t>
            </a:r>
            <a:r>
              <a:rPr lang="pt-BR" altLang="pt-BR" sz="2200" b="1" dirty="0">
                <a:latin typeface="Arial" panose="020B0604020202020204" pitchFamily="34" charset="0"/>
                <a:cs typeface="Arial" panose="020B0604020202020204" pitchFamily="34" charset="0"/>
              </a:rPr>
              <a:t>Encontro de Educação: Formação e Ação Docente</a:t>
            </a:r>
            <a:endParaRPr lang="pt-BR" altLang="pt-BR" sz="2200" dirty="0">
              <a:latin typeface="Arial" panose="020B0604020202020204" pitchFamily="34" charset="0"/>
              <a:cs typeface="Arial" panose="020B0604020202020204" pitchFamily="34" charset="0"/>
            </a:endParaRPr>
          </a:p>
        </p:txBody>
      </p:sp>
      <p:sp>
        <p:nvSpPr>
          <p:cNvPr id="5125" name="CaixaDeTexto 4"/>
          <p:cNvSpPr txBox="1">
            <a:spLocks noChangeArrowheads="1"/>
          </p:cNvSpPr>
          <p:nvPr/>
        </p:nvSpPr>
        <p:spPr bwMode="auto">
          <a:xfrm>
            <a:off x="0" y="5429080"/>
            <a:ext cx="914400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eaLnBrk="1" hangingPunct="1">
              <a:lnSpc>
                <a:spcPct val="150000"/>
              </a:lnSpc>
            </a:pPr>
            <a:r>
              <a:rPr lang="pt-BR" altLang="pt-BR" b="1" dirty="0" smtClean="0">
                <a:latin typeface="Arial" panose="020B0604020202020204" pitchFamily="34" charset="0"/>
                <a:cs typeface="Arial" panose="020B0604020202020204" pitchFamily="34" charset="0"/>
              </a:rPr>
              <a:t>Autor:</a:t>
            </a:r>
            <a:endParaRPr lang="pt-BR" altLang="pt-BR" b="1" dirty="0">
              <a:latin typeface="Arial" panose="020B0604020202020204" pitchFamily="34" charset="0"/>
              <a:cs typeface="Arial" panose="020B0604020202020204" pitchFamily="34" charset="0"/>
            </a:endParaRPr>
          </a:p>
          <a:p>
            <a:pPr eaLnBrk="1" hangingPunct="1">
              <a:lnSpc>
                <a:spcPct val="150000"/>
              </a:lnSpc>
            </a:pPr>
            <a:r>
              <a:rPr lang="pt-BR" altLang="pt-BR" dirty="0">
                <a:latin typeface="Arial" panose="020B0604020202020204" pitchFamily="34" charset="0"/>
                <a:cs typeface="Arial" panose="020B0604020202020204" pitchFamily="34" charset="0"/>
              </a:rPr>
              <a:t>	Prof. Dr. Ricardo Francisco Pereira - </a:t>
            </a:r>
            <a:r>
              <a:rPr lang="pt-BR" altLang="pt-BR" u="sng" dirty="0" smtClean="0">
                <a:latin typeface="Arial" panose="020B0604020202020204" pitchFamily="34" charset="0"/>
                <a:cs typeface="Arial" panose="020B0604020202020204" pitchFamily="34" charset="0"/>
                <a:hlinkClick r:id="rId4"/>
              </a:rPr>
              <a:t>ricardoastronomo@gmail.com</a:t>
            </a:r>
            <a:endParaRPr lang="pt-BR" altLang="pt-BR" u="sng" dirty="0" smtClean="0">
              <a:latin typeface="Arial" panose="020B0604020202020204" pitchFamily="34" charset="0"/>
              <a:cs typeface="Arial" panose="020B0604020202020204" pitchFamily="34" charset="0"/>
            </a:endParaRPr>
          </a:p>
          <a:p>
            <a:pPr algn="ctr" eaLnBrk="1" hangingPunct="1">
              <a:lnSpc>
                <a:spcPct val="150000"/>
              </a:lnSpc>
            </a:pPr>
            <a:r>
              <a:rPr lang="pt-BR" altLang="pt-BR" dirty="0" smtClean="0">
                <a:latin typeface="Arial" panose="020B0604020202020204" pitchFamily="34" charset="0"/>
                <a:cs typeface="Arial" panose="020B0604020202020204" pitchFamily="34" charset="0"/>
              </a:rPr>
              <a:t>Departamento de Física/UEM</a:t>
            </a:r>
            <a:endParaRPr lang="pt-BR" altLang="pt-BR" dirty="0">
              <a:latin typeface="Arial" panose="020B0604020202020204" pitchFamily="34" charset="0"/>
              <a:cs typeface="Arial" panose="020B0604020202020204" pitchFamily="34" charset="0"/>
            </a:endParaRPr>
          </a:p>
        </p:txBody>
      </p:sp>
      <p:sp>
        <p:nvSpPr>
          <p:cNvPr id="5126" name="CaixaDeTexto 5"/>
          <p:cNvSpPr txBox="1">
            <a:spLocks noChangeArrowheads="1"/>
          </p:cNvSpPr>
          <p:nvPr/>
        </p:nvSpPr>
        <p:spPr bwMode="auto">
          <a:xfrm>
            <a:off x="197708" y="3195770"/>
            <a:ext cx="864973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gn="ctr" eaLnBrk="1" hangingPunct="1"/>
            <a:r>
              <a:rPr lang="pt-BR" altLang="pt-BR" sz="2800" b="1" dirty="0" smtClean="0">
                <a:solidFill>
                  <a:srgbClr val="FF0000"/>
                </a:solidFill>
                <a:latin typeface="Arial" panose="020B0604020202020204" pitchFamily="34" charset="0"/>
                <a:cs typeface="Arial" panose="020B0604020202020204" pitchFamily="34" charset="0"/>
              </a:rPr>
              <a:t>Investigando concepções sobre o ensino de Física a partir de mapas conceituais</a:t>
            </a:r>
            <a:endParaRPr lang="pt-BR" altLang="pt-BR"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7842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2" cstate="print">
            <a:extLst>
              <a:ext uri="{28A0092B-C50C-407E-A947-70E740481C1C}">
                <a14:useLocalDpi xmlns:a14="http://schemas.microsoft.com/office/drawing/2010/main" val="0"/>
              </a:ext>
            </a:extLst>
          </a:blip>
          <a:srcRect b="17410"/>
          <a:stretch/>
        </p:blipFill>
        <p:spPr>
          <a:xfrm>
            <a:off x="0" y="742059"/>
            <a:ext cx="9144000" cy="5213897"/>
          </a:xfrm>
          <a:prstGeom prst="rect">
            <a:avLst/>
          </a:prstGeom>
        </p:spPr>
      </p:pic>
    </p:spTree>
    <p:extLst>
      <p:ext uri="{BB962C8B-B14F-4D97-AF65-F5344CB8AC3E}">
        <p14:creationId xmlns:p14="http://schemas.microsoft.com/office/powerpoint/2010/main" val="1123387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2" cstate="print">
            <a:extLst>
              <a:ext uri="{28A0092B-C50C-407E-A947-70E740481C1C}">
                <a14:useLocalDpi xmlns:a14="http://schemas.microsoft.com/office/drawing/2010/main" val="0"/>
              </a:ext>
            </a:extLst>
          </a:blip>
          <a:srcRect l="19369"/>
          <a:stretch/>
        </p:blipFill>
        <p:spPr>
          <a:xfrm>
            <a:off x="126276" y="2716"/>
            <a:ext cx="8885915" cy="6855284"/>
          </a:xfrm>
          <a:prstGeom prst="rect">
            <a:avLst/>
          </a:prstGeom>
        </p:spPr>
      </p:pic>
    </p:spTree>
    <p:extLst>
      <p:ext uri="{BB962C8B-B14F-4D97-AF65-F5344CB8AC3E}">
        <p14:creationId xmlns:p14="http://schemas.microsoft.com/office/powerpoint/2010/main" val="15202415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6585"/>
            <a:ext cx="9144000" cy="5933909"/>
          </a:xfrm>
          <a:prstGeom prst="rect">
            <a:avLst/>
          </a:prstGeom>
        </p:spPr>
      </p:pic>
    </p:spTree>
    <p:extLst>
      <p:ext uri="{BB962C8B-B14F-4D97-AF65-F5344CB8AC3E}">
        <p14:creationId xmlns:p14="http://schemas.microsoft.com/office/powerpoint/2010/main" val="8657601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2" cstate="print">
            <a:extLst>
              <a:ext uri="{28A0092B-C50C-407E-A947-70E740481C1C}">
                <a14:useLocalDpi xmlns:a14="http://schemas.microsoft.com/office/drawing/2010/main" val="0"/>
              </a:ext>
            </a:extLst>
          </a:blip>
          <a:srcRect r="9099" b="8173"/>
          <a:stretch/>
        </p:blipFill>
        <p:spPr>
          <a:xfrm>
            <a:off x="-1" y="131808"/>
            <a:ext cx="9135171" cy="6582031"/>
          </a:xfrm>
          <a:prstGeom prst="rect">
            <a:avLst/>
          </a:prstGeom>
        </p:spPr>
      </p:pic>
    </p:spTree>
    <p:extLst>
      <p:ext uri="{BB962C8B-B14F-4D97-AF65-F5344CB8AC3E}">
        <p14:creationId xmlns:p14="http://schemas.microsoft.com/office/powerpoint/2010/main" val="8722485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2" cstate="print">
            <a:extLst>
              <a:ext uri="{28A0092B-C50C-407E-A947-70E740481C1C}">
                <a14:useLocalDpi xmlns:a14="http://schemas.microsoft.com/office/drawing/2010/main" val="0"/>
              </a:ext>
            </a:extLst>
          </a:blip>
          <a:srcRect t="24024"/>
          <a:stretch/>
        </p:blipFill>
        <p:spPr>
          <a:xfrm>
            <a:off x="181236" y="0"/>
            <a:ext cx="8781386" cy="6858000"/>
          </a:xfrm>
          <a:prstGeom prst="rect">
            <a:avLst/>
          </a:prstGeom>
        </p:spPr>
      </p:pic>
    </p:spTree>
    <p:extLst>
      <p:ext uri="{BB962C8B-B14F-4D97-AF65-F5344CB8AC3E}">
        <p14:creationId xmlns:p14="http://schemas.microsoft.com/office/powerpoint/2010/main" val="39204448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3038006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41685409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67207"/>
            <a:ext cx="9144000" cy="5143500"/>
          </a:xfrm>
          <a:prstGeom prst="rect">
            <a:avLst/>
          </a:prstGeom>
        </p:spPr>
      </p:pic>
    </p:spTree>
    <p:extLst>
      <p:ext uri="{BB962C8B-B14F-4D97-AF65-F5344CB8AC3E}">
        <p14:creationId xmlns:p14="http://schemas.microsoft.com/office/powerpoint/2010/main" val="3185575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54741"/>
            <a:ext cx="9144000" cy="5143500"/>
          </a:xfrm>
          <a:prstGeom prst="rect">
            <a:avLst/>
          </a:prstGeom>
        </p:spPr>
      </p:pic>
    </p:spTree>
    <p:extLst>
      <p:ext uri="{BB962C8B-B14F-4D97-AF65-F5344CB8AC3E}">
        <p14:creationId xmlns:p14="http://schemas.microsoft.com/office/powerpoint/2010/main" val="531986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49526"/>
            <a:ext cx="9144000" cy="5143500"/>
          </a:xfrm>
          <a:prstGeom prst="rect">
            <a:avLst/>
          </a:prstGeom>
        </p:spPr>
      </p:pic>
    </p:spTree>
    <p:extLst>
      <p:ext uri="{BB962C8B-B14F-4D97-AF65-F5344CB8AC3E}">
        <p14:creationId xmlns:p14="http://schemas.microsoft.com/office/powerpoint/2010/main" val="2031845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0" y="148281"/>
            <a:ext cx="9144000" cy="523220"/>
          </a:xfrm>
          <a:prstGeom prst="rect">
            <a:avLst/>
          </a:prstGeom>
          <a:noFill/>
        </p:spPr>
        <p:txBody>
          <a:bodyPr wrap="square" rtlCol="0">
            <a:spAutoFit/>
          </a:bodyPr>
          <a:lstStyle/>
          <a:p>
            <a:pPr algn="ctr"/>
            <a:r>
              <a:rPr lang="pt-BR" sz="2800" dirty="0" smtClean="0">
                <a:solidFill>
                  <a:srgbClr val="FF0000"/>
                </a:solidFill>
                <a:latin typeface="Arial" panose="020B0604020202020204" pitchFamily="34" charset="0"/>
                <a:cs typeface="Arial" panose="020B0604020202020204" pitchFamily="34" charset="0"/>
              </a:rPr>
              <a:t>O contexto</a:t>
            </a:r>
          </a:p>
        </p:txBody>
      </p:sp>
      <p:sp>
        <p:nvSpPr>
          <p:cNvPr id="5" name="CaixaDeTexto 4"/>
          <p:cNvSpPr txBox="1"/>
          <p:nvPr/>
        </p:nvSpPr>
        <p:spPr>
          <a:xfrm>
            <a:off x="292443" y="1153300"/>
            <a:ext cx="8559114" cy="4247317"/>
          </a:xfrm>
          <a:prstGeom prst="rect">
            <a:avLst/>
          </a:prstGeom>
          <a:noFill/>
        </p:spPr>
        <p:txBody>
          <a:bodyPr wrap="square" rtlCol="0">
            <a:spAutoFit/>
          </a:bodyPr>
          <a:lstStyle/>
          <a:p>
            <a:pPr algn="just">
              <a:lnSpc>
                <a:spcPct val="150000"/>
              </a:lnSpc>
            </a:pPr>
            <a:r>
              <a:rPr lang="pt-BR" dirty="0" smtClean="0"/>
              <a:t>	</a:t>
            </a:r>
            <a:r>
              <a:rPr lang="pt-BR" sz="2000" dirty="0" smtClean="0">
                <a:latin typeface="Arial" panose="020B0604020202020204" pitchFamily="34" charset="0"/>
                <a:cs typeface="Arial" panose="020B0604020202020204" pitchFamily="34" charset="0"/>
              </a:rPr>
              <a:t>No </a:t>
            </a:r>
            <a:r>
              <a:rPr lang="pt-BR" sz="2000" dirty="0">
                <a:latin typeface="Arial" panose="020B0604020202020204" pitchFamily="34" charset="0"/>
                <a:cs typeface="Arial" panose="020B0604020202020204" pitchFamily="34" charset="0"/>
              </a:rPr>
              <a:t>ambiente escolar, prioritariamente na escola pública, enfrentam-se antigos problemas; dentre os principais, destacamos: o ensino formal desconectado da realidade do cotidiano do aprendiz; falta de interesse dos alunos pela Física; e, principalmente, a falta de professor habilitado. Assim, cabe questionar: Os cursos de licenciatura em Física estão preparando adequadamente, e em quantidade suficiente, futuros docentes? </a:t>
            </a:r>
            <a:endParaRPr lang="pt-BR" sz="2000" dirty="0" smtClean="0">
              <a:latin typeface="Arial" panose="020B0604020202020204" pitchFamily="34" charset="0"/>
              <a:cs typeface="Arial" panose="020B0604020202020204" pitchFamily="34" charset="0"/>
            </a:endParaRPr>
          </a:p>
          <a:p>
            <a:pPr algn="just">
              <a:lnSpc>
                <a:spcPct val="150000"/>
              </a:lnSpc>
            </a:pPr>
            <a:r>
              <a:rPr lang="pt-BR" sz="2000" dirty="0">
                <a:latin typeface="Arial" panose="020B0604020202020204" pitchFamily="34" charset="0"/>
                <a:cs typeface="Arial" panose="020B0604020202020204" pitchFamily="34" charset="0"/>
              </a:rPr>
              <a:t>	</a:t>
            </a:r>
            <a:r>
              <a:rPr lang="pt-BR" sz="2000" dirty="0" smtClean="0">
                <a:latin typeface="Arial" panose="020B0604020202020204" pitchFamily="34" charset="0"/>
                <a:cs typeface="Arial" panose="020B0604020202020204" pitchFamily="34" charset="0"/>
              </a:rPr>
              <a:t>Acreditamos que </a:t>
            </a:r>
            <a:r>
              <a:rPr lang="pt-BR" sz="2000" dirty="0">
                <a:latin typeface="Arial" panose="020B0604020202020204" pitchFamily="34" charset="0"/>
                <a:cs typeface="Arial" panose="020B0604020202020204" pitchFamily="34" charset="0"/>
              </a:rPr>
              <a:t>não. Nem em qualidade e muito menos em quantidade</a:t>
            </a:r>
            <a:r>
              <a:rPr lang="pt-BR" sz="2000" dirty="0" smtClean="0">
                <a:latin typeface="Arial" panose="020B0604020202020204" pitchFamily="34" charset="0"/>
                <a:cs typeface="Arial" panose="020B0604020202020204" pitchFamily="34" charset="0"/>
              </a:rPr>
              <a:t>. </a:t>
            </a: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898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cstate="print">
            <a:extLst>
              <a:ext uri="{28A0092B-C50C-407E-A947-70E740481C1C}">
                <a14:useLocalDpi xmlns:a14="http://schemas.microsoft.com/office/drawing/2010/main" val="0"/>
              </a:ext>
            </a:extLst>
          </a:blip>
          <a:srcRect l="1493" t="6390" b="22179"/>
          <a:stretch/>
        </p:blipFill>
        <p:spPr>
          <a:xfrm>
            <a:off x="0" y="1522094"/>
            <a:ext cx="9144000" cy="3729744"/>
          </a:xfrm>
          <a:prstGeom prst="rect">
            <a:avLst/>
          </a:prstGeom>
        </p:spPr>
      </p:pic>
    </p:spTree>
    <p:extLst>
      <p:ext uri="{BB962C8B-B14F-4D97-AF65-F5344CB8AC3E}">
        <p14:creationId xmlns:p14="http://schemas.microsoft.com/office/powerpoint/2010/main" val="1022842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5"/>
          <p:cNvSpPr txBox="1">
            <a:spLocks noChangeArrowheads="1"/>
          </p:cNvSpPr>
          <p:nvPr/>
        </p:nvSpPr>
        <p:spPr bwMode="auto">
          <a:xfrm>
            <a:off x="0" y="230147"/>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gn="ctr" eaLnBrk="1" hangingPunct="1"/>
            <a:r>
              <a:rPr lang="pt-BR" altLang="pt-BR" sz="2800" b="1" dirty="0" smtClean="0">
                <a:solidFill>
                  <a:srgbClr val="FF0000"/>
                </a:solidFill>
                <a:latin typeface="Arial" panose="020B0604020202020204" pitchFamily="34" charset="0"/>
                <a:cs typeface="Arial" panose="020B0604020202020204" pitchFamily="34" charset="0"/>
              </a:rPr>
              <a:t>Resultados</a:t>
            </a:r>
            <a:endParaRPr lang="pt-BR" altLang="pt-BR" sz="2800" b="1" dirty="0">
              <a:solidFill>
                <a:srgbClr val="FF0000"/>
              </a:solidFill>
              <a:latin typeface="Arial" panose="020B0604020202020204" pitchFamily="34" charset="0"/>
              <a:cs typeface="Arial" panose="020B0604020202020204" pitchFamily="34" charset="0"/>
            </a:endParaRPr>
          </a:p>
        </p:txBody>
      </p:sp>
      <p:sp>
        <p:nvSpPr>
          <p:cNvPr id="4" name="CaixaDeTexto 3"/>
          <p:cNvSpPr txBox="1"/>
          <p:nvPr/>
        </p:nvSpPr>
        <p:spPr>
          <a:xfrm>
            <a:off x="230659" y="1214686"/>
            <a:ext cx="8682681" cy="4708981"/>
          </a:xfrm>
          <a:prstGeom prst="rect">
            <a:avLst/>
          </a:prstGeom>
          <a:noFill/>
        </p:spPr>
        <p:txBody>
          <a:bodyPr wrap="square" rtlCol="0">
            <a:spAutoFit/>
          </a:bodyPr>
          <a:lstStyle/>
          <a:p>
            <a:pPr algn="just">
              <a:lnSpc>
                <a:spcPct val="150000"/>
              </a:lnSpc>
            </a:pPr>
            <a:r>
              <a:rPr lang="pt-BR" sz="2000" dirty="0" smtClean="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rPr>
              <a:t>De um modo geral, apesar das desconfianças e dificuldades iniciais relativas à elaboração do mapa conceitual, que nenhum licenciando tinha feito antes, todos gostaram da atividade.</a:t>
            </a:r>
          </a:p>
          <a:p>
            <a:pPr algn="just">
              <a:lnSpc>
                <a:spcPct val="150000"/>
              </a:lnSpc>
            </a:pPr>
            <a:r>
              <a:rPr lang="pt-BR" sz="2000" dirty="0" smtClean="0">
                <a:latin typeface="Arial" panose="020B0604020202020204" pitchFamily="34" charset="0"/>
                <a:cs typeface="Arial" panose="020B0604020202020204" pitchFamily="34" charset="0"/>
              </a:rPr>
              <a:t>	Ao </a:t>
            </a:r>
            <a:r>
              <a:rPr lang="pt-BR" sz="2000" dirty="0">
                <a:latin typeface="Arial" panose="020B0604020202020204" pitchFamily="34" charset="0"/>
                <a:cs typeface="Arial" panose="020B0604020202020204" pitchFamily="34" charset="0"/>
              </a:rPr>
              <a:t>terem contato com essa metodologia de ensino, eles passaram a enxergá-la como um recurso que realmente podem utilizar na sala de aula e de diversas formas. Foi marcante a construção do mapa conceitual coletivo, não só pelo resultado final, de um mapa conceitual muito mais completo, mas pelo fato de notarem que cada pessoa pensa de forma diferente e que a vivência de cada um influencia o modo de relacionar os conceitos. </a:t>
            </a: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956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14183" y="1359243"/>
            <a:ext cx="8682681" cy="3323987"/>
          </a:xfrm>
          <a:prstGeom prst="rect">
            <a:avLst/>
          </a:prstGeom>
          <a:noFill/>
        </p:spPr>
        <p:txBody>
          <a:bodyPr wrap="square" rtlCol="0">
            <a:spAutoFit/>
          </a:bodyPr>
          <a:lstStyle/>
          <a:p>
            <a:pPr algn="just">
              <a:lnSpc>
                <a:spcPct val="150000"/>
              </a:lnSpc>
            </a:pPr>
            <a:r>
              <a:rPr lang="pt-BR" sz="2000" dirty="0" smtClean="0">
                <a:latin typeface="Arial" panose="020B0604020202020204" pitchFamily="34" charset="0"/>
                <a:cs typeface="Arial" panose="020B0604020202020204" pitchFamily="34" charset="0"/>
              </a:rPr>
              <a:t>	O </a:t>
            </a:r>
            <a:r>
              <a:rPr lang="pt-BR" sz="2000" dirty="0">
                <a:latin typeface="Arial" panose="020B0604020202020204" pitchFamily="34" charset="0"/>
                <a:cs typeface="Arial" panose="020B0604020202020204" pitchFamily="34" charset="0"/>
              </a:rPr>
              <a:t>ponto mais positivo dessa atividade foi eles perceberem que, a partir daquele momento, precisavam começar a pensar e agir não só como licenciandos, mas também como futuros professores e isso eles fazem por meio da reflexão.</a:t>
            </a:r>
          </a:p>
          <a:p>
            <a:pPr algn="just">
              <a:lnSpc>
                <a:spcPct val="150000"/>
              </a:lnSpc>
            </a:pPr>
            <a:r>
              <a:rPr lang="pt-BR" sz="2000" dirty="0" smtClean="0">
                <a:latin typeface="Arial" panose="020B0604020202020204" pitchFamily="34" charset="0"/>
                <a:cs typeface="Arial" panose="020B0604020202020204" pitchFamily="34" charset="0"/>
              </a:rPr>
              <a:t>	Apesar </a:t>
            </a:r>
            <a:r>
              <a:rPr lang="pt-BR" sz="2000" dirty="0">
                <a:latin typeface="Arial" panose="020B0604020202020204" pitchFamily="34" charset="0"/>
                <a:cs typeface="Arial" panose="020B0604020202020204" pitchFamily="34" charset="0"/>
              </a:rPr>
              <a:t>de existir indícios da concepção tradicionalista sobre o ensino de Física, no mapa conceitual coletivo, há pontos muito positivos, tais como</a:t>
            </a:r>
            <a:r>
              <a:rPr lang="pt-BR" sz="2000"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6215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5373" y="1095632"/>
            <a:ext cx="8616779" cy="4708981"/>
          </a:xfrm>
          <a:prstGeom prst="rect">
            <a:avLst/>
          </a:prstGeom>
          <a:noFill/>
        </p:spPr>
        <p:txBody>
          <a:bodyPr wrap="square" rtlCol="0">
            <a:spAutoFit/>
          </a:bodyPr>
          <a:lstStyle/>
          <a:p>
            <a:pPr marL="342900" lvl="0" indent="-342900" algn="just">
              <a:lnSpc>
                <a:spcPct val="150000"/>
              </a:lnSpc>
              <a:buFont typeface="Arial" panose="020B0604020202020204" pitchFamily="34" charset="0"/>
              <a:buChar char="•"/>
            </a:pPr>
            <a:r>
              <a:rPr lang="pt-BR" sz="2000" dirty="0" smtClean="0">
                <a:latin typeface="Arial" panose="020B0604020202020204" pitchFamily="34" charset="0"/>
                <a:cs typeface="Arial" panose="020B0604020202020204" pitchFamily="34" charset="0"/>
              </a:rPr>
              <a:t>A relação entre o ensino de Física e o cotidiano;</a:t>
            </a:r>
          </a:p>
          <a:p>
            <a:pPr marL="342900" lvl="0" indent="-342900" algn="just">
              <a:lnSpc>
                <a:spcPct val="150000"/>
              </a:lnSpc>
              <a:buFont typeface="Arial" panose="020B0604020202020204" pitchFamily="34" charset="0"/>
              <a:buChar char="•"/>
            </a:pPr>
            <a:r>
              <a:rPr lang="pt-BR" sz="2000" dirty="0" smtClean="0">
                <a:latin typeface="Arial" panose="020B0604020202020204" pitchFamily="34" charset="0"/>
                <a:cs typeface="Arial" panose="020B0604020202020204" pitchFamily="34" charset="0"/>
              </a:rPr>
              <a:t>A importância de uma boa formação e a vontade do professor de sempre se aperfeiçoar;</a:t>
            </a:r>
          </a:p>
          <a:p>
            <a:pPr marL="342900" lvl="0" indent="-342900" algn="just">
              <a:lnSpc>
                <a:spcPct val="150000"/>
              </a:lnSpc>
              <a:buFont typeface="Arial" panose="020B0604020202020204" pitchFamily="34" charset="0"/>
              <a:buChar char="•"/>
            </a:pPr>
            <a:r>
              <a:rPr lang="pt-BR" sz="2000" dirty="0" smtClean="0">
                <a:latin typeface="Arial" panose="020B0604020202020204" pitchFamily="34" charset="0"/>
                <a:cs typeface="Arial" panose="020B0604020202020204" pitchFamily="34" charset="0"/>
              </a:rPr>
              <a:t>A </a:t>
            </a:r>
            <a:r>
              <a:rPr lang="pt-BR" sz="2000" dirty="0">
                <a:latin typeface="Arial" panose="020B0604020202020204" pitchFamily="34" charset="0"/>
                <a:cs typeface="Arial" panose="020B0604020202020204" pitchFamily="34" charset="0"/>
              </a:rPr>
              <a:t>importância da relação entre professor-aluno e a necessidade de ser um professor mais dinâmico e </a:t>
            </a:r>
            <a:r>
              <a:rPr lang="pt-BR" sz="2000" dirty="0" smtClean="0">
                <a:latin typeface="Arial" panose="020B0604020202020204" pitchFamily="34" charset="0"/>
                <a:cs typeface="Arial" panose="020B0604020202020204" pitchFamily="34" charset="0"/>
              </a:rPr>
              <a:t>interativo;</a:t>
            </a:r>
          </a:p>
          <a:p>
            <a:pPr marL="342900" lvl="0" indent="-342900" algn="just">
              <a:lnSpc>
                <a:spcPct val="150000"/>
              </a:lnSpc>
              <a:buFont typeface="Arial" panose="020B0604020202020204" pitchFamily="34" charset="0"/>
              <a:buChar char="•"/>
            </a:pPr>
            <a:r>
              <a:rPr lang="pt-BR" sz="2000" dirty="0" smtClean="0">
                <a:latin typeface="Arial" panose="020B0604020202020204" pitchFamily="34" charset="0"/>
                <a:cs typeface="Arial" panose="020B0604020202020204" pitchFamily="34" charset="0"/>
              </a:rPr>
              <a:t>A </a:t>
            </a:r>
            <a:r>
              <a:rPr lang="pt-BR" sz="2000" dirty="0">
                <a:latin typeface="Arial" panose="020B0604020202020204" pitchFamily="34" charset="0"/>
                <a:cs typeface="Arial" panose="020B0604020202020204" pitchFamily="34" charset="0"/>
              </a:rPr>
              <a:t>necessidade da utilização de diferenciados recursos e metodologias de ensino buscando uma motivação, participação, despertando interesse, curiosidade e diversão dos </a:t>
            </a:r>
            <a:r>
              <a:rPr lang="pt-BR" sz="2000" dirty="0" smtClean="0">
                <a:latin typeface="Arial" panose="020B0604020202020204" pitchFamily="34" charset="0"/>
                <a:cs typeface="Arial" panose="020B0604020202020204" pitchFamily="34" charset="0"/>
              </a:rPr>
              <a:t>alunos;</a:t>
            </a:r>
          </a:p>
          <a:p>
            <a:pPr marL="342900" lvl="0" indent="-342900" algn="just">
              <a:lnSpc>
                <a:spcPct val="150000"/>
              </a:lnSpc>
              <a:buFont typeface="Arial" panose="020B0604020202020204" pitchFamily="34" charset="0"/>
              <a:buChar char="•"/>
            </a:pPr>
            <a:r>
              <a:rPr lang="pt-BR" sz="2000" dirty="0" smtClean="0">
                <a:latin typeface="Arial" panose="020B0604020202020204" pitchFamily="34" charset="0"/>
                <a:cs typeface="Arial" panose="020B0604020202020204" pitchFamily="34" charset="0"/>
              </a:rPr>
              <a:t>A </a:t>
            </a:r>
            <a:r>
              <a:rPr lang="pt-BR" sz="2000" dirty="0">
                <a:latin typeface="Arial" panose="020B0604020202020204" pitchFamily="34" charset="0"/>
                <a:cs typeface="Arial" panose="020B0604020202020204" pitchFamily="34" charset="0"/>
              </a:rPr>
              <a:t>importância do planejamento para a eficiência de um recurso de ensino</a:t>
            </a:r>
            <a:r>
              <a:rPr lang="pt-BR" sz="2000" dirty="0" smtClean="0">
                <a:latin typeface="Arial" panose="020B0604020202020204" pitchFamily="34" charset="0"/>
                <a:cs typeface="Arial" panose="020B0604020202020204" pitchFamily="34" charset="0"/>
              </a:rPr>
              <a:t>.</a:t>
            </a: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508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30659" y="889687"/>
            <a:ext cx="8715633" cy="5170646"/>
          </a:xfrm>
          <a:prstGeom prst="rect">
            <a:avLst/>
          </a:prstGeom>
          <a:noFill/>
        </p:spPr>
        <p:txBody>
          <a:bodyPr wrap="square" rtlCol="0">
            <a:spAutoFit/>
          </a:bodyPr>
          <a:lstStyle/>
          <a:p>
            <a:pPr algn="just">
              <a:lnSpc>
                <a:spcPct val="150000"/>
              </a:lnSpc>
            </a:pPr>
            <a:r>
              <a:rPr lang="pt-BR" sz="2000" dirty="0" smtClean="0">
                <a:latin typeface="Arial" panose="020B0604020202020204" pitchFamily="34" charset="0"/>
                <a:cs typeface="Arial" panose="020B0604020202020204" pitchFamily="34" charset="0"/>
              </a:rPr>
              <a:t>	Entendemos que o problema está na forma de trabalhar com os graduandos nas disciplinas pedagógicas, devido ao contexto educacional, do social e ao tecnológico.</a:t>
            </a:r>
          </a:p>
          <a:p>
            <a:pPr algn="just">
              <a:lnSpc>
                <a:spcPct val="150000"/>
              </a:lnSpc>
            </a:pPr>
            <a:r>
              <a:rPr lang="pt-BR" sz="2000" dirty="0" smtClean="0">
                <a:latin typeface="Arial" panose="020B0604020202020204" pitchFamily="34" charset="0"/>
                <a:cs typeface="Arial" panose="020B0604020202020204" pitchFamily="34" charset="0"/>
              </a:rPr>
              <a:t>	No </a:t>
            </a:r>
            <a:r>
              <a:rPr lang="pt-BR" sz="2000" dirty="0">
                <a:latin typeface="Arial" panose="020B0604020202020204" pitchFamily="34" charset="0"/>
                <a:cs typeface="Arial" panose="020B0604020202020204" pitchFamily="34" charset="0"/>
              </a:rPr>
              <a:t>discurso das políticas públicas sobre a educação, é possível perceber a ideia de que a educação serviria de veículo para uma transformação social e econômica (McLaren, 1999). Neste sentido, entendo que a melhoria da qualidade do ensino de Física passa também pela definição de uma nova postura didático-pedagógica do professor. </a:t>
            </a:r>
            <a:endParaRPr lang="pt-BR" sz="2000" dirty="0" smtClean="0">
              <a:latin typeface="Arial" panose="020B0604020202020204" pitchFamily="34" charset="0"/>
              <a:cs typeface="Arial" panose="020B0604020202020204" pitchFamily="34" charset="0"/>
            </a:endParaRPr>
          </a:p>
          <a:p>
            <a:pPr algn="just">
              <a:lnSpc>
                <a:spcPct val="150000"/>
              </a:lnSpc>
            </a:pPr>
            <a:r>
              <a:rPr lang="pt-BR" sz="2000" dirty="0" smtClean="0">
                <a:latin typeface="Arial" panose="020B0604020202020204" pitchFamily="34" charset="0"/>
                <a:cs typeface="Arial" panose="020B0604020202020204" pitchFamily="34" charset="0"/>
              </a:rPr>
              <a:t>	Acreditamos que o professor dever ser dinâmico, interativo, participativo, reflexivo e lúdico e a formação inicial deveria desenvolver e aprimorar essas características.</a:t>
            </a: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652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0" y="148281"/>
            <a:ext cx="9144000" cy="523220"/>
          </a:xfrm>
          <a:prstGeom prst="rect">
            <a:avLst/>
          </a:prstGeom>
          <a:noFill/>
        </p:spPr>
        <p:txBody>
          <a:bodyPr wrap="square" rtlCol="0">
            <a:spAutoFit/>
          </a:bodyPr>
          <a:lstStyle/>
          <a:p>
            <a:pPr algn="ctr"/>
            <a:r>
              <a:rPr lang="pt-BR" sz="2800" dirty="0" smtClean="0">
                <a:solidFill>
                  <a:srgbClr val="FF0000"/>
                </a:solidFill>
                <a:latin typeface="Arial" panose="020B0604020202020204" pitchFamily="34" charset="0"/>
                <a:cs typeface="Arial" panose="020B0604020202020204" pitchFamily="34" charset="0"/>
              </a:rPr>
              <a:t>O trabalho</a:t>
            </a:r>
          </a:p>
        </p:txBody>
      </p:sp>
      <p:sp>
        <p:nvSpPr>
          <p:cNvPr id="4" name="CaixaDeTexto 3"/>
          <p:cNvSpPr txBox="1"/>
          <p:nvPr/>
        </p:nvSpPr>
        <p:spPr>
          <a:xfrm>
            <a:off x="300681" y="1614616"/>
            <a:ext cx="8542638" cy="3323987"/>
          </a:xfrm>
          <a:prstGeom prst="rect">
            <a:avLst/>
          </a:prstGeom>
          <a:noFill/>
        </p:spPr>
        <p:txBody>
          <a:bodyPr wrap="square" rtlCol="0">
            <a:spAutoFit/>
          </a:bodyPr>
          <a:lstStyle/>
          <a:p>
            <a:pPr algn="just">
              <a:lnSpc>
                <a:spcPct val="150000"/>
              </a:lnSpc>
            </a:pPr>
            <a:r>
              <a:rPr lang="pt-BR" sz="2000" dirty="0" smtClean="0">
                <a:latin typeface="Arial" panose="020B0604020202020204" pitchFamily="34" charset="0"/>
                <a:cs typeface="Arial" panose="020B0604020202020204" pitchFamily="34" charset="0"/>
              </a:rPr>
              <a:t>	No ano de 2013, ministramos a disciplina de Estágio Supervisionado em Física I no primeiro semestre, logo quando os graduandos começam a ter contato com o ambiente da Licenciatura.</a:t>
            </a:r>
          </a:p>
          <a:p>
            <a:pPr algn="just">
              <a:lnSpc>
                <a:spcPct val="150000"/>
              </a:lnSpc>
            </a:pPr>
            <a:r>
              <a:rPr lang="pt-BR" sz="2000" dirty="0" smtClean="0">
                <a:latin typeface="Arial" panose="020B0604020202020204" pitchFamily="34" charset="0"/>
                <a:cs typeface="Arial" panose="020B0604020202020204" pitchFamily="34" charset="0"/>
              </a:rPr>
              <a:t>	Como primeira atividade da disciplina, trabalhamos com os licenciandos sobre quais as percepções deles sobre o ensino de Física e para conseguir essas percepções, trabalhamos com Mapas Conceituais cujo tema central foi “Ensino de Física”.</a:t>
            </a:r>
          </a:p>
        </p:txBody>
      </p:sp>
    </p:spTree>
    <p:extLst>
      <p:ext uri="{BB962C8B-B14F-4D97-AF65-F5344CB8AC3E}">
        <p14:creationId xmlns:p14="http://schemas.microsoft.com/office/powerpoint/2010/main" val="96958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5"/>
          <p:cNvSpPr txBox="1">
            <a:spLocks noChangeArrowheads="1"/>
          </p:cNvSpPr>
          <p:nvPr/>
        </p:nvSpPr>
        <p:spPr bwMode="auto">
          <a:xfrm>
            <a:off x="0" y="238384"/>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gn="ctr" eaLnBrk="1" hangingPunct="1"/>
            <a:r>
              <a:rPr lang="pt-BR" altLang="pt-BR" sz="2800" b="1" dirty="0" smtClean="0">
                <a:solidFill>
                  <a:srgbClr val="FF0000"/>
                </a:solidFill>
                <a:latin typeface="Arial" panose="020B0604020202020204" pitchFamily="34" charset="0"/>
                <a:cs typeface="Arial" panose="020B0604020202020204" pitchFamily="34" charset="0"/>
              </a:rPr>
              <a:t>Objetivos</a:t>
            </a:r>
            <a:endParaRPr lang="pt-BR" altLang="pt-BR" sz="2800" b="1" dirty="0">
              <a:solidFill>
                <a:srgbClr val="FF0000"/>
              </a:solidFill>
              <a:latin typeface="Arial" panose="020B0604020202020204" pitchFamily="34" charset="0"/>
              <a:cs typeface="Arial" panose="020B0604020202020204" pitchFamily="34" charset="0"/>
            </a:endParaRPr>
          </a:p>
        </p:txBody>
      </p:sp>
      <p:sp>
        <p:nvSpPr>
          <p:cNvPr id="3" name="CaixaDeTexto 2"/>
          <p:cNvSpPr txBox="1"/>
          <p:nvPr/>
        </p:nvSpPr>
        <p:spPr>
          <a:xfrm>
            <a:off x="383059" y="1005017"/>
            <a:ext cx="8464379" cy="4708981"/>
          </a:xfrm>
          <a:prstGeom prst="rect">
            <a:avLst/>
          </a:prstGeom>
          <a:noFill/>
        </p:spPr>
        <p:txBody>
          <a:bodyPr wrap="square" rtlCol="0">
            <a:spAutoFit/>
          </a:bodyPr>
          <a:lstStyle/>
          <a:p>
            <a:pPr marL="342900" lvl="0" indent="-342900" algn="just">
              <a:lnSpc>
                <a:spcPct val="150000"/>
              </a:lnSpc>
              <a:buFont typeface="Arial" panose="020B0604020202020204" pitchFamily="34" charset="0"/>
              <a:buChar char="•"/>
            </a:pPr>
            <a:r>
              <a:rPr lang="pt-BR" sz="2000" dirty="0">
                <a:latin typeface="Arial" panose="020B0604020202020204" pitchFamily="34" charset="0"/>
                <a:cs typeface="Arial" panose="020B0604020202020204" pitchFamily="34" charset="0"/>
              </a:rPr>
              <a:t>Propiciar aos </a:t>
            </a:r>
            <a:r>
              <a:rPr lang="pt-BR" sz="2000" dirty="0" smtClean="0">
                <a:latin typeface="Arial" panose="020B0604020202020204" pitchFamily="34" charset="0"/>
                <a:cs typeface="Arial" panose="020B0604020202020204" pitchFamily="34" charset="0"/>
              </a:rPr>
              <a:t>licenciandos </a:t>
            </a:r>
            <a:r>
              <a:rPr lang="pt-BR" sz="2000" dirty="0">
                <a:latin typeface="Arial" panose="020B0604020202020204" pitchFamily="34" charset="0"/>
                <a:cs typeface="Arial" panose="020B0604020202020204" pitchFamily="34" charset="0"/>
              </a:rPr>
              <a:t>o estudo básico da técnica de mapeamento conceitual e sobre a Teoria da Aprendizagem </a:t>
            </a:r>
            <a:r>
              <a:rPr lang="pt-BR" sz="2000" dirty="0" smtClean="0">
                <a:latin typeface="Arial" panose="020B0604020202020204" pitchFamily="34" charset="0"/>
                <a:cs typeface="Arial" panose="020B0604020202020204" pitchFamily="34" charset="0"/>
              </a:rPr>
              <a:t>Significativa;</a:t>
            </a:r>
          </a:p>
          <a:p>
            <a:pPr marL="342900" lvl="0" indent="-342900" algn="just">
              <a:lnSpc>
                <a:spcPct val="150000"/>
              </a:lnSpc>
              <a:buFont typeface="Arial" panose="020B0604020202020204" pitchFamily="34" charset="0"/>
              <a:buChar char="•"/>
            </a:pPr>
            <a:r>
              <a:rPr lang="pt-BR" sz="2000" dirty="0" smtClean="0">
                <a:latin typeface="Arial" panose="020B0604020202020204" pitchFamily="34" charset="0"/>
                <a:cs typeface="Arial" panose="020B0604020202020204" pitchFamily="34" charset="0"/>
              </a:rPr>
              <a:t>Oportunizar </a:t>
            </a:r>
            <a:r>
              <a:rPr lang="pt-BR" sz="2000" dirty="0" smtClean="0">
                <a:latin typeface="Arial" panose="020B0604020202020204" pitchFamily="34" charset="0"/>
                <a:cs typeface="Arial" panose="020B0604020202020204" pitchFamily="34" charset="0"/>
              </a:rPr>
              <a:t>a </a:t>
            </a:r>
            <a:r>
              <a:rPr lang="pt-BR" sz="2000" dirty="0">
                <a:latin typeface="Arial" panose="020B0604020202020204" pitchFamily="34" charset="0"/>
                <a:cs typeface="Arial" panose="020B0604020202020204" pitchFamily="34" charset="0"/>
              </a:rPr>
              <a:t>construção de um mapa conceitual coletivo com a contribuição de </a:t>
            </a:r>
            <a:r>
              <a:rPr lang="pt-BR" sz="2000" dirty="0" smtClean="0">
                <a:latin typeface="Arial" panose="020B0604020202020204" pitchFamily="34" charset="0"/>
                <a:cs typeface="Arial" panose="020B0604020202020204" pitchFamily="34" charset="0"/>
              </a:rPr>
              <a:t>todos;</a:t>
            </a:r>
          </a:p>
          <a:p>
            <a:pPr marL="342900" lvl="0" indent="-342900" algn="just">
              <a:lnSpc>
                <a:spcPct val="150000"/>
              </a:lnSpc>
              <a:buFont typeface="Arial" panose="020B0604020202020204" pitchFamily="34" charset="0"/>
              <a:buChar char="•"/>
            </a:pPr>
            <a:r>
              <a:rPr lang="pt-BR" sz="2000" dirty="0" smtClean="0">
                <a:latin typeface="Arial" panose="020B0604020202020204" pitchFamily="34" charset="0"/>
                <a:cs typeface="Arial" panose="020B0604020202020204" pitchFamily="34" charset="0"/>
              </a:rPr>
              <a:t>Discutir </a:t>
            </a:r>
            <a:r>
              <a:rPr lang="pt-BR" sz="2000" dirty="0" smtClean="0">
                <a:latin typeface="Arial" panose="020B0604020202020204" pitchFamily="34" charset="0"/>
                <a:cs typeface="Arial" panose="020B0604020202020204" pitchFamily="34" charset="0"/>
              </a:rPr>
              <a:t>os conceitos e relações apresentadas pelos licenciandos sobre o tema;</a:t>
            </a:r>
          </a:p>
          <a:p>
            <a:pPr marL="342900" lvl="0" indent="-342900" algn="just">
              <a:lnSpc>
                <a:spcPct val="150000"/>
              </a:lnSpc>
              <a:buFont typeface="Arial" panose="020B0604020202020204" pitchFamily="34" charset="0"/>
              <a:buChar char="•"/>
            </a:pPr>
            <a:r>
              <a:rPr lang="pt-BR" sz="2000" dirty="0" smtClean="0">
                <a:latin typeface="Arial" panose="020B0604020202020204" pitchFamily="34" charset="0"/>
                <a:cs typeface="Arial" panose="020B0604020202020204" pitchFamily="34" charset="0"/>
              </a:rPr>
              <a:t>Aproveitar os resultados da atividade para nortear a elaboração e aplicação de atividades que tenham mais efetividade quanto ao objetivo da disciplina de iniciar a formação pedagógica do futuro professor de Física.</a:t>
            </a: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92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5"/>
          <p:cNvSpPr txBox="1">
            <a:spLocks noChangeArrowheads="1"/>
          </p:cNvSpPr>
          <p:nvPr/>
        </p:nvSpPr>
        <p:spPr bwMode="auto">
          <a:xfrm>
            <a:off x="0" y="36195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gn="ctr" eaLnBrk="1" hangingPunct="1"/>
            <a:r>
              <a:rPr lang="pt-BR" altLang="pt-BR" sz="2800" b="1" dirty="0" smtClean="0">
                <a:solidFill>
                  <a:srgbClr val="FF0000"/>
                </a:solidFill>
                <a:latin typeface="Arial" panose="020B0604020202020204" pitchFamily="34" charset="0"/>
                <a:cs typeface="Arial" panose="020B0604020202020204" pitchFamily="34" charset="0"/>
              </a:rPr>
              <a:t>Mapas </a:t>
            </a:r>
            <a:r>
              <a:rPr lang="pt-BR" altLang="pt-BR" sz="2800" b="1" dirty="0" smtClean="0">
                <a:solidFill>
                  <a:srgbClr val="FF0000"/>
                </a:solidFill>
                <a:latin typeface="Arial" panose="020B0604020202020204" pitchFamily="34" charset="0"/>
                <a:cs typeface="Arial" panose="020B0604020202020204" pitchFamily="34" charset="0"/>
              </a:rPr>
              <a:t>conceituais</a:t>
            </a:r>
            <a:endParaRPr lang="pt-BR" altLang="pt-BR" sz="2800" b="1" dirty="0">
              <a:solidFill>
                <a:srgbClr val="FF0000"/>
              </a:solidFill>
              <a:latin typeface="Arial" panose="020B0604020202020204" pitchFamily="34" charset="0"/>
              <a:cs typeface="Arial" panose="020B0604020202020204" pitchFamily="34" charset="0"/>
            </a:endParaRPr>
          </a:p>
        </p:txBody>
      </p:sp>
      <p:sp>
        <p:nvSpPr>
          <p:cNvPr id="3" name="CaixaDeTexto 2"/>
          <p:cNvSpPr txBox="1"/>
          <p:nvPr/>
        </p:nvSpPr>
        <p:spPr>
          <a:xfrm>
            <a:off x="185351" y="1696995"/>
            <a:ext cx="8773298" cy="3323987"/>
          </a:xfrm>
          <a:prstGeom prst="rect">
            <a:avLst/>
          </a:prstGeom>
          <a:noFill/>
        </p:spPr>
        <p:txBody>
          <a:bodyPr wrap="square" rtlCol="0">
            <a:spAutoFit/>
          </a:bodyPr>
          <a:lstStyle/>
          <a:p>
            <a:pPr algn="just">
              <a:lnSpc>
                <a:spcPct val="150000"/>
              </a:lnSpc>
            </a:pPr>
            <a:r>
              <a:rPr lang="pt-BR" sz="2000" dirty="0" smtClean="0">
                <a:latin typeface="Arial" pitchFamily="34" charset="0"/>
                <a:cs typeface="Arial" pitchFamily="34" charset="0"/>
              </a:rPr>
              <a:t>	De um modo geral, mapas conceituais, ou mapas de conceitos, são diagramas indicando relações entre conceitos, ou entre palavras que usamos para representar conceitos ligados a um tema central. </a:t>
            </a:r>
          </a:p>
          <a:p>
            <a:pPr algn="just">
              <a:lnSpc>
                <a:spcPct val="150000"/>
              </a:lnSpc>
            </a:pPr>
            <a:r>
              <a:rPr lang="pt-BR" sz="2000" dirty="0" smtClean="0">
                <a:latin typeface="Arial" pitchFamily="34" charset="0"/>
                <a:cs typeface="Arial" pitchFamily="34" charset="0"/>
              </a:rPr>
              <a:t>	Não há regras gerais fixas para o traçado de mapas de conceitos. O importante é que o mapa seja um instrumento </a:t>
            </a:r>
            <a:r>
              <a:rPr lang="pt-BR" sz="2000" b="1" dirty="0" smtClean="0">
                <a:solidFill>
                  <a:schemeClr val="accent1">
                    <a:lumMod val="75000"/>
                  </a:schemeClr>
                </a:solidFill>
                <a:latin typeface="Arial" pitchFamily="34" charset="0"/>
                <a:cs typeface="Arial" pitchFamily="34" charset="0"/>
              </a:rPr>
              <a:t>capaz de evidenciar significados atribuídos a conceitos e relações entre eles</a:t>
            </a:r>
            <a:r>
              <a:rPr lang="pt-BR" sz="2000" dirty="0" smtClean="0">
                <a:latin typeface="Arial" pitchFamily="34" charset="0"/>
                <a:cs typeface="Arial" pitchFamily="34" charset="0"/>
              </a:rPr>
              <a:t> no contexto de um corpo de conhecimentos, de uma disciplina, de uma matéria de ensino. </a:t>
            </a:r>
          </a:p>
        </p:txBody>
      </p:sp>
    </p:spTree>
    <p:extLst>
      <p:ext uri="{BB962C8B-B14F-4D97-AF65-F5344CB8AC3E}">
        <p14:creationId xmlns:p14="http://schemas.microsoft.com/office/powerpoint/2010/main" val="39543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49643" y="26503"/>
            <a:ext cx="7570573" cy="6738998"/>
          </a:xfrm>
          <a:prstGeom prst="rect">
            <a:avLst/>
          </a:prstGeom>
          <a:noFill/>
          <a:ln w="9525">
            <a:noFill/>
            <a:miter lim="800000"/>
            <a:headEnd/>
            <a:tailEnd/>
          </a:ln>
          <a:effectLst/>
        </p:spPr>
      </p:pic>
    </p:spTree>
    <p:extLst>
      <p:ext uri="{BB962C8B-B14F-4D97-AF65-F5344CB8AC3E}">
        <p14:creationId xmlns:p14="http://schemas.microsoft.com/office/powerpoint/2010/main" val="3417175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357166"/>
            <a:ext cx="9144000" cy="523220"/>
          </a:xfrm>
          <a:prstGeom prst="rect">
            <a:avLst/>
          </a:prstGeom>
          <a:noFill/>
        </p:spPr>
        <p:txBody>
          <a:bodyPr wrap="square" rtlCol="0">
            <a:spAutoFit/>
          </a:bodyPr>
          <a:lstStyle/>
          <a:p>
            <a:pPr algn="ctr"/>
            <a:r>
              <a:rPr lang="pt-BR" sz="2800" b="1" dirty="0">
                <a:solidFill>
                  <a:srgbClr val="FF0000"/>
                </a:solidFill>
                <a:latin typeface="Arial" panose="020B0604020202020204" pitchFamily="34" charset="0"/>
                <a:cs typeface="Arial" panose="020B0604020202020204" pitchFamily="34" charset="0"/>
              </a:rPr>
              <a:t>Como podem ser usados?</a:t>
            </a:r>
          </a:p>
        </p:txBody>
      </p:sp>
      <p:sp>
        <p:nvSpPr>
          <p:cNvPr id="3" name="CaixaDeTexto 2"/>
          <p:cNvSpPr txBox="1"/>
          <p:nvPr/>
        </p:nvSpPr>
        <p:spPr>
          <a:xfrm>
            <a:off x="191327" y="1431960"/>
            <a:ext cx="8761346" cy="4339650"/>
          </a:xfrm>
          <a:prstGeom prst="rect">
            <a:avLst/>
          </a:prstGeom>
          <a:noFill/>
        </p:spPr>
        <p:txBody>
          <a:bodyPr wrap="square" rtlCol="0">
            <a:spAutoFit/>
          </a:bodyPr>
          <a:lstStyle/>
          <a:p>
            <a:pPr algn="just">
              <a:lnSpc>
                <a:spcPct val="150000"/>
              </a:lnSpc>
            </a:pPr>
            <a:r>
              <a:rPr lang="pt-BR" sz="2400" dirty="0">
                <a:latin typeface="Arial" pitchFamily="34" charset="0"/>
                <a:cs typeface="Arial" pitchFamily="34" charset="0"/>
              </a:rPr>
              <a:t>	</a:t>
            </a:r>
            <a:r>
              <a:rPr lang="pt-BR" sz="2000" dirty="0">
                <a:latin typeface="Arial" pitchFamily="34" charset="0"/>
                <a:cs typeface="Arial" pitchFamily="34" charset="0"/>
              </a:rPr>
              <a:t>O mapeamento conceitual é uma técnica muito flexível e em razão disso pode ser usado em diversas situações, para diferentes finalidades: instrumento de análise do currículo, técnica didática, recurso de aprendizagem, meio de </a:t>
            </a:r>
            <a:r>
              <a:rPr lang="pt-BR" sz="2000" dirty="0" smtClean="0">
                <a:latin typeface="Arial" pitchFamily="34" charset="0"/>
                <a:cs typeface="Arial" pitchFamily="34" charset="0"/>
              </a:rPr>
              <a:t>avaliação.</a:t>
            </a:r>
          </a:p>
          <a:p>
            <a:pPr algn="just">
              <a:lnSpc>
                <a:spcPct val="150000"/>
              </a:lnSpc>
            </a:pPr>
            <a:r>
              <a:rPr lang="pt-BR" sz="2000" dirty="0">
                <a:latin typeface="Arial" pitchFamily="34" charset="0"/>
                <a:cs typeface="Arial" pitchFamily="34" charset="0"/>
              </a:rPr>
              <a:t>	</a:t>
            </a:r>
            <a:r>
              <a:rPr lang="pt-BR" sz="2000" dirty="0" smtClean="0">
                <a:latin typeface="Arial" pitchFamily="34" charset="0"/>
                <a:cs typeface="Arial" pitchFamily="34" charset="0"/>
              </a:rPr>
              <a:t>Também podem </a:t>
            </a:r>
            <a:r>
              <a:rPr lang="pt-BR" sz="2000" dirty="0" smtClean="0">
                <a:latin typeface="Arial" pitchFamily="34" charset="0"/>
                <a:cs typeface="Arial" pitchFamily="34" charset="0"/>
              </a:rPr>
              <a:t>ser usados para mostrar relações significativas entre conceitos ensinados em uma única aula, em uma unidade de estudo ou em um curso inteiro. Como instrumento de avaliação da  aprendizagem, podem ser usados para se obter uma visualização da organização conceitual que a pessoa atribui a um dado conhecimento.</a:t>
            </a:r>
            <a:endParaRPr lang="pt-BR" sz="2000" dirty="0">
              <a:latin typeface="Arial" pitchFamily="34" charset="0"/>
              <a:cs typeface="Arial" pitchFamily="34" charset="0"/>
            </a:endParaRPr>
          </a:p>
        </p:txBody>
      </p:sp>
    </p:spTree>
    <p:extLst>
      <p:ext uri="{BB962C8B-B14F-4D97-AF65-F5344CB8AC3E}">
        <p14:creationId xmlns:p14="http://schemas.microsoft.com/office/powerpoint/2010/main" val="218481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47136" y="469559"/>
            <a:ext cx="8641491" cy="5632311"/>
          </a:xfrm>
          <a:prstGeom prst="rect">
            <a:avLst/>
          </a:prstGeom>
          <a:noFill/>
        </p:spPr>
        <p:txBody>
          <a:bodyPr wrap="square" rtlCol="0">
            <a:spAutoFit/>
          </a:bodyPr>
          <a:lstStyle/>
          <a:p>
            <a:pPr algn="just">
              <a:lnSpc>
                <a:spcPct val="150000"/>
              </a:lnSpc>
            </a:pPr>
            <a:r>
              <a:rPr lang="pt-BR" sz="2000" dirty="0" smtClean="0">
                <a:latin typeface="Arial" panose="020B0604020202020204" pitchFamily="34" charset="0"/>
                <a:cs typeface="Arial" panose="020B0604020202020204" pitchFamily="34" charset="0"/>
              </a:rPr>
              <a:t>	Em nosso caso, depois de uma abordagem completa sobre o que é e como fazer um mapa conceitual foi pedido para os </a:t>
            </a:r>
            <a:r>
              <a:rPr lang="pt-BR" sz="2000" dirty="0" smtClean="0">
                <a:latin typeface="Arial" panose="020B0604020202020204" pitchFamily="34" charset="0"/>
                <a:cs typeface="Arial" panose="020B0604020202020204" pitchFamily="34" charset="0"/>
              </a:rPr>
              <a:t>licenciandos </a:t>
            </a:r>
            <a:r>
              <a:rPr lang="pt-BR" sz="2000" dirty="0" smtClean="0">
                <a:latin typeface="Arial" panose="020B0604020202020204" pitchFamily="34" charset="0"/>
                <a:cs typeface="Arial" panose="020B0604020202020204" pitchFamily="34" charset="0"/>
              </a:rPr>
              <a:t>elaborarem um mapa conceitual com o tema </a:t>
            </a:r>
            <a:r>
              <a:rPr lang="pt-BR" sz="2000" dirty="0" smtClean="0">
                <a:latin typeface="Arial" panose="020B0604020202020204" pitchFamily="34" charset="0"/>
                <a:cs typeface="Arial" panose="020B0604020202020204" pitchFamily="34" charset="0"/>
              </a:rPr>
              <a:t>“Ensino </a:t>
            </a:r>
            <a:r>
              <a:rPr lang="pt-BR" sz="2000" dirty="0" smtClean="0">
                <a:latin typeface="Arial" panose="020B0604020202020204" pitchFamily="34" charset="0"/>
                <a:cs typeface="Arial" panose="020B0604020202020204" pitchFamily="34" charset="0"/>
              </a:rPr>
              <a:t>de Física”, que seria a base para a discussão sobre o tema.</a:t>
            </a:r>
          </a:p>
          <a:p>
            <a:pPr algn="just">
              <a:lnSpc>
                <a:spcPct val="150000"/>
              </a:lnSpc>
            </a:pPr>
            <a:r>
              <a:rPr lang="pt-BR" sz="2000" dirty="0">
                <a:latin typeface="Arial" panose="020B0604020202020204" pitchFamily="34" charset="0"/>
                <a:cs typeface="Arial" panose="020B0604020202020204" pitchFamily="34" charset="0"/>
              </a:rPr>
              <a:t>	</a:t>
            </a:r>
            <a:r>
              <a:rPr lang="pt-BR" sz="2000" dirty="0" smtClean="0">
                <a:latin typeface="Arial" panose="020B0604020202020204" pitchFamily="34" charset="0"/>
                <a:cs typeface="Arial" panose="020B0604020202020204" pitchFamily="34" charset="0"/>
              </a:rPr>
              <a:t>Após todos terminarem seus respectivos mapas, iniciamos uma atividade que chamamos de Mapa Conceitual Coletivo, que consiste um dos </a:t>
            </a:r>
            <a:r>
              <a:rPr lang="pt-BR" sz="2000" dirty="0" smtClean="0">
                <a:latin typeface="Arial" panose="020B0604020202020204" pitchFamily="34" charset="0"/>
                <a:cs typeface="Arial" panose="020B0604020202020204" pitchFamily="34" charset="0"/>
              </a:rPr>
              <a:t>licenciando </a:t>
            </a:r>
            <a:r>
              <a:rPr lang="pt-BR" sz="2000" dirty="0" smtClean="0">
                <a:latin typeface="Arial" panose="020B0604020202020204" pitchFamily="34" charset="0"/>
                <a:cs typeface="Arial" panose="020B0604020202020204" pitchFamily="34" charset="0"/>
              </a:rPr>
              <a:t>ir ao quadro e expor seu mapa conceitual sobre o assunto. Na sequência outro </a:t>
            </a:r>
            <a:r>
              <a:rPr lang="pt-BR" sz="2000" dirty="0" smtClean="0">
                <a:latin typeface="Arial" panose="020B0604020202020204" pitchFamily="34" charset="0"/>
                <a:cs typeface="Arial" panose="020B0604020202020204" pitchFamily="34" charset="0"/>
              </a:rPr>
              <a:t>vai </a:t>
            </a:r>
            <a:r>
              <a:rPr lang="pt-BR" sz="2000" dirty="0" smtClean="0">
                <a:latin typeface="Arial" panose="020B0604020202020204" pitchFamily="34" charset="0"/>
                <a:cs typeface="Arial" panose="020B0604020202020204" pitchFamily="34" charset="0"/>
              </a:rPr>
              <a:t>ao quadro e completa o mapa conceitual com alguns conceitos e ligações que tem eu seu mapa conceitual mas ainda não tem no mapa que está no quadro. Depois outro </a:t>
            </a:r>
            <a:r>
              <a:rPr lang="pt-BR" sz="2000" dirty="0" smtClean="0">
                <a:latin typeface="Arial" panose="020B0604020202020204" pitchFamily="34" charset="0"/>
                <a:cs typeface="Arial" panose="020B0604020202020204" pitchFamily="34" charset="0"/>
              </a:rPr>
              <a:t>vai </a:t>
            </a:r>
            <a:r>
              <a:rPr lang="pt-BR" sz="2000" dirty="0" smtClean="0">
                <a:latin typeface="Arial" panose="020B0604020202020204" pitchFamily="34" charset="0"/>
                <a:cs typeface="Arial" panose="020B0604020202020204" pitchFamily="34" charset="0"/>
              </a:rPr>
              <a:t>e faz o mesmo, até que todos tenham participado da construção coletiva do mapa conceitual sobre o tema proposto.</a:t>
            </a: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627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TotalTime>
  <Words>198</Words>
  <Application>Microsoft Office PowerPoint</Application>
  <PresentationFormat>Apresentação na tela (4:3)</PresentationFormat>
  <Paragraphs>37</Paragraphs>
  <Slides>23</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23</vt:i4>
      </vt:variant>
    </vt:vector>
  </HeadingPairs>
  <TitlesOfParts>
    <vt:vector size="27" baseType="lpstr">
      <vt:lpstr>Arial</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Ricardo</dc:creator>
  <cp:lastModifiedBy>Ricardo</cp:lastModifiedBy>
  <cp:revision>8</cp:revision>
  <dcterms:created xsi:type="dcterms:W3CDTF">2014-08-15T19:23:53Z</dcterms:created>
  <dcterms:modified xsi:type="dcterms:W3CDTF">2014-08-15T21:06:45Z</dcterms:modified>
</cp:coreProperties>
</file>