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handoutMasterIdLst>
    <p:handoutMasterId r:id="rId38"/>
  </p:handoutMasterIdLst>
  <p:sldIdLst>
    <p:sldId id="578" r:id="rId2"/>
    <p:sldId id="397" r:id="rId3"/>
    <p:sldId id="398" r:id="rId4"/>
    <p:sldId id="449" r:id="rId5"/>
    <p:sldId id="565" r:id="rId6"/>
    <p:sldId id="420" r:id="rId7"/>
    <p:sldId id="421" r:id="rId8"/>
    <p:sldId id="399" r:id="rId9"/>
    <p:sldId id="442" r:id="rId10"/>
    <p:sldId id="377" r:id="rId11"/>
    <p:sldId id="599" r:id="rId12"/>
    <p:sldId id="598" r:id="rId13"/>
    <p:sldId id="402" r:id="rId14"/>
    <p:sldId id="403" r:id="rId15"/>
    <p:sldId id="555" r:id="rId16"/>
    <p:sldId id="556" r:id="rId17"/>
    <p:sldId id="557" r:id="rId18"/>
    <p:sldId id="558" r:id="rId19"/>
    <p:sldId id="379" r:id="rId20"/>
    <p:sldId id="464" r:id="rId21"/>
    <p:sldId id="450" r:id="rId22"/>
    <p:sldId id="553" r:id="rId23"/>
    <p:sldId id="584" r:id="rId24"/>
    <p:sldId id="554" r:id="rId25"/>
    <p:sldId id="583" r:id="rId26"/>
    <p:sldId id="559" r:id="rId27"/>
    <p:sldId id="585" r:id="rId28"/>
    <p:sldId id="404" r:id="rId29"/>
    <p:sldId id="418" r:id="rId30"/>
    <p:sldId id="419" r:id="rId31"/>
    <p:sldId id="422" r:id="rId32"/>
    <p:sldId id="496" r:id="rId33"/>
    <p:sldId id="595" r:id="rId34"/>
    <p:sldId id="602" r:id="rId35"/>
    <p:sldId id="604" r:id="rId36"/>
  </p:sldIdLst>
  <p:sldSz cx="9144000" cy="6858000" type="screen4x3"/>
  <p:notesSz cx="6858000" cy="9144000"/>
  <p:defaultTextStyle>
    <a:defPPr>
      <a:defRPr lang="pt-BR"/>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408"/>
    <a:srgbClr val="FFC639"/>
    <a:srgbClr val="E6FD3B"/>
    <a:srgbClr val="FFFFFF"/>
    <a:srgbClr val="3F6AD7"/>
    <a:srgbClr val="32D3E4"/>
    <a:srgbClr val="ED2611"/>
    <a:srgbClr val="470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533" autoAdjust="0"/>
  </p:normalViewPr>
  <p:slideViewPr>
    <p:cSldViewPr>
      <p:cViewPr varScale="1">
        <p:scale>
          <a:sx n="69" d="100"/>
          <a:sy n="69" d="100"/>
        </p:scale>
        <p:origin x="-1404"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944"/>
    </p:cViewPr>
  </p:sorterViewPr>
  <p:notesViewPr>
    <p:cSldViewPr>
      <p:cViewPr varScale="1">
        <p:scale>
          <a:sx n="59" d="100"/>
          <a:sy n="59" d="100"/>
        </p:scale>
        <p:origin x="-249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1669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1669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1669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78BD57-FF4C-46C4-B7C5-A5EBB4B5CE20}" type="slidenum">
              <a:rPr lang="pt-BR" altLang="pt-BR"/>
              <a:pPr>
                <a:defRPr/>
              </a:pPr>
              <a:t>‹nº›</a:t>
            </a:fld>
            <a:endParaRPr lang="pt-BR" altLang="pt-BR"/>
          </a:p>
        </p:txBody>
      </p:sp>
    </p:spTree>
    <p:extLst>
      <p:ext uri="{BB962C8B-B14F-4D97-AF65-F5344CB8AC3E}">
        <p14:creationId xmlns:p14="http://schemas.microsoft.com/office/powerpoint/2010/main" val="1964015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7063FF-991C-4F9A-B26C-3E1C42305E0A}" type="slidenum">
              <a:rPr lang="pt-BR" altLang="pt-BR"/>
              <a:pPr>
                <a:defRPr/>
              </a:pPr>
              <a:t>‹nº›</a:t>
            </a:fld>
            <a:endParaRPr lang="pt-BR" altLang="pt-BR"/>
          </a:p>
        </p:txBody>
      </p:sp>
    </p:spTree>
    <p:extLst>
      <p:ext uri="{BB962C8B-B14F-4D97-AF65-F5344CB8AC3E}">
        <p14:creationId xmlns:p14="http://schemas.microsoft.com/office/powerpoint/2010/main" val="250814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7996A2-AA49-4975-AAF0-93F67211F3AD}" type="slidenum">
              <a:rPr lang="pt-BR" altLang="pt-BR" smtClean="0"/>
              <a:pPr>
                <a:spcBef>
                  <a:spcPct val="0"/>
                </a:spcBef>
              </a:pPr>
              <a:t>1</a:t>
            </a:fld>
            <a:endParaRPr lang="pt-BR" altLang="pt-B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p>
        </p:txBody>
      </p:sp>
    </p:spTree>
    <p:extLst>
      <p:ext uri="{BB962C8B-B14F-4D97-AF65-F5344CB8AC3E}">
        <p14:creationId xmlns:p14="http://schemas.microsoft.com/office/powerpoint/2010/main" val="419072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ço Reservado para Imagem de Slide 1"/>
          <p:cNvSpPr>
            <a:spLocks noGrp="1" noRot="1" noChangeAspect="1" noTextEdit="1"/>
          </p:cNvSpPr>
          <p:nvPr>
            <p:ph type="sldImg"/>
          </p:nvPr>
        </p:nvSpPr>
        <p:spPr>
          <a:ln/>
        </p:spPr>
      </p:sp>
      <p:sp>
        <p:nvSpPr>
          <p:cNvPr id="1187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Obs.: Escanear figura de um cilindro finito com corrente na direção azimutal da página 169 do livro </a:t>
            </a:r>
            <a:r>
              <a:rPr lang="pt-BR" altLang="pt-BR" i="1" smtClean="0"/>
              <a:t>Eletrodinâmica de Ampère</a:t>
            </a:r>
            <a:r>
              <a:rPr lang="pt-BR" altLang="pt-BR" smtClean="0"/>
              <a:t>. </a:t>
            </a:r>
          </a:p>
        </p:txBody>
      </p:sp>
      <p:sp>
        <p:nvSpPr>
          <p:cNvPr id="1187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E11CB7E-56FE-4642-B1A4-D0D62487779A}" type="slidenum">
              <a:rPr lang="pt-BR" altLang="pt-BR" smtClean="0"/>
              <a:pPr>
                <a:spcBef>
                  <a:spcPct val="0"/>
                </a:spcBef>
              </a:pPr>
              <a:t>24</a:t>
            </a:fld>
            <a:endParaRPr lang="pt-BR" altLang="pt-BR" smtClean="0"/>
          </a:p>
        </p:txBody>
      </p:sp>
    </p:spTree>
    <p:extLst>
      <p:ext uri="{BB962C8B-B14F-4D97-AF65-F5344CB8AC3E}">
        <p14:creationId xmlns:p14="http://schemas.microsoft.com/office/powerpoint/2010/main" val="388490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ço Reservado para Imagem de Slide 1"/>
          <p:cNvSpPr>
            <a:spLocks noGrp="1" noRot="1" noChangeAspect="1" noTextEdit="1"/>
          </p:cNvSpPr>
          <p:nvPr>
            <p:ph type="sldImg"/>
          </p:nvPr>
        </p:nvSpPr>
        <p:spPr>
          <a:ln/>
        </p:spPr>
      </p:sp>
      <p:sp>
        <p:nvSpPr>
          <p:cNvPr id="1208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Obs.: Escanear figura de um cilindro finito com corrente na direção azimutal da página 169 do livro </a:t>
            </a:r>
            <a:r>
              <a:rPr lang="pt-BR" altLang="pt-BR" i="1" smtClean="0"/>
              <a:t>Eletrodinâmica de Ampère</a:t>
            </a:r>
            <a:r>
              <a:rPr lang="pt-BR" altLang="pt-BR" smtClean="0"/>
              <a:t>. </a:t>
            </a:r>
          </a:p>
        </p:txBody>
      </p:sp>
      <p:sp>
        <p:nvSpPr>
          <p:cNvPr id="1208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E163A2-DC21-41EF-B71F-3A7B8C3959FE}" type="slidenum">
              <a:rPr lang="pt-BR" altLang="pt-BR" smtClean="0"/>
              <a:pPr>
                <a:spcBef>
                  <a:spcPct val="0"/>
                </a:spcBef>
              </a:pPr>
              <a:t>25</a:t>
            </a:fld>
            <a:endParaRPr lang="pt-BR" altLang="pt-BR" smtClean="0"/>
          </a:p>
        </p:txBody>
      </p:sp>
    </p:spTree>
    <p:extLst>
      <p:ext uri="{BB962C8B-B14F-4D97-AF65-F5344CB8AC3E}">
        <p14:creationId xmlns:p14="http://schemas.microsoft.com/office/powerpoint/2010/main" val="347242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ço Reservado para Imagem de Slide 1"/>
          <p:cNvSpPr>
            <a:spLocks noGrp="1" noRot="1" noChangeAspect="1" noTextEdit="1"/>
          </p:cNvSpPr>
          <p:nvPr>
            <p:ph type="sldImg"/>
          </p:nvPr>
        </p:nvSpPr>
        <p:spPr>
          <a:ln/>
        </p:spPr>
      </p:sp>
      <p:sp>
        <p:nvSpPr>
          <p:cNvPr id="12493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12493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B35A10-AEED-44F9-8458-FC1FEB09DF04}" type="slidenum">
              <a:rPr lang="pt-BR" altLang="pt-BR" smtClean="0"/>
              <a:pPr>
                <a:spcBef>
                  <a:spcPct val="0"/>
                </a:spcBef>
              </a:pPr>
              <a:t>28</a:t>
            </a:fld>
            <a:endParaRPr lang="pt-BR" altLang="pt-BR" smtClean="0"/>
          </a:p>
        </p:txBody>
      </p:sp>
    </p:spTree>
    <p:extLst>
      <p:ext uri="{BB962C8B-B14F-4D97-AF65-F5344CB8AC3E}">
        <p14:creationId xmlns:p14="http://schemas.microsoft.com/office/powerpoint/2010/main" val="285571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ço Reservado para Imagem de Slide 1"/>
          <p:cNvSpPr>
            <a:spLocks noGrp="1" noRot="1" noChangeAspect="1" noTextEdit="1"/>
          </p:cNvSpPr>
          <p:nvPr>
            <p:ph type="sldImg"/>
          </p:nvPr>
        </p:nvSpPr>
        <p:spPr>
          <a:ln/>
        </p:spPr>
      </p:sp>
      <p:sp>
        <p:nvSpPr>
          <p:cNvPr id="12800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Todas as coisas que percebemos são apenas fenômenos. A coisa em si (o nômeno) que sustenta ou propicia o aparecimento desses fenômenos permanece para sempre incognoscível (STRATHERN, P. </a:t>
            </a:r>
            <a:r>
              <a:rPr lang="pt-BR" altLang="pt-BR" i="1" smtClean="0"/>
              <a:t>Kant em 90 minutos</a:t>
            </a:r>
            <a:r>
              <a:rPr lang="pt-BR" altLang="pt-BR" smtClean="0"/>
              <a:t>, p. 27, 1997).</a:t>
            </a:r>
          </a:p>
        </p:txBody>
      </p:sp>
      <p:sp>
        <p:nvSpPr>
          <p:cNvPr id="12800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36BB7D-75AD-4DF1-A2EE-62CEC55620D3}" type="slidenum">
              <a:rPr lang="pt-BR" altLang="pt-BR" smtClean="0"/>
              <a:pPr>
                <a:spcBef>
                  <a:spcPct val="0"/>
                </a:spcBef>
              </a:pPr>
              <a:t>30</a:t>
            </a:fld>
            <a:endParaRPr lang="pt-BR" altLang="pt-BR" smtClean="0"/>
          </a:p>
        </p:txBody>
      </p:sp>
    </p:spTree>
    <p:extLst>
      <p:ext uri="{BB962C8B-B14F-4D97-AF65-F5344CB8AC3E}">
        <p14:creationId xmlns:p14="http://schemas.microsoft.com/office/powerpoint/2010/main" val="78083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ço Reservado para Imagem de Slide 1"/>
          <p:cNvSpPr>
            <a:spLocks noGrp="1" noRot="1" noChangeAspect="1" noTextEdit="1"/>
          </p:cNvSpPr>
          <p:nvPr>
            <p:ph type="sldImg"/>
          </p:nvPr>
        </p:nvSpPr>
        <p:spPr>
          <a:ln/>
        </p:spPr>
      </p:sp>
      <p:sp>
        <p:nvSpPr>
          <p:cNvPr id="13005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Char char="•"/>
            </a:pPr>
            <a:r>
              <a:rPr lang="pt-BR" altLang="pt-BR" dirty="0" smtClean="0"/>
              <a:t> Nestas equações, as intensidades das correntes i e i’ estão no sistema de unidades introduzido por Ampère (chamado hoje em dia de Sistema Eletrodinâmico de Unidades), enquanto as intensidades das correntes i</a:t>
            </a:r>
            <a:r>
              <a:rPr lang="pt-BR" altLang="pt-BR" baseline="-25000" dirty="0" smtClean="0"/>
              <a:t>1</a:t>
            </a:r>
            <a:r>
              <a:rPr lang="pt-BR" altLang="pt-BR" dirty="0" smtClean="0"/>
              <a:t> e i</a:t>
            </a:r>
            <a:r>
              <a:rPr lang="pt-BR" altLang="pt-BR" baseline="-25000" dirty="0" smtClean="0"/>
              <a:t>2</a:t>
            </a:r>
            <a:r>
              <a:rPr lang="pt-BR" altLang="pt-BR" dirty="0" smtClean="0"/>
              <a:t> estão no Sistema Internacional de Unidades, a saber, em amperes (A) (ASSIS &amp; CHAIB, p. 31).</a:t>
            </a:r>
          </a:p>
        </p:txBody>
      </p:sp>
      <p:sp>
        <p:nvSpPr>
          <p:cNvPr id="13005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3951ED-9488-456B-ACE7-C4C403D59037}" type="slidenum">
              <a:rPr lang="pt-BR" altLang="pt-BR" smtClean="0"/>
              <a:pPr>
                <a:spcBef>
                  <a:spcPct val="0"/>
                </a:spcBef>
              </a:pPr>
              <a:t>31</a:t>
            </a:fld>
            <a:endParaRPr lang="pt-BR" altLang="pt-BR" smtClean="0"/>
          </a:p>
        </p:txBody>
      </p:sp>
    </p:spTree>
    <p:extLst>
      <p:ext uri="{BB962C8B-B14F-4D97-AF65-F5344CB8AC3E}">
        <p14:creationId xmlns:p14="http://schemas.microsoft.com/office/powerpoint/2010/main" val="361135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ço Reservado para Imagem de Slide 1"/>
          <p:cNvSpPr>
            <a:spLocks noGrp="1" noRot="1" noChangeAspect="1" noTextEdit="1"/>
          </p:cNvSpPr>
          <p:nvPr>
            <p:ph type="sldImg"/>
          </p:nvPr>
        </p:nvSpPr>
        <p:spPr>
          <a:ln/>
        </p:spPr>
      </p:sp>
      <p:sp>
        <p:nvSpPr>
          <p:cNvPr id="1320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1321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916BD0-37F0-4F94-A9E2-E9D7D3F70885}" type="slidenum">
              <a:rPr lang="pt-BR" altLang="pt-BR" smtClean="0"/>
              <a:pPr>
                <a:spcBef>
                  <a:spcPct val="0"/>
                </a:spcBef>
              </a:pPr>
              <a:t>32</a:t>
            </a:fld>
            <a:endParaRPr lang="pt-BR" altLang="pt-BR" smtClean="0"/>
          </a:p>
        </p:txBody>
      </p:sp>
    </p:spTree>
    <p:extLst>
      <p:ext uri="{BB962C8B-B14F-4D97-AF65-F5344CB8AC3E}">
        <p14:creationId xmlns:p14="http://schemas.microsoft.com/office/powerpoint/2010/main" val="249133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ço Reservado para Imagem de Slide 1"/>
          <p:cNvSpPr>
            <a:spLocks noGrp="1" noRot="1" noChangeAspect="1" noTextEdit="1"/>
          </p:cNvSpPr>
          <p:nvPr>
            <p:ph type="sldImg"/>
          </p:nvPr>
        </p:nvSpPr>
        <p:spPr>
          <a:ln/>
        </p:spPr>
      </p:sp>
      <p:sp>
        <p:nvSpPr>
          <p:cNvPr id="1320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1321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916BD0-37F0-4F94-A9E2-E9D7D3F70885}" type="slidenum">
              <a:rPr lang="pt-BR" altLang="pt-BR" smtClean="0"/>
              <a:pPr>
                <a:spcBef>
                  <a:spcPct val="0"/>
                </a:spcBef>
              </a:pPr>
              <a:t>33</a:t>
            </a:fld>
            <a:endParaRPr lang="pt-BR" altLang="pt-BR" smtClean="0"/>
          </a:p>
        </p:txBody>
      </p:sp>
    </p:spTree>
    <p:extLst>
      <p:ext uri="{BB962C8B-B14F-4D97-AF65-F5344CB8AC3E}">
        <p14:creationId xmlns:p14="http://schemas.microsoft.com/office/powerpoint/2010/main" val="2665096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p:cNvSpPr>
            <a:spLocks noGrp="1" noRot="1" noChangeAspect="1" noTextEdit="1"/>
          </p:cNvSpPr>
          <p:nvPr>
            <p:ph type="sldImg"/>
          </p:nvPr>
        </p:nvSpPr>
        <p:spPr>
          <a:ln/>
        </p:spPr>
      </p:sp>
      <p:sp>
        <p:nvSpPr>
          <p:cNvPr id="1146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Ver ASSIS &amp; CHAIB, p. 113-117.</a:t>
            </a:r>
          </a:p>
          <a:p>
            <a:pPr>
              <a:buFontTx/>
              <a:buChar char="•"/>
            </a:pPr>
            <a:r>
              <a:rPr lang="pt-BR" altLang="pt-BR" smtClean="0"/>
              <a:t> Críticas à concepção de correntes macroscópicas imaginadas por Ampère: 1. </a:t>
            </a:r>
            <a:r>
              <a:rPr lang="pt-BR" altLang="pt-BR" i="1" smtClean="0"/>
              <a:t>Correntes macroscópicas esquentam um fio, mas não esquentam um ímã. Portanto, elas não devem existir. 2. Onde está o motor que mantém as cargas em movimento no interior do ímã?</a:t>
            </a:r>
          </a:p>
          <a:p>
            <a:pPr>
              <a:buFontTx/>
              <a:buChar char="•"/>
            </a:pPr>
            <a:r>
              <a:rPr lang="pt-BR" altLang="pt-BR" smtClean="0"/>
              <a:t> “In January 1821, however, Ampère responded to criticism from Fresnel by tentatively concluding [provisoriamente concluir] that magnetic circuits must be restricted to individual molecules. By adopting this molecular theory, Ampère sought to avoid Fresnel’s objection that thermal effects should be detectable within a magnet if its magnetism is due to electric circuits of macroscopic dimensions.” (HOFMANN, James R. </a:t>
            </a:r>
            <a:r>
              <a:rPr lang="pt-BR" altLang="pt-BR" i="1" smtClean="0"/>
              <a:t>Ampère, Electrodynamics, and Experimental Evidence</a:t>
            </a:r>
            <a:r>
              <a:rPr lang="pt-BR" altLang="pt-BR" smtClean="0"/>
              <a:t>, OSIRIS, 2nd series, 1987, p. 48) </a:t>
            </a:r>
          </a:p>
        </p:txBody>
      </p:sp>
      <p:sp>
        <p:nvSpPr>
          <p:cNvPr id="1146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83A16F-ED56-4172-B505-72A77411A534}" type="slidenum">
              <a:rPr lang="pt-BR" altLang="pt-BR" smtClean="0"/>
              <a:pPr>
                <a:spcBef>
                  <a:spcPct val="0"/>
                </a:spcBef>
              </a:pPr>
              <a:t>34</a:t>
            </a:fld>
            <a:endParaRPr lang="pt-BR" altLang="pt-BR" smtClean="0"/>
          </a:p>
        </p:txBody>
      </p:sp>
    </p:spTree>
    <p:extLst>
      <p:ext uri="{BB962C8B-B14F-4D97-AF65-F5344CB8AC3E}">
        <p14:creationId xmlns:p14="http://schemas.microsoft.com/office/powerpoint/2010/main" val="358650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a:ln/>
        </p:spPr>
      </p:sp>
      <p:sp>
        <p:nvSpPr>
          <p:cNvPr id="9011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Na época, acreditava-se que os fluidos elétricos ficassem localizados nas extremidades da pilha, produzindo uma tensão, mas diferentemente dos fluidos magnéticos que ficavam aprisionados nas extremidades de um ímã, os fluidos elétricos estavam livres para se movimentarem através de um fio conectado às duas extremidades.</a:t>
            </a:r>
          </a:p>
        </p:txBody>
      </p:sp>
      <p:sp>
        <p:nvSpPr>
          <p:cNvPr id="9011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34F991-A01B-428A-ACAF-936EAF2D9C6E}" type="slidenum">
              <a:rPr lang="pt-BR" altLang="pt-BR" smtClean="0"/>
              <a:pPr>
                <a:spcBef>
                  <a:spcPct val="0"/>
                </a:spcBef>
              </a:pPr>
              <a:t>2</a:t>
            </a:fld>
            <a:endParaRPr lang="pt-BR" altLang="pt-BR" smtClean="0"/>
          </a:p>
        </p:txBody>
      </p:sp>
    </p:spTree>
    <p:extLst>
      <p:ext uri="{BB962C8B-B14F-4D97-AF65-F5344CB8AC3E}">
        <p14:creationId xmlns:p14="http://schemas.microsoft.com/office/powerpoint/2010/main" val="52237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a:ln/>
        </p:spPr>
      </p:sp>
      <p:sp>
        <p:nvSpPr>
          <p:cNvPr id="931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Ver ASSIS &amp; CHAIB, p. 111-113.</a:t>
            </a:r>
          </a:p>
          <a:p>
            <a:pPr>
              <a:buFontTx/>
              <a:buChar char="•"/>
            </a:pPr>
            <a:r>
              <a:rPr lang="fr-FR" altLang="pt-BR" smtClean="0"/>
              <a:t> Ampère, A.-M. Suite du Mémoire sur l'Action mutuelle entre deux courans électriques, entre un courant électrique et un aimant ou le globe terrestre, et entre deux aimants. </a:t>
            </a:r>
            <a:r>
              <a:rPr lang="pt-PT" altLang="pt-BR" smtClean="0"/>
              <a:t>Memória apresentada na Academia Real de Ciências, em 2 de outubro de 1820, incluindo um resumo do que foi lido na mesma Academia em 18 e 25 de Setembro de 1820, sobre os efeitos das correntes elétricas. Disponível em: http://www.ampere.cnrs.fr/ice/ice_page_detail.php?lang=fr&amp;type=text&amp;bdd=ampere&amp;table=ampere_text&amp;bookId=2&amp;search=no&amp;typeofbookDes=Oeuvres&amp;facsimile=off&amp;pageOrder=19#. Acesso em: 18/03/2013.</a:t>
            </a:r>
            <a:endParaRPr lang="pt-BR" altLang="pt-BR" smtClean="0"/>
          </a:p>
        </p:txBody>
      </p:sp>
      <p:sp>
        <p:nvSpPr>
          <p:cNvPr id="931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2DE783-8DE0-4DC3-9A52-D14D6A600D74}" type="slidenum">
              <a:rPr lang="pt-BR" altLang="pt-BR" smtClean="0"/>
              <a:pPr>
                <a:spcBef>
                  <a:spcPct val="0"/>
                </a:spcBef>
              </a:pPr>
              <a:t>4</a:t>
            </a:fld>
            <a:endParaRPr lang="pt-BR" altLang="pt-BR" smtClean="0"/>
          </a:p>
        </p:txBody>
      </p:sp>
    </p:spTree>
    <p:extLst>
      <p:ext uri="{BB962C8B-B14F-4D97-AF65-F5344CB8AC3E}">
        <p14:creationId xmlns:p14="http://schemas.microsoft.com/office/powerpoint/2010/main" val="204538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a:ln/>
        </p:spPr>
      </p:sp>
      <p:sp>
        <p:nvSpPr>
          <p:cNvPr id="952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AMPÈRE, André-Marie. Mémoire presente à l’Académie royale des Sciences, le 2 octobre 1820, ou se trouve compris le resume de ce qui avait été lu à la même Académie les 18 et 25 septembre 1820, sur les effects des courans électriques. </a:t>
            </a:r>
            <a:r>
              <a:rPr lang="pt-BR" altLang="pt-BR" i="1" smtClean="0"/>
              <a:t>Annales de Chimie et de Physique</a:t>
            </a:r>
            <a:r>
              <a:rPr lang="pt-BR" altLang="pt-BR" smtClean="0"/>
              <a:t>, v. 15, p. 59-76, 1820.</a:t>
            </a:r>
          </a:p>
          <a:p>
            <a:pPr>
              <a:buFontTx/>
              <a:buChar char="•"/>
            </a:pPr>
            <a:r>
              <a:rPr lang="pt-BR" altLang="pt-BR" smtClean="0"/>
              <a:t> homólogo: que tem a mesma posição relativa.</a:t>
            </a:r>
          </a:p>
        </p:txBody>
      </p:sp>
      <p:sp>
        <p:nvSpPr>
          <p:cNvPr id="952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E2CBA1-5BB6-4381-95E5-C4336EEC4623}" type="slidenum">
              <a:rPr lang="pt-BR" altLang="pt-BR" smtClean="0"/>
              <a:pPr>
                <a:spcBef>
                  <a:spcPct val="0"/>
                </a:spcBef>
              </a:pPr>
              <a:t>5</a:t>
            </a:fld>
            <a:endParaRPr lang="pt-BR" altLang="pt-BR" smtClean="0"/>
          </a:p>
        </p:txBody>
      </p:sp>
    </p:spTree>
    <p:extLst>
      <p:ext uri="{BB962C8B-B14F-4D97-AF65-F5344CB8AC3E}">
        <p14:creationId xmlns:p14="http://schemas.microsoft.com/office/powerpoint/2010/main" val="71267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4E5623-865F-451B-AA76-901831416C1E}" type="slidenum">
              <a:rPr lang="pt-BR" altLang="pt-BR" smtClean="0"/>
              <a:pPr>
                <a:spcBef>
                  <a:spcPct val="0"/>
                </a:spcBef>
              </a:pPr>
              <a:t>8</a:t>
            </a:fld>
            <a:endParaRPr lang="pt-BR" altLang="pt-BR"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b="1" i="1" smtClean="0"/>
          </a:p>
        </p:txBody>
      </p:sp>
    </p:spTree>
    <p:extLst>
      <p:ext uri="{BB962C8B-B14F-4D97-AF65-F5344CB8AC3E}">
        <p14:creationId xmlns:p14="http://schemas.microsoft.com/office/powerpoint/2010/main" val="174212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ço Reservado para Imagem de Slide 1"/>
          <p:cNvSpPr>
            <a:spLocks noGrp="1" noRot="1" noChangeAspect="1" noTextEdit="1"/>
          </p:cNvSpPr>
          <p:nvPr>
            <p:ph type="sldImg"/>
          </p:nvPr>
        </p:nvSpPr>
        <p:spPr>
          <a:ln/>
        </p:spPr>
      </p:sp>
      <p:sp>
        <p:nvSpPr>
          <p:cNvPr id="1064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Ver: ASSIS &amp; CHAIB, </a:t>
            </a:r>
            <a:r>
              <a:rPr lang="pt-BR" altLang="pt-BR" i="1" smtClean="0"/>
              <a:t>Eletrodinâmica de Ampère</a:t>
            </a:r>
            <a:r>
              <a:rPr lang="pt-BR" altLang="pt-BR" smtClean="0"/>
              <a:t>, p. 70, 2011.</a:t>
            </a:r>
          </a:p>
          <a:p>
            <a:pPr>
              <a:buFontTx/>
              <a:buChar char="•"/>
            </a:pPr>
            <a:r>
              <a:rPr lang="pt-BR" altLang="pt-BR" smtClean="0"/>
              <a:t> Este experimento foi apresentado à Academia de Ciências em 6 de novembro de 1820 (CHAIB, João Paulo Martins de Castro; ASSIS, André Koch Torres. Sobre os efeitos das correntes elétricas (segunda parte) – Tradução comentada da primeira obra de Ampère sobre eletrodinâmica. </a:t>
            </a:r>
            <a:r>
              <a:rPr lang="pt-BR" altLang="pt-BR" i="1" smtClean="0"/>
              <a:t>Revista Brasileira de História da Ciência</a:t>
            </a:r>
            <a:r>
              <a:rPr lang="pt-BR" altLang="pt-BR" smtClean="0"/>
              <a:t>, v. 2, n. 1, p. 118-145, janeiro-junho 2009, p. 119. </a:t>
            </a:r>
          </a:p>
        </p:txBody>
      </p:sp>
      <p:sp>
        <p:nvSpPr>
          <p:cNvPr id="1065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3C6B5E-3A43-42EC-A553-E5F612F4BB67}" type="slidenum">
              <a:rPr lang="pt-BR" altLang="pt-BR" smtClean="0"/>
              <a:pPr>
                <a:spcBef>
                  <a:spcPct val="0"/>
                </a:spcBef>
              </a:pPr>
              <a:t>16</a:t>
            </a:fld>
            <a:endParaRPr lang="pt-BR" altLang="pt-BR" smtClean="0"/>
          </a:p>
        </p:txBody>
      </p:sp>
    </p:spTree>
    <p:extLst>
      <p:ext uri="{BB962C8B-B14F-4D97-AF65-F5344CB8AC3E}">
        <p14:creationId xmlns:p14="http://schemas.microsoft.com/office/powerpoint/2010/main" val="123376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Imagem de Slide 1"/>
          <p:cNvSpPr>
            <a:spLocks noGrp="1" noRot="1" noChangeAspect="1" noTextEdit="1"/>
          </p:cNvSpPr>
          <p:nvPr>
            <p:ph type="sldImg"/>
          </p:nvPr>
        </p:nvSpPr>
        <p:spPr>
          <a:ln/>
        </p:spPr>
      </p:sp>
      <p:sp>
        <p:nvSpPr>
          <p:cNvPr id="10854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Ver ASSIS &amp; CHAIB, </a:t>
            </a:r>
            <a:r>
              <a:rPr lang="pt-BR" altLang="pt-BR" i="1" smtClean="0"/>
              <a:t>Eletrodinâmica de Ampère</a:t>
            </a:r>
            <a:r>
              <a:rPr lang="pt-BR" altLang="pt-BR" smtClean="0"/>
              <a:t>, p. 71-72, 2011.</a:t>
            </a:r>
          </a:p>
        </p:txBody>
      </p:sp>
      <p:sp>
        <p:nvSpPr>
          <p:cNvPr id="10854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19355F-240D-4505-8DBB-04AD9F8BC77D}" type="slidenum">
              <a:rPr lang="pt-BR" altLang="pt-BR" smtClean="0"/>
              <a:pPr>
                <a:spcBef>
                  <a:spcPct val="0"/>
                </a:spcBef>
              </a:pPr>
              <a:t>17</a:t>
            </a:fld>
            <a:endParaRPr lang="pt-BR" altLang="pt-BR" smtClean="0"/>
          </a:p>
        </p:txBody>
      </p:sp>
    </p:spTree>
    <p:extLst>
      <p:ext uri="{BB962C8B-B14F-4D97-AF65-F5344CB8AC3E}">
        <p14:creationId xmlns:p14="http://schemas.microsoft.com/office/powerpoint/2010/main" val="368536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ço Reservado para Imagem de Slide 1"/>
          <p:cNvSpPr>
            <a:spLocks noGrp="1" noRot="1" noChangeAspect="1" noTextEdit="1"/>
          </p:cNvSpPr>
          <p:nvPr>
            <p:ph type="sldImg"/>
          </p:nvPr>
        </p:nvSpPr>
        <p:spPr>
          <a:ln/>
        </p:spPr>
      </p:sp>
      <p:sp>
        <p:nvSpPr>
          <p:cNvPr id="1126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 ASSIS &amp; CHAIB, p. 163.</a:t>
            </a:r>
          </a:p>
        </p:txBody>
      </p:sp>
      <p:sp>
        <p:nvSpPr>
          <p:cNvPr id="1126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D8D35B-AFA9-4FAD-AC74-D3C08776616E}" type="slidenum">
              <a:rPr lang="pt-BR" altLang="pt-BR" smtClean="0"/>
              <a:pPr>
                <a:spcBef>
                  <a:spcPct val="0"/>
                </a:spcBef>
              </a:pPr>
              <a:t>20</a:t>
            </a:fld>
            <a:endParaRPr lang="pt-BR" altLang="pt-BR" smtClean="0"/>
          </a:p>
        </p:txBody>
      </p:sp>
    </p:spTree>
    <p:extLst>
      <p:ext uri="{BB962C8B-B14F-4D97-AF65-F5344CB8AC3E}">
        <p14:creationId xmlns:p14="http://schemas.microsoft.com/office/powerpoint/2010/main" val="23985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p:cNvSpPr>
            <a:spLocks noGrp="1" noRot="1" noChangeAspect="1" noTextEdit="1"/>
          </p:cNvSpPr>
          <p:nvPr>
            <p:ph type="sldImg"/>
          </p:nvPr>
        </p:nvSpPr>
        <p:spPr>
          <a:ln/>
        </p:spPr>
      </p:sp>
      <p:sp>
        <p:nvSpPr>
          <p:cNvPr id="1146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pt-BR" altLang="pt-BR" smtClean="0"/>
              <a:t> Ver ASSIS &amp; CHAIB, p. 113-117.</a:t>
            </a:r>
          </a:p>
          <a:p>
            <a:pPr>
              <a:buFontTx/>
              <a:buChar char="•"/>
            </a:pPr>
            <a:r>
              <a:rPr lang="pt-BR" altLang="pt-BR" smtClean="0"/>
              <a:t> Críticas à concepção de correntes macroscópicas imaginadas por Ampère: 1. </a:t>
            </a:r>
            <a:r>
              <a:rPr lang="pt-BR" altLang="pt-BR" i="1" smtClean="0"/>
              <a:t>Correntes macroscópicas esquentam um fio, mas não esquentam um ímã. Portanto, elas não devem existir. 2. Onde está o motor que mantém as cargas em movimento no interior do ímã?</a:t>
            </a:r>
          </a:p>
          <a:p>
            <a:pPr>
              <a:buFontTx/>
              <a:buChar char="•"/>
            </a:pPr>
            <a:r>
              <a:rPr lang="pt-BR" altLang="pt-BR" smtClean="0"/>
              <a:t> “In January 1821, however, Ampère responded to criticism from Fresnel by tentatively concluding [provisoriamente concluir] that magnetic circuits must be restricted to individual molecules. By adopting this molecular theory, Ampère sought to avoid Fresnel’s objection that thermal effects should be detectable within a magnet if its magnetism is due to electric circuits of macroscopic dimensions.” (HOFMANN, James R. </a:t>
            </a:r>
            <a:r>
              <a:rPr lang="pt-BR" altLang="pt-BR" i="1" smtClean="0"/>
              <a:t>Ampère, Electrodynamics, and Experimental Evidence</a:t>
            </a:r>
            <a:r>
              <a:rPr lang="pt-BR" altLang="pt-BR" smtClean="0"/>
              <a:t>, OSIRIS, 2nd series, 1987, p. 48) </a:t>
            </a:r>
          </a:p>
        </p:txBody>
      </p:sp>
      <p:sp>
        <p:nvSpPr>
          <p:cNvPr id="1146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83A16F-ED56-4172-B505-72A77411A534}" type="slidenum">
              <a:rPr lang="pt-BR" altLang="pt-BR" smtClean="0"/>
              <a:pPr>
                <a:spcBef>
                  <a:spcPct val="0"/>
                </a:spcBef>
              </a:pPr>
              <a:t>21</a:t>
            </a:fld>
            <a:endParaRPr lang="pt-BR" altLang="pt-BR" smtClean="0"/>
          </a:p>
        </p:txBody>
      </p:sp>
    </p:spTree>
    <p:extLst>
      <p:ext uri="{BB962C8B-B14F-4D97-AF65-F5344CB8AC3E}">
        <p14:creationId xmlns:p14="http://schemas.microsoft.com/office/powerpoint/2010/main" val="362055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4105"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pt-BR"/>
              <a:t>Clique para editar o estilo do título mestre</a:t>
            </a:r>
          </a:p>
        </p:txBody>
      </p:sp>
      <p:sp>
        <p:nvSpPr>
          <p:cNvPr id="4106"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pt-BR"/>
              <a:t>Clique para editar o estilo do subtítulo mestre</a:t>
            </a:r>
          </a:p>
        </p:txBody>
      </p:sp>
      <p:sp>
        <p:nvSpPr>
          <p:cNvPr id="11" name="Rectangle 11"/>
          <p:cNvSpPr>
            <a:spLocks noGrp="1" noChangeArrowheads="1"/>
          </p:cNvSpPr>
          <p:nvPr>
            <p:ph type="dt" sz="half" idx="10"/>
          </p:nvPr>
        </p:nvSpPr>
        <p:spPr/>
        <p:txBody>
          <a:bodyPr/>
          <a:lstStyle>
            <a:lvl1pPr>
              <a:defRPr/>
            </a:lvl1pPr>
          </a:lstStyle>
          <a:p>
            <a:pPr>
              <a:defRPr/>
            </a:pPr>
            <a:endParaRPr lang="pt-BR"/>
          </a:p>
        </p:txBody>
      </p:sp>
      <p:sp>
        <p:nvSpPr>
          <p:cNvPr id="12" name="Rectangle 12"/>
          <p:cNvSpPr>
            <a:spLocks noGrp="1" noChangeArrowheads="1"/>
          </p:cNvSpPr>
          <p:nvPr>
            <p:ph type="ftr" sz="quarter" idx="11"/>
          </p:nvPr>
        </p:nvSpPr>
        <p:spPr/>
        <p:txBody>
          <a:bodyPr/>
          <a:lstStyle>
            <a:lvl1pPr>
              <a:defRPr/>
            </a:lvl1pPr>
          </a:lstStyle>
          <a:p>
            <a:pPr>
              <a:defRPr/>
            </a:pPr>
            <a:endParaRPr lang="pt-B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BCEBBCF0-DC96-42BC-9AED-73598FD5F1A1}" type="slidenum">
              <a:rPr lang="pt-BR" altLang="pt-BR"/>
              <a:pPr>
                <a:defRPr/>
              </a:pPr>
              <a:t>‹nº›</a:t>
            </a:fld>
            <a:endParaRPr lang="pt-BR" altLang="pt-BR"/>
          </a:p>
        </p:txBody>
      </p:sp>
    </p:spTree>
    <p:extLst>
      <p:ext uri="{BB962C8B-B14F-4D97-AF65-F5344CB8AC3E}">
        <p14:creationId xmlns:p14="http://schemas.microsoft.com/office/powerpoint/2010/main" val="313795012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48E2D636-A533-4021-A5D5-871CB11A6757}" type="slidenum">
              <a:rPr lang="pt-BR" altLang="pt-BR"/>
              <a:pPr>
                <a:defRPr/>
              </a:pPr>
              <a:t>‹nº›</a:t>
            </a:fld>
            <a:endParaRPr lang="pt-BR" altLang="pt-BR"/>
          </a:p>
        </p:txBody>
      </p:sp>
    </p:spTree>
    <p:extLst>
      <p:ext uri="{BB962C8B-B14F-4D97-AF65-F5344CB8AC3E}">
        <p14:creationId xmlns:p14="http://schemas.microsoft.com/office/powerpoint/2010/main" val="57370171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21488" y="284163"/>
            <a:ext cx="2044700" cy="5811837"/>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284163"/>
            <a:ext cx="5983288" cy="5811837"/>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A248E638-8921-4D58-A0F6-F10E020E63ED}" type="slidenum">
              <a:rPr lang="pt-BR" altLang="pt-BR"/>
              <a:pPr>
                <a:defRPr/>
              </a:pPr>
              <a:t>‹nº›</a:t>
            </a:fld>
            <a:endParaRPr lang="pt-BR" altLang="pt-BR"/>
          </a:p>
        </p:txBody>
      </p:sp>
    </p:spTree>
    <p:extLst>
      <p:ext uri="{BB962C8B-B14F-4D97-AF65-F5344CB8AC3E}">
        <p14:creationId xmlns:p14="http://schemas.microsoft.com/office/powerpoint/2010/main" val="67203001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6482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81BB841A-AEE0-441B-90F1-F2FC3FFE8771}" type="slidenum">
              <a:rPr lang="pt-BR" altLang="pt-BR"/>
              <a:pPr>
                <a:defRPr/>
              </a:pPr>
              <a:t>‹nº›</a:t>
            </a:fld>
            <a:endParaRPr lang="pt-BR" altLang="pt-BR"/>
          </a:p>
        </p:txBody>
      </p:sp>
    </p:spTree>
    <p:extLst>
      <p:ext uri="{BB962C8B-B14F-4D97-AF65-F5344CB8AC3E}">
        <p14:creationId xmlns:p14="http://schemas.microsoft.com/office/powerpoint/2010/main" val="45709347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9050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40767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1028"/>
          <p:cNvSpPr>
            <a:spLocks noGrp="1" noChangeArrowheads="1"/>
          </p:cNvSpPr>
          <p:nvPr>
            <p:ph type="dt" sz="half" idx="10"/>
          </p:nvPr>
        </p:nvSpPr>
        <p:spPr>
          <a:ln/>
        </p:spPr>
        <p:txBody>
          <a:bodyPr/>
          <a:lstStyle>
            <a:lvl1pPr>
              <a:defRPr/>
            </a:lvl1pPr>
          </a:lstStyle>
          <a:p>
            <a:pPr>
              <a:defRPr/>
            </a:pPr>
            <a:endParaRPr lang="pt-BR"/>
          </a:p>
        </p:txBody>
      </p:sp>
      <p:sp>
        <p:nvSpPr>
          <p:cNvPr id="7" name="Rectangle 1029"/>
          <p:cNvSpPr>
            <a:spLocks noGrp="1" noChangeArrowheads="1"/>
          </p:cNvSpPr>
          <p:nvPr>
            <p:ph type="ftr" sz="quarter" idx="11"/>
          </p:nvPr>
        </p:nvSpPr>
        <p:spPr>
          <a:ln/>
        </p:spPr>
        <p:txBody>
          <a:bodyPr/>
          <a:lstStyle>
            <a:lvl1pPr>
              <a:defRPr/>
            </a:lvl1pPr>
          </a:lstStyle>
          <a:p>
            <a:pPr>
              <a:defRPr/>
            </a:pPr>
            <a:endParaRPr lang="pt-BR"/>
          </a:p>
        </p:txBody>
      </p:sp>
      <p:sp>
        <p:nvSpPr>
          <p:cNvPr id="8" name="Rectangle 1033" descr="Large confetti"/>
          <p:cNvSpPr>
            <a:spLocks noGrp="1" noChangeArrowheads="1"/>
          </p:cNvSpPr>
          <p:nvPr>
            <p:ph type="sldNum" sz="quarter" idx="12"/>
          </p:nvPr>
        </p:nvSpPr>
        <p:spPr>
          <a:ln/>
        </p:spPr>
        <p:txBody>
          <a:bodyPr/>
          <a:lstStyle>
            <a:lvl1pPr>
              <a:defRPr/>
            </a:lvl1pPr>
          </a:lstStyle>
          <a:p>
            <a:pPr>
              <a:defRPr/>
            </a:pPr>
            <a:fld id="{B83BB156-45B8-4770-BD96-FCE96A683478}" type="slidenum">
              <a:rPr lang="pt-BR" altLang="pt-BR"/>
              <a:pPr>
                <a:defRPr/>
              </a:pPr>
              <a:t>‹nº›</a:t>
            </a:fld>
            <a:endParaRPr lang="pt-BR" altLang="pt-BR"/>
          </a:p>
        </p:txBody>
      </p:sp>
    </p:spTree>
    <p:extLst>
      <p:ext uri="{BB962C8B-B14F-4D97-AF65-F5344CB8AC3E}">
        <p14:creationId xmlns:p14="http://schemas.microsoft.com/office/powerpoint/2010/main" val="7610829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F22BF2B9-5490-4727-86C8-479ED27E6AA8}" type="slidenum">
              <a:rPr lang="pt-BR" altLang="pt-BR"/>
              <a:pPr>
                <a:defRPr/>
              </a:pPr>
              <a:t>‹nº›</a:t>
            </a:fld>
            <a:endParaRPr lang="pt-BR" altLang="pt-BR"/>
          </a:p>
        </p:txBody>
      </p:sp>
    </p:spTree>
    <p:extLst>
      <p:ext uri="{BB962C8B-B14F-4D97-AF65-F5344CB8AC3E}">
        <p14:creationId xmlns:p14="http://schemas.microsoft.com/office/powerpoint/2010/main" val="1191495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85800" y="1905000"/>
            <a:ext cx="3810000" cy="4191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9050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648200" y="4076700"/>
            <a:ext cx="3810000" cy="20193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1028"/>
          <p:cNvSpPr>
            <a:spLocks noGrp="1" noChangeArrowheads="1"/>
          </p:cNvSpPr>
          <p:nvPr>
            <p:ph type="dt" sz="half" idx="10"/>
          </p:nvPr>
        </p:nvSpPr>
        <p:spPr>
          <a:ln/>
        </p:spPr>
        <p:txBody>
          <a:bodyPr/>
          <a:lstStyle>
            <a:lvl1pPr>
              <a:defRPr/>
            </a:lvl1pPr>
          </a:lstStyle>
          <a:p>
            <a:pPr>
              <a:defRPr/>
            </a:pPr>
            <a:endParaRPr lang="pt-BR"/>
          </a:p>
        </p:txBody>
      </p:sp>
      <p:sp>
        <p:nvSpPr>
          <p:cNvPr id="7" name="Rectangle 1029"/>
          <p:cNvSpPr>
            <a:spLocks noGrp="1" noChangeArrowheads="1"/>
          </p:cNvSpPr>
          <p:nvPr>
            <p:ph type="ftr" sz="quarter" idx="11"/>
          </p:nvPr>
        </p:nvSpPr>
        <p:spPr>
          <a:ln/>
        </p:spPr>
        <p:txBody>
          <a:bodyPr/>
          <a:lstStyle>
            <a:lvl1pPr>
              <a:defRPr/>
            </a:lvl1pPr>
          </a:lstStyle>
          <a:p>
            <a:pPr>
              <a:defRPr/>
            </a:pPr>
            <a:endParaRPr lang="pt-BR"/>
          </a:p>
        </p:txBody>
      </p:sp>
      <p:sp>
        <p:nvSpPr>
          <p:cNvPr id="8" name="Rectangle 1033" descr="Large confetti"/>
          <p:cNvSpPr>
            <a:spLocks noGrp="1" noChangeArrowheads="1"/>
          </p:cNvSpPr>
          <p:nvPr>
            <p:ph type="sldNum" sz="quarter" idx="12"/>
          </p:nvPr>
        </p:nvSpPr>
        <p:spPr>
          <a:ln/>
        </p:spPr>
        <p:txBody>
          <a:bodyPr/>
          <a:lstStyle>
            <a:lvl1pPr>
              <a:defRPr/>
            </a:lvl1pPr>
          </a:lstStyle>
          <a:p>
            <a:pPr>
              <a:defRPr/>
            </a:pPr>
            <a:fld id="{BA26EA10-7407-4359-BE55-7D77D6E95052}" type="slidenum">
              <a:rPr lang="pt-BR" altLang="pt-BR"/>
              <a:pPr>
                <a:defRPr/>
              </a:pPr>
              <a:t>‹nº›</a:t>
            </a:fld>
            <a:endParaRPr lang="pt-BR" altLang="pt-BR"/>
          </a:p>
        </p:txBody>
      </p:sp>
    </p:spTree>
    <p:extLst>
      <p:ext uri="{BB962C8B-B14F-4D97-AF65-F5344CB8AC3E}">
        <p14:creationId xmlns:p14="http://schemas.microsoft.com/office/powerpoint/2010/main" val="107327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09531668-6905-4CD2-9D3B-281C2E689B01}" type="slidenum">
              <a:rPr lang="pt-BR" altLang="pt-BR"/>
              <a:pPr>
                <a:defRPr/>
              </a:pPr>
              <a:t>‹nº›</a:t>
            </a:fld>
            <a:endParaRPr lang="pt-BR" altLang="pt-BR"/>
          </a:p>
        </p:txBody>
      </p:sp>
    </p:spTree>
    <p:extLst>
      <p:ext uri="{BB962C8B-B14F-4D97-AF65-F5344CB8AC3E}">
        <p14:creationId xmlns:p14="http://schemas.microsoft.com/office/powerpoint/2010/main" val="341725669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A38399F0-CF5D-457B-AB0C-562A979E70EC}" type="slidenum">
              <a:rPr lang="pt-BR" altLang="pt-BR"/>
              <a:pPr>
                <a:defRPr/>
              </a:pPr>
              <a:t>‹nº›</a:t>
            </a:fld>
            <a:endParaRPr lang="pt-BR" altLang="pt-BR"/>
          </a:p>
        </p:txBody>
      </p:sp>
    </p:spTree>
    <p:extLst>
      <p:ext uri="{BB962C8B-B14F-4D97-AF65-F5344CB8AC3E}">
        <p14:creationId xmlns:p14="http://schemas.microsoft.com/office/powerpoint/2010/main" val="115880568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0AED91F6-7E77-4B63-830A-ED7E95271C88}" type="slidenum">
              <a:rPr lang="pt-BR" altLang="pt-BR"/>
              <a:pPr>
                <a:defRPr/>
              </a:pPr>
              <a:t>‹nº›</a:t>
            </a:fld>
            <a:endParaRPr lang="pt-BR" altLang="pt-BR"/>
          </a:p>
        </p:txBody>
      </p:sp>
    </p:spTree>
    <p:extLst>
      <p:ext uri="{BB962C8B-B14F-4D97-AF65-F5344CB8AC3E}">
        <p14:creationId xmlns:p14="http://schemas.microsoft.com/office/powerpoint/2010/main" val="278367190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28"/>
          <p:cNvSpPr>
            <a:spLocks noGrp="1" noChangeArrowheads="1"/>
          </p:cNvSpPr>
          <p:nvPr>
            <p:ph type="dt" sz="half" idx="10"/>
          </p:nvPr>
        </p:nvSpPr>
        <p:spPr>
          <a:ln/>
        </p:spPr>
        <p:txBody>
          <a:bodyPr/>
          <a:lstStyle>
            <a:lvl1pPr>
              <a:defRPr/>
            </a:lvl1pPr>
          </a:lstStyle>
          <a:p>
            <a:pPr>
              <a:defRPr/>
            </a:pPr>
            <a:endParaRPr lang="pt-BR"/>
          </a:p>
        </p:txBody>
      </p:sp>
      <p:sp>
        <p:nvSpPr>
          <p:cNvPr id="8" name="Rectangle 1029"/>
          <p:cNvSpPr>
            <a:spLocks noGrp="1" noChangeArrowheads="1"/>
          </p:cNvSpPr>
          <p:nvPr>
            <p:ph type="ftr" sz="quarter" idx="11"/>
          </p:nvPr>
        </p:nvSpPr>
        <p:spPr>
          <a:ln/>
        </p:spPr>
        <p:txBody>
          <a:bodyPr/>
          <a:lstStyle>
            <a:lvl1pPr>
              <a:defRPr/>
            </a:lvl1pPr>
          </a:lstStyle>
          <a:p>
            <a:pPr>
              <a:defRPr/>
            </a:pPr>
            <a:endParaRPr lang="pt-BR"/>
          </a:p>
        </p:txBody>
      </p:sp>
      <p:sp>
        <p:nvSpPr>
          <p:cNvPr id="9" name="Rectangle 1033" descr="Large confetti"/>
          <p:cNvSpPr>
            <a:spLocks noGrp="1" noChangeArrowheads="1"/>
          </p:cNvSpPr>
          <p:nvPr>
            <p:ph type="sldNum" sz="quarter" idx="12"/>
          </p:nvPr>
        </p:nvSpPr>
        <p:spPr>
          <a:ln/>
        </p:spPr>
        <p:txBody>
          <a:bodyPr/>
          <a:lstStyle>
            <a:lvl1pPr>
              <a:defRPr/>
            </a:lvl1pPr>
          </a:lstStyle>
          <a:p>
            <a:pPr>
              <a:defRPr/>
            </a:pPr>
            <a:fld id="{AB7887BE-91E8-4F2B-A915-A840BA7D8C3B}" type="slidenum">
              <a:rPr lang="pt-BR" altLang="pt-BR"/>
              <a:pPr>
                <a:defRPr/>
              </a:pPr>
              <a:t>‹nº›</a:t>
            </a:fld>
            <a:endParaRPr lang="pt-BR" altLang="pt-BR"/>
          </a:p>
        </p:txBody>
      </p:sp>
    </p:spTree>
    <p:extLst>
      <p:ext uri="{BB962C8B-B14F-4D97-AF65-F5344CB8AC3E}">
        <p14:creationId xmlns:p14="http://schemas.microsoft.com/office/powerpoint/2010/main" val="360573062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28"/>
          <p:cNvSpPr>
            <a:spLocks noGrp="1" noChangeArrowheads="1"/>
          </p:cNvSpPr>
          <p:nvPr>
            <p:ph type="dt" sz="half" idx="10"/>
          </p:nvPr>
        </p:nvSpPr>
        <p:spPr>
          <a:ln/>
        </p:spPr>
        <p:txBody>
          <a:bodyPr/>
          <a:lstStyle>
            <a:lvl1pPr>
              <a:defRPr/>
            </a:lvl1pPr>
          </a:lstStyle>
          <a:p>
            <a:pPr>
              <a:defRPr/>
            </a:pPr>
            <a:endParaRPr lang="pt-BR"/>
          </a:p>
        </p:txBody>
      </p:sp>
      <p:sp>
        <p:nvSpPr>
          <p:cNvPr id="4" name="Rectangle 1029"/>
          <p:cNvSpPr>
            <a:spLocks noGrp="1" noChangeArrowheads="1"/>
          </p:cNvSpPr>
          <p:nvPr>
            <p:ph type="ftr" sz="quarter" idx="11"/>
          </p:nvPr>
        </p:nvSpPr>
        <p:spPr>
          <a:ln/>
        </p:spPr>
        <p:txBody>
          <a:bodyPr/>
          <a:lstStyle>
            <a:lvl1pPr>
              <a:defRPr/>
            </a:lvl1pPr>
          </a:lstStyle>
          <a:p>
            <a:pPr>
              <a:defRPr/>
            </a:pPr>
            <a:endParaRPr lang="pt-BR"/>
          </a:p>
        </p:txBody>
      </p:sp>
      <p:sp>
        <p:nvSpPr>
          <p:cNvPr id="5" name="Rectangle 1033" descr="Large confetti"/>
          <p:cNvSpPr>
            <a:spLocks noGrp="1" noChangeArrowheads="1"/>
          </p:cNvSpPr>
          <p:nvPr>
            <p:ph type="sldNum" sz="quarter" idx="12"/>
          </p:nvPr>
        </p:nvSpPr>
        <p:spPr>
          <a:ln/>
        </p:spPr>
        <p:txBody>
          <a:bodyPr/>
          <a:lstStyle>
            <a:lvl1pPr>
              <a:defRPr/>
            </a:lvl1pPr>
          </a:lstStyle>
          <a:p>
            <a:pPr>
              <a:defRPr/>
            </a:pPr>
            <a:fld id="{0B63685D-1D19-4B47-9E96-0C4BD6C7098F}" type="slidenum">
              <a:rPr lang="pt-BR" altLang="pt-BR"/>
              <a:pPr>
                <a:defRPr/>
              </a:pPr>
              <a:t>‹nº›</a:t>
            </a:fld>
            <a:endParaRPr lang="pt-BR" altLang="pt-BR"/>
          </a:p>
        </p:txBody>
      </p:sp>
    </p:spTree>
    <p:extLst>
      <p:ext uri="{BB962C8B-B14F-4D97-AF65-F5344CB8AC3E}">
        <p14:creationId xmlns:p14="http://schemas.microsoft.com/office/powerpoint/2010/main" val="327646679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pt-BR"/>
          </a:p>
        </p:txBody>
      </p:sp>
      <p:sp>
        <p:nvSpPr>
          <p:cNvPr id="3" name="Rectangle 1029"/>
          <p:cNvSpPr>
            <a:spLocks noGrp="1" noChangeArrowheads="1"/>
          </p:cNvSpPr>
          <p:nvPr>
            <p:ph type="ftr" sz="quarter" idx="11"/>
          </p:nvPr>
        </p:nvSpPr>
        <p:spPr>
          <a:ln/>
        </p:spPr>
        <p:txBody>
          <a:bodyPr/>
          <a:lstStyle>
            <a:lvl1pPr>
              <a:defRPr/>
            </a:lvl1pPr>
          </a:lstStyle>
          <a:p>
            <a:pPr>
              <a:defRPr/>
            </a:pPr>
            <a:endParaRPr lang="pt-BR"/>
          </a:p>
        </p:txBody>
      </p:sp>
      <p:sp>
        <p:nvSpPr>
          <p:cNvPr id="4" name="Rectangle 1033" descr="Large confetti"/>
          <p:cNvSpPr>
            <a:spLocks noGrp="1" noChangeArrowheads="1"/>
          </p:cNvSpPr>
          <p:nvPr>
            <p:ph type="sldNum" sz="quarter" idx="12"/>
          </p:nvPr>
        </p:nvSpPr>
        <p:spPr>
          <a:ln/>
        </p:spPr>
        <p:txBody>
          <a:bodyPr/>
          <a:lstStyle>
            <a:lvl1pPr>
              <a:defRPr/>
            </a:lvl1pPr>
          </a:lstStyle>
          <a:p>
            <a:pPr>
              <a:defRPr/>
            </a:pPr>
            <a:fld id="{97CAA19B-BDA9-4723-A2A7-63C48652879D}" type="slidenum">
              <a:rPr lang="pt-BR" altLang="pt-BR"/>
              <a:pPr>
                <a:defRPr/>
              </a:pPr>
              <a:t>‹nº›</a:t>
            </a:fld>
            <a:endParaRPr lang="pt-BR" altLang="pt-BR"/>
          </a:p>
        </p:txBody>
      </p:sp>
    </p:spTree>
    <p:extLst>
      <p:ext uri="{BB962C8B-B14F-4D97-AF65-F5344CB8AC3E}">
        <p14:creationId xmlns:p14="http://schemas.microsoft.com/office/powerpoint/2010/main" val="421606437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27E39BE9-51D7-446E-8C84-56F39705B479}" type="slidenum">
              <a:rPr lang="pt-BR" altLang="pt-BR"/>
              <a:pPr>
                <a:defRPr/>
              </a:pPr>
              <a:t>‹nº›</a:t>
            </a:fld>
            <a:endParaRPr lang="pt-BR" altLang="pt-BR"/>
          </a:p>
        </p:txBody>
      </p:sp>
    </p:spTree>
    <p:extLst>
      <p:ext uri="{BB962C8B-B14F-4D97-AF65-F5344CB8AC3E}">
        <p14:creationId xmlns:p14="http://schemas.microsoft.com/office/powerpoint/2010/main" val="91781044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59791F8B-F9DF-4BF3-AFEC-53DFFB4533E3}" type="slidenum">
              <a:rPr lang="pt-BR" altLang="pt-BR"/>
              <a:pPr>
                <a:defRPr/>
              </a:pPr>
              <a:t>‹nº›</a:t>
            </a:fld>
            <a:endParaRPr lang="pt-BR" altLang="pt-BR"/>
          </a:p>
        </p:txBody>
      </p:sp>
    </p:spTree>
    <p:extLst>
      <p:ext uri="{BB962C8B-B14F-4D97-AF65-F5344CB8AC3E}">
        <p14:creationId xmlns:p14="http://schemas.microsoft.com/office/powerpoint/2010/main" val="58370326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1026"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smtClean="0"/>
              <a:t>Clique para editar o estilo do título mestre</a:t>
            </a:r>
          </a:p>
        </p:txBody>
      </p:sp>
      <p:sp>
        <p:nvSpPr>
          <p:cNvPr id="1027" name="Rectangle 1027"/>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pt-BR"/>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pt-BR"/>
          </a:p>
        </p:txBody>
      </p:sp>
      <p:sp>
        <p:nvSpPr>
          <p:cNvPr id="1030" name="Rectangle 1030"/>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1" name="Rectangle 1031"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1032" name="Rectangle 1032"/>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defRPr/>
            </a:pPr>
            <a:endParaRPr kumimoji="1" lang="pt-BR" altLang="pt-BR" sz="2400" smtClean="0"/>
          </a:p>
        </p:txBody>
      </p:sp>
      <p:sp>
        <p:nvSpPr>
          <p:cNvPr id="3081" name="Rectangle 1033"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solidFill>
                  <a:schemeClr val="bg1"/>
                </a:solidFill>
              </a:defRPr>
            </a:lvl1pPr>
          </a:lstStyle>
          <a:p>
            <a:pPr>
              <a:defRPr/>
            </a:pPr>
            <a:fld id="{3B9D7844-15D7-4541-97B2-B524CD8A13DE}"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4720"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 id="2147484719" r:id="rId15"/>
  </p:sldLayoutIdLst>
  <p:transition spd="slow"/>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wmf"/><Relationship Id="rId11" Type="http://schemas.openxmlformats.org/officeDocument/2006/relationships/image" Target="../media/image38.png"/><Relationship Id="rId5" Type="http://schemas.openxmlformats.org/officeDocument/2006/relationships/oleObject" Target="../embeddings/oleObject2.bin"/><Relationship Id="rId10" Type="http://schemas.openxmlformats.org/officeDocument/2006/relationships/image" Target="../media/image37.wmf"/><Relationship Id="rId4" Type="http://schemas.openxmlformats.org/officeDocument/2006/relationships/image" Target="../media/image2.png"/><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9.bin"/><Relationship Id="rId3" Type="http://schemas.openxmlformats.org/officeDocument/2006/relationships/notesSlide" Target="../notesSlides/notesSlide15.xml"/><Relationship Id="rId7" Type="http://schemas.openxmlformats.org/officeDocument/2006/relationships/oleObject" Target="../embeddings/oleObject6.bin"/><Relationship Id="rId12" Type="http://schemas.openxmlformats.org/officeDocument/2006/relationships/image" Target="../media/image42.wmf"/><Relationship Id="rId2" Type="http://schemas.openxmlformats.org/officeDocument/2006/relationships/slideLayout" Target="../slideLayouts/slideLayout2.xml"/><Relationship Id="rId16" Type="http://schemas.openxmlformats.org/officeDocument/2006/relationships/image" Target="../media/image44.wmf"/><Relationship Id="rId1" Type="http://schemas.openxmlformats.org/officeDocument/2006/relationships/vmlDrawing" Target="../drawings/vmlDrawing3.vml"/><Relationship Id="rId6" Type="http://schemas.openxmlformats.org/officeDocument/2006/relationships/image" Target="../media/image39.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41.wmf"/><Relationship Id="rId4" Type="http://schemas.openxmlformats.org/officeDocument/2006/relationships/image" Target="../media/image2.png"/><Relationship Id="rId9" Type="http://schemas.openxmlformats.org/officeDocument/2006/relationships/oleObject" Target="../embeddings/oleObject7.bin"/><Relationship Id="rId14" Type="http://schemas.openxmlformats.org/officeDocument/2006/relationships/image" Target="../media/image43.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8.wmf"/><Relationship Id="rId3" Type="http://schemas.openxmlformats.org/officeDocument/2006/relationships/notesSlide" Target="../notesSlides/notesSlide16.xml"/><Relationship Id="rId7" Type="http://schemas.openxmlformats.org/officeDocument/2006/relationships/image" Target="../media/image45.wmf"/><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47.wmf"/><Relationship Id="rId5" Type="http://schemas.openxmlformats.org/officeDocument/2006/relationships/image" Target="../media/image96.png"/><Relationship Id="rId10" Type="http://schemas.openxmlformats.org/officeDocument/2006/relationships/oleObject" Target="../embeddings/oleObject13.bin"/><Relationship Id="rId4" Type="http://schemas.openxmlformats.org/officeDocument/2006/relationships/image" Target="../media/image2.png"/><Relationship Id="rId9" Type="http://schemas.openxmlformats.org/officeDocument/2006/relationships/image" Target="../media/image46.wmf"/></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2.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49.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E9D464D-8BF9-4005-8B53-9075899A95A1}" type="slidenum">
              <a:rPr lang="pt-BR" altLang="pt-BR" sz="1400" smtClean="0">
                <a:solidFill>
                  <a:schemeClr val="bg1"/>
                </a:solidFill>
              </a:rPr>
              <a:pPr>
                <a:spcBef>
                  <a:spcPct val="0"/>
                </a:spcBef>
                <a:buSzTx/>
                <a:buFontTx/>
                <a:buNone/>
              </a:pPr>
              <a:t>1</a:t>
            </a:fld>
            <a:endParaRPr lang="pt-BR" altLang="pt-BR" sz="1400" smtClean="0">
              <a:solidFill>
                <a:schemeClr val="bg1"/>
              </a:solidFill>
            </a:endParaRPr>
          </a:p>
        </p:txBody>
      </p:sp>
      <p:sp>
        <p:nvSpPr>
          <p:cNvPr id="87043" name="Rectangle 5"/>
          <p:cNvSpPr>
            <a:spLocks noGrp="1" noChangeArrowheads="1"/>
          </p:cNvSpPr>
          <p:nvPr>
            <p:ph type="body" sz="half" idx="2"/>
          </p:nvPr>
        </p:nvSpPr>
        <p:spPr>
          <a:xfrm>
            <a:off x="34925" y="6246813"/>
            <a:ext cx="2809875" cy="444500"/>
          </a:xfrm>
        </p:spPr>
        <p:txBody>
          <a:bodyPr/>
          <a:lstStyle/>
          <a:p>
            <a:pPr algn="ctr" eaLnBrk="1" hangingPunct="1">
              <a:lnSpc>
                <a:spcPct val="80000"/>
              </a:lnSpc>
              <a:spcBef>
                <a:spcPct val="0"/>
              </a:spcBef>
              <a:buClr>
                <a:schemeClr val="bg1"/>
              </a:buClr>
              <a:buSzTx/>
              <a:buFontTx/>
              <a:buNone/>
            </a:pPr>
            <a:r>
              <a:rPr lang="pt-BR" altLang="pt-BR" sz="2000" b="1" smtClean="0"/>
              <a:t>Prof. Daniel Gardelli</a:t>
            </a:r>
          </a:p>
        </p:txBody>
      </p:sp>
      <p:sp>
        <p:nvSpPr>
          <p:cNvPr id="87044" name="Text Box 7"/>
          <p:cNvSpPr txBox="1">
            <a:spLocks noChangeArrowheads="1"/>
          </p:cNvSpPr>
          <p:nvPr/>
        </p:nvSpPr>
        <p:spPr bwMode="auto">
          <a:xfrm>
            <a:off x="1114425" y="257175"/>
            <a:ext cx="69135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SzTx/>
              <a:buFontTx/>
              <a:buNone/>
            </a:pPr>
            <a:r>
              <a:rPr lang="pt-BR" altLang="pt-BR" sz="2400" b="1"/>
              <a:t>UNIVERSIDADE ESTADUAL DE MARINGÁ</a:t>
            </a:r>
          </a:p>
          <a:p>
            <a:pPr algn="ctr" eaLnBrk="1" hangingPunct="1">
              <a:lnSpc>
                <a:spcPct val="120000"/>
              </a:lnSpc>
              <a:spcBef>
                <a:spcPct val="0"/>
              </a:spcBef>
              <a:buSzTx/>
              <a:buFontTx/>
              <a:buNone/>
            </a:pPr>
            <a:r>
              <a:rPr lang="pt-BR" altLang="pt-BR" sz="2400" b="1"/>
              <a:t>DEPARTAMENTO DE FÍSICA</a:t>
            </a:r>
          </a:p>
        </p:txBody>
      </p:sp>
      <p:sp>
        <p:nvSpPr>
          <p:cNvPr id="87045" name="Rectangle 9"/>
          <p:cNvSpPr>
            <a:spLocks noChangeArrowheads="1"/>
          </p:cNvSpPr>
          <p:nvPr/>
        </p:nvSpPr>
        <p:spPr bwMode="auto">
          <a:xfrm>
            <a:off x="0" y="3028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87046" name="Text Box 11"/>
          <p:cNvSpPr txBox="1">
            <a:spLocks noChangeArrowheads="1"/>
          </p:cNvSpPr>
          <p:nvPr/>
        </p:nvSpPr>
        <p:spPr bwMode="auto">
          <a:xfrm>
            <a:off x="179388" y="1744663"/>
            <a:ext cx="8785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600" b="1"/>
              <a:t>A ELETRODINÂMICA DE</a:t>
            </a:r>
          </a:p>
          <a:p>
            <a:pPr algn="ctr" eaLnBrk="1" hangingPunct="1">
              <a:spcBef>
                <a:spcPct val="0"/>
              </a:spcBef>
              <a:buSzTx/>
              <a:buFontTx/>
              <a:buNone/>
            </a:pPr>
            <a:r>
              <a:rPr lang="pt-BR" altLang="pt-BR" sz="2600" b="1"/>
              <a:t>ANDRÉ-MARIE AMPÈRE (1775-1836)</a:t>
            </a:r>
            <a:endParaRPr lang="pt-BR" altLang="pt-BR" sz="2800" b="1"/>
          </a:p>
        </p:txBody>
      </p:sp>
      <p:graphicFrame>
        <p:nvGraphicFramePr>
          <p:cNvPr id="87047" name="Object 14"/>
          <p:cNvGraphicFramePr>
            <a:graphicFrameLocks noGrp="1" noChangeAspect="1"/>
          </p:cNvGraphicFramePr>
          <p:nvPr>
            <p:ph sz="half" idx="1"/>
          </p:nvPr>
        </p:nvGraphicFramePr>
        <p:xfrm>
          <a:off x="7902575" y="333375"/>
          <a:ext cx="917575" cy="903288"/>
        </p:xfrm>
        <a:graphic>
          <a:graphicData uri="http://schemas.openxmlformats.org/presentationml/2006/ole">
            <mc:AlternateContent xmlns:mc="http://schemas.openxmlformats.org/markup-compatibility/2006">
              <mc:Choice xmlns:v="urn:schemas-microsoft-com:vml" Requires="v">
                <p:oleObj spid="_x0000_s87070" r:id="rId5" imgW="2199132" imgH="2164385" progId="CDraw5">
                  <p:embed/>
                </p:oleObj>
              </mc:Choice>
              <mc:Fallback>
                <p:oleObj r:id="rId5" imgW="2199132" imgH="2164385" progId="CDraw5">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575" y="333375"/>
                        <a:ext cx="917575"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7048" name="Imagem 1"/>
          <p:cNvPicPr>
            <a:picLocks noChangeAspect="1"/>
          </p:cNvPicPr>
          <p:nvPr/>
        </p:nvPicPr>
        <p:blipFill>
          <a:blip r:embed="rId7">
            <a:extLst>
              <a:ext uri="{28A0092B-C50C-407E-A947-70E740481C1C}">
                <a14:useLocalDpi xmlns:a14="http://schemas.microsoft.com/office/drawing/2010/main" val="0"/>
              </a:ext>
            </a:extLst>
          </a:blip>
          <a:srcRect l="5533" t="5128" r="7872" b="6551"/>
          <a:stretch>
            <a:fillRect/>
          </a:stretch>
        </p:blipFill>
        <p:spPr bwMode="auto">
          <a:xfrm>
            <a:off x="3132138" y="2703513"/>
            <a:ext cx="2879725" cy="35036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DB36A5E-5068-4040-A644-54FB8F554B0C}" type="slidenum">
              <a:rPr lang="pt-BR" altLang="pt-BR" sz="1400" smtClean="0">
                <a:solidFill>
                  <a:schemeClr val="bg1"/>
                </a:solidFill>
              </a:rPr>
              <a:pPr>
                <a:spcBef>
                  <a:spcPct val="0"/>
                </a:spcBef>
                <a:buSzTx/>
                <a:buFontTx/>
                <a:buNone/>
              </a:pPr>
              <a:t>10</a:t>
            </a:fld>
            <a:endParaRPr lang="pt-BR" altLang="pt-BR" sz="1400" smtClean="0">
              <a:solidFill>
                <a:schemeClr val="bg1"/>
              </a:solidFill>
            </a:endParaRPr>
          </a:p>
        </p:txBody>
      </p:sp>
      <p:sp>
        <p:nvSpPr>
          <p:cNvPr id="101379" name="Rectangle 2" descr="Large confetti"/>
          <p:cNvSpPr>
            <a:spLocks noGrp="1" noChangeArrowheads="1"/>
          </p:cNvSpPr>
          <p:nvPr>
            <p:ph type="title"/>
          </p:nvPr>
        </p:nvSpPr>
        <p:spPr>
          <a:xfrm>
            <a:off x="900113" y="341313"/>
            <a:ext cx="7772400" cy="855662"/>
          </a:xfrm>
        </p:spPr>
        <p:txBody>
          <a:bodyPr/>
          <a:lstStyle/>
          <a:p>
            <a:pPr algn="ctr" eaLnBrk="1" hangingPunct="1"/>
            <a:r>
              <a:rPr lang="pt-BR" altLang="pt-BR" sz="2400" b="1" smtClean="0"/>
              <a:t>A INTERAÇÃO ENTRE FIOS RETILÍNEOS CONDUTORES DE CORRENTE ELÉTRICA</a:t>
            </a:r>
          </a:p>
        </p:txBody>
      </p:sp>
      <p:pic>
        <p:nvPicPr>
          <p:cNvPr id="10138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090738"/>
            <a:ext cx="8280400" cy="3570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DB36A5E-5068-4040-A644-54FB8F554B0C}" type="slidenum">
              <a:rPr lang="pt-BR" altLang="pt-BR" sz="1400" smtClean="0">
                <a:solidFill>
                  <a:schemeClr val="bg1"/>
                </a:solidFill>
              </a:rPr>
              <a:pPr>
                <a:spcBef>
                  <a:spcPct val="0"/>
                </a:spcBef>
                <a:buSzTx/>
                <a:buFontTx/>
                <a:buNone/>
              </a:pPr>
              <a:t>11</a:t>
            </a:fld>
            <a:endParaRPr lang="pt-BR" altLang="pt-BR" sz="1400" smtClean="0">
              <a:solidFill>
                <a:schemeClr val="bg1"/>
              </a:solidFill>
            </a:endParaRPr>
          </a:p>
        </p:txBody>
      </p:sp>
      <p:sp>
        <p:nvSpPr>
          <p:cNvPr id="101379" name="Rectangle 2" descr="Large confetti"/>
          <p:cNvSpPr>
            <a:spLocks noGrp="1" noChangeArrowheads="1"/>
          </p:cNvSpPr>
          <p:nvPr>
            <p:ph type="title"/>
          </p:nvPr>
        </p:nvSpPr>
        <p:spPr>
          <a:xfrm>
            <a:off x="1043607" y="341313"/>
            <a:ext cx="7344817" cy="855662"/>
          </a:xfrm>
        </p:spPr>
        <p:txBody>
          <a:bodyPr/>
          <a:lstStyle/>
          <a:p>
            <a:pPr algn="ctr" eaLnBrk="1" hangingPunct="1"/>
            <a:r>
              <a:rPr lang="pt-BR" altLang="pt-BR" sz="2400" b="1" dirty="0" smtClean="0"/>
              <a:t>A INTERAÇÃO ENTRE FIOS RETILÍNEOS CONDUTORES DE CORRENTE ELÉTRICA</a:t>
            </a:r>
          </a:p>
        </p:txBody>
      </p:sp>
      <p:pic>
        <p:nvPicPr>
          <p:cNvPr id="5" name="Força magnética entre fios retilíneo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2072" y="2186862"/>
            <a:ext cx="4704184" cy="3528138"/>
          </a:xfrm>
          <a:prstGeom prst="rect">
            <a:avLst/>
          </a:prstGeom>
        </p:spPr>
      </p:pic>
    </p:spTree>
    <p:extLst>
      <p:ext uri="{BB962C8B-B14F-4D97-AF65-F5344CB8AC3E}">
        <p14:creationId xmlns:p14="http://schemas.microsoft.com/office/powerpoint/2010/main" val="3078346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DB36A5E-5068-4040-A644-54FB8F554B0C}" type="slidenum">
              <a:rPr lang="pt-BR" altLang="pt-BR" sz="1400" smtClean="0">
                <a:solidFill>
                  <a:schemeClr val="bg1"/>
                </a:solidFill>
              </a:rPr>
              <a:pPr>
                <a:spcBef>
                  <a:spcPct val="0"/>
                </a:spcBef>
                <a:buSzTx/>
                <a:buFontTx/>
                <a:buNone/>
              </a:pPr>
              <a:t>12</a:t>
            </a:fld>
            <a:endParaRPr lang="pt-BR" altLang="pt-BR" sz="1400" smtClean="0">
              <a:solidFill>
                <a:schemeClr val="bg1"/>
              </a:solidFill>
            </a:endParaRPr>
          </a:p>
        </p:txBody>
      </p:sp>
      <p:sp>
        <p:nvSpPr>
          <p:cNvPr id="101379" name="Rectangle 2" descr="Large confetti"/>
          <p:cNvSpPr>
            <a:spLocks noGrp="1" noChangeArrowheads="1"/>
          </p:cNvSpPr>
          <p:nvPr>
            <p:ph type="title"/>
          </p:nvPr>
        </p:nvSpPr>
        <p:spPr>
          <a:xfrm>
            <a:off x="900113" y="341313"/>
            <a:ext cx="7772400" cy="855662"/>
          </a:xfrm>
        </p:spPr>
        <p:txBody>
          <a:bodyPr/>
          <a:lstStyle/>
          <a:p>
            <a:pPr algn="ctr" eaLnBrk="1" hangingPunct="1"/>
            <a:r>
              <a:rPr lang="pt-BR" altLang="pt-BR" sz="2400" b="1" smtClean="0"/>
              <a:t>A INTERAÇÃO ENTRE FIOS RETILÍNEOS CONDUTORES DE CORRENTE ELÉTRICA</a:t>
            </a:r>
          </a:p>
        </p:txBody>
      </p:sp>
      <p:pic>
        <p:nvPicPr>
          <p:cNvPr id="2" name="Ampère - MIT Physics Demo - Forces on a Current Carrying W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1760" y="2204864"/>
            <a:ext cx="4139952" cy="3104964"/>
          </a:xfrm>
          <a:prstGeom prst="rect">
            <a:avLst/>
          </a:prstGeom>
        </p:spPr>
      </p:pic>
    </p:spTree>
    <p:extLst>
      <p:ext uri="{BB962C8B-B14F-4D97-AF65-F5344CB8AC3E}">
        <p14:creationId xmlns:p14="http://schemas.microsoft.com/office/powerpoint/2010/main" val="24794262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74499EC-2F0B-41D5-B9FE-BC34C55FDECA}" type="slidenum">
              <a:rPr lang="pt-BR" altLang="pt-BR" sz="1400" smtClean="0">
                <a:solidFill>
                  <a:schemeClr val="bg1"/>
                </a:solidFill>
              </a:rPr>
              <a:pPr>
                <a:spcBef>
                  <a:spcPct val="0"/>
                </a:spcBef>
                <a:buSzTx/>
                <a:buFontTx/>
                <a:buNone/>
              </a:pPr>
              <a:t>13</a:t>
            </a:fld>
            <a:endParaRPr lang="pt-BR" altLang="pt-BR" sz="1400" smtClean="0">
              <a:solidFill>
                <a:schemeClr val="bg1"/>
              </a:solidFill>
            </a:endParaRPr>
          </a:p>
        </p:txBody>
      </p:sp>
      <p:sp>
        <p:nvSpPr>
          <p:cNvPr id="102403" name="Rectangle 2" descr="Large confetti"/>
          <p:cNvSpPr>
            <a:spLocks noGrp="1" noChangeArrowheads="1"/>
          </p:cNvSpPr>
          <p:nvPr>
            <p:ph type="title"/>
          </p:nvPr>
        </p:nvSpPr>
        <p:spPr>
          <a:xfrm>
            <a:off x="1331913" y="404813"/>
            <a:ext cx="6791325" cy="590550"/>
          </a:xfrm>
        </p:spPr>
        <p:txBody>
          <a:bodyPr/>
          <a:lstStyle/>
          <a:p>
            <a:pPr algn="ctr"/>
            <a:r>
              <a:rPr lang="pt-BR" altLang="pt-BR" sz="2400" b="1" smtClean="0"/>
              <a:t>A COMPREENSÃO DO FENÔMENO</a:t>
            </a:r>
          </a:p>
        </p:txBody>
      </p:sp>
      <p:pic>
        <p:nvPicPr>
          <p:cNvPr id="102404" name="Picture 4" descr="mso77F06"/>
          <p:cNvPicPr>
            <a:picLocks noGrp="1" noChangeAspect="1" noChangeArrowheads="1"/>
          </p:cNvPicPr>
          <p:nvPr>
            <p:ph sz="half" idx="2"/>
          </p:nvPr>
        </p:nvPicPr>
        <p:blipFill>
          <a:blip r:embed="rId3">
            <a:lum bright="-6000" contrast="6000"/>
            <a:grayscl/>
            <a:extLst>
              <a:ext uri="{28A0092B-C50C-407E-A947-70E740481C1C}">
                <a14:useLocalDpi xmlns:a14="http://schemas.microsoft.com/office/drawing/2010/main" val="0"/>
              </a:ext>
            </a:extLst>
          </a:blip>
          <a:srcRect l="6166" t="4321" r="53546" b="53072"/>
          <a:stretch>
            <a:fillRect/>
          </a:stretch>
        </p:blipFill>
        <p:spPr>
          <a:xfrm>
            <a:off x="4932363" y="1989138"/>
            <a:ext cx="3810000" cy="2968625"/>
          </a:xfrm>
          <a:noFill/>
          <a:ln>
            <a:solidFill>
              <a:srgbClr val="000000"/>
            </a:solidFill>
            <a:miter lim="800000"/>
            <a:headEnd/>
            <a:tailEnd/>
          </a:ln>
        </p:spPr>
      </p:pic>
      <p:sp>
        <p:nvSpPr>
          <p:cNvPr id="102405" name="Line 7"/>
          <p:cNvSpPr>
            <a:spLocks noChangeShapeType="1"/>
          </p:cNvSpPr>
          <p:nvPr/>
        </p:nvSpPr>
        <p:spPr bwMode="auto">
          <a:xfrm flipV="1">
            <a:off x="4932363" y="5227638"/>
            <a:ext cx="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t-BR"/>
          </a:p>
        </p:txBody>
      </p:sp>
      <p:sp>
        <p:nvSpPr>
          <p:cNvPr id="102406" name="Line 8"/>
          <p:cNvSpPr>
            <a:spLocks noChangeShapeType="1"/>
          </p:cNvSpPr>
          <p:nvPr/>
        </p:nvSpPr>
        <p:spPr bwMode="auto">
          <a:xfrm flipV="1">
            <a:off x="6443663" y="5229225"/>
            <a:ext cx="0" cy="10810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t-BR"/>
          </a:p>
        </p:txBody>
      </p:sp>
      <p:sp>
        <p:nvSpPr>
          <p:cNvPr id="102407" name="Line 9"/>
          <p:cNvSpPr>
            <a:spLocks noChangeShapeType="1"/>
          </p:cNvSpPr>
          <p:nvPr/>
        </p:nvSpPr>
        <p:spPr bwMode="auto">
          <a:xfrm flipV="1">
            <a:off x="5076825" y="5949950"/>
            <a:ext cx="503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102408" name="Line 10"/>
          <p:cNvSpPr>
            <a:spLocks noChangeShapeType="1"/>
          </p:cNvSpPr>
          <p:nvPr/>
        </p:nvSpPr>
        <p:spPr bwMode="auto">
          <a:xfrm flipH="1">
            <a:off x="5797550" y="5949950"/>
            <a:ext cx="5032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102409" name="AutoShape 11"/>
          <p:cNvSpPr>
            <a:spLocks noChangeArrowheads="1"/>
          </p:cNvSpPr>
          <p:nvPr/>
        </p:nvSpPr>
        <p:spPr bwMode="auto">
          <a:xfrm>
            <a:off x="4859338" y="5516563"/>
            <a:ext cx="142875" cy="144462"/>
          </a:xfrm>
          <a:prstGeom prst="triangle">
            <a:avLst>
              <a:gd name="adj" fmla="val 50000"/>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02410" name="AutoShape 12"/>
          <p:cNvSpPr>
            <a:spLocks noChangeArrowheads="1"/>
          </p:cNvSpPr>
          <p:nvPr/>
        </p:nvSpPr>
        <p:spPr bwMode="auto">
          <a:xfrm>
            <a:off x="6372225" y="5516563"/>
            <a:ext cx="142875" cy="144462"/>
          </a:xfrm>
          <a:prstGeom prst="triangle">
            <a:avLst>
              <a:gd name="adj" fmla="val 50000"/>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02411" name="Oval 13"/>
          <p:cNvSpPr>
            <a:spLocks noChangeArrowheads="1"/>
          </p:cNvSpPr>
          <p:nvPr/>
        </p:nvSpPr>
        <p:spPr bwMode="auto">
          <a:xfrm>
            <a:off x="7453313" y="5518150"/>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02412" name="Oval 14"/>
          <p:cNvSpPr>
            <a:spLocks noChangeArrowheads="1"/>
          </p:cNvSpPr>
          <p:nvPr/>
        </p:nvSpPr>
        <p:spPr bwMode="auto">
          <a:xfrm>
            <a:off x="8027988" y="5516563"/>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02413" name="Line 15"/>
          <p:cNvSpPr>
            <a:spLocks noChangeShapeType="1"/>
          </p:cNvSpPr>
          <p:nvPr/>
        </p:nvSpPr>
        <p:spPr bwMode="auto">
          <a:xfrm flipH="1">
            <a:off x="6948488" y="5734050"/>
            <a:ext cx="3603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102414" name="Line 16"/>
          <p:cNvSpPr>
            <a:spLocks noChangeShapeType="1"/>
          </p:cNvSpPr>
          <p:nvPr/>
        </p:nvSpPr>
        <p:spPr bwMode="auto">
          <a:xfrm>
            <a:off x="8604250" y="5734050"/>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102415" name="AutoShape 17"/>
          <p:cNvSpPr>
            <a:spLocks noChangeArrowheads="1"/>
          </p:cNvSpPr>
          <p:nvPr/>
        </p:nvSpPr>
        <p:spPr bwMode="auto">
          <a:xfrm rot="16200000" flipV="1">
            <a:off x="7596187" y="5445126"/>
            <a:ext cx="144463" cy="144462"/>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02416" name="AutoShape 18"/>
          <p:cNvSpPr>
            <a:spLocks noChangeArrowheads="1"/>
          </p:cNvSpPr>
          <p:nvPr/>
        </p:nvSpPr>
        <p:spPr bwMode="auto">
          <a:xfrm rot="16200000" flipV="1">
            <a:off x="8172450" y="5445125"/>
            <a:ext cx="144463" cy="144463"/>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4529" name="CaixaDeTexto 18"/>
          <p:cNvSpPr txBox="1">
            <a:spLocks noChangeArrowheads="1"/>
          </p:cNvSpPr>
          <p:nvPr/>
        </p:nvSpPr>
        <p:spPr bwMode="auto">
          <a:xfrm>
            <a:off x="179388" y="1844675"/>
            <a:ext cx="44640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Ampère percebeu que o </a:t>
            </a:r>
            <a:r>
              <a:rPr lang="pt-BR" altLang="pt-BR" sz="2600" b="1" i="1"/>
              <a:t>efeito repulsivo produzido pelo movimento circular</a:t>
            </a:r>
            <a:r>
              <a:rPr lang="pt-BR" altLang="pt-BR" sz="2600"/>
              <a:t> da corrente estaria sendo encoberto pelo </a:t>
            </a:r>
            <a:r>
              <a:rPr lang="pt-BR" altLang="pt-BR" sz="2600" b="1" i="1"/>
              <a:t>efeito atrativo gerado pelo movimento longitudinal</a:t>
            </a:r>
            <a:r>
              <a:rPr lang="pt-BR" altLang="pt-BR" sz="2600"/>
              <a:t> entre os extremos da hélice.</a:t>
            </a:r>
          </a:p>
        </p:txBody>
      </p:sp>
      <p:sp>
        <p:nvSpPr>
          <p:cNvPr id="18" name="CaixaDeTexto 18"/>
          <p:cNvSpPr txBox="1">
            <a:spLocks noChangeArrowheads="1"/>
          </p:cNvSpPr>
          <p:nvPr/>
        </p:nvSpPr>
        <p:spPr bwMode="auto">
          <a:xfrm>
            <a:off x="179388" y="4581525"/>
            <a:ext cx="44640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Desse modo, o efeito predominante era equivalente a dois fios retilíneos condutores de corrente no mesmo sentido.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2CEA2B6-A3B4-4694-90BE-ED2CAC1050B3}" type="slidenum">
              <a:rPr lang="pt-BR" altLang="pt-BR" sz="1400" smtClean="0">
                <a:solidFill>
                  <a:schemeClr val="bg1"/>
                </a:solidFill>
              </a:rPr>
              <a:pPr>
                <a:spcBef>
                  <a:spcPct val="0"/>
                </a:spcBef>
                <a:buSzTx/>
                <a:buFontTx/>
                <a:buNone/>
              </a:pPr>
              <a:t>14</a:t>
            </a:fld>
            <a:endParaRPr lang="pt-BR" altLang="pt-BR" sz="1400" smtClean="0">
              <a:solidFill>
                <a:schemeClr val="bg1"/>
              </a:solidFill>
            </a:endParaRPr>
          </a:p>
        </p:txBody>
      </p:sp>
      <p:sp>
        <p:nvSpPr>
          <p:cNvPr id="103427" name="Rectangle 5" descr="Large confetti"/>
          <p:cNvSpPr>
            <a:spLocks noGrp="1" noChangeArrowheads="1"/>
          </p:cNvSpPr>
          <p:nvPr>
            <p:ph type="title"/>
          </p:nvPr>
        </p:nvSpPr>
        <p:spPr>
          <a:xfrm>
            <a:off x="1403350" y="404813"/>
            <a:ext cx="6694488" cy="576262"/>
          </a:xfrm>
        </p:spPr>
        <p:txBody>
          <a:bodyPr/>
          <a:lstStyle/>
          <a:p>
            <a:pPr algn="ctr"/>
            <a:r>
              <a:rPr lang="pt-BR" altLang="pt-BR" sz="2400" b="1" smtClean="0"/>
              <a:t>A COMPREENSÃO DO FENÔMENO</a:t>
            </a:r>
          </a:p>
        </p:txBody>
      </p:sp>
      <p:pic>
        <p:nvPicPr>
          <p:cNvPr id="103428" name="Picture 4" descr="mso77F06"/>
          <p:cNvPicPr>
            <a:picLocks noGrp="1" noChangeAspect="1" noChangeArrowheads="1"/>
          </p:cNvPicPr>
          <p:nvPr>
            <p:ph sz="half" idx="2"/>
          </p:nvPr>
        </p:nvPicPr>
        <p:blipFill>
          <a:blip r:embed="rId3">
            <a:lum contrast="12000"/>
            <a:grayscl/>
            <a:extLst>
              <a:ext uri="{28A0092B-C50C-407E-A947-70E740481C1C}">
                <a14:useLocalDpi xmlns:a14="http://schemas.microsoft.com/office/drawing/2010/main" val="0"/>
              </a:ext>
            </a:extLst>
          </a:blip>
          <a:srcRect l="3288" t="51556" r="53957" b="5481"/>
          <a:stretch>
            <a:fillRect/>
          </a:stretch>
        </p:blipFill>
        <p:spPr>
          <a:xfrm>
            <a:off x="4938713" y="2092325"/>
            <a:ext cx="4025900" cy="3136900"/>
          </a:xfrm>
          <a:noFill/>
          <a:ln>
            <a:solidFill>
              <a:srgbClr val="000000"/>
            </a:solidFill>
            <a:miter lim="800000"/>
            <a:headEnd/>
            <a:tailEnd/>
          </a:ln>
        </p:spPr>
      </p:pic>
      <p:sp>
        <p:nvSpPr>
          <p:cNvPr id="65541" name="CaixaDeTexto 5"/>
          <p:cNvSpPr txBox="1">
            <a:spLocks noChangeArrowheads="1"/>
          </p:cNvSpPr>
          <p:nvPr/>
        </p:nvSpPr>
        <p:spPr bwMode="auto">
          <a:xfrm>
            <a:off x="107950" y="1844675"/>
            <a:ext cx="4751388"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Ampère enrolou as hélices ao redor de um tubo de vidro e passou o fio de volta por dentro dele para que o efeito longitudinal pudesse ser cancelado e o efeito circular da corrente finalmente se manifestasse.</a:t>
            </a:r>
          </a:p>
        </p:txBody>
      </p:sp>
      <p:sp>
        <p:nvSpPr>
          <p:cNvPr id="6" name="CaixaDeTexto 5"/>
          <p:cNvSpPr txBox="1">
            <a:spLocks noChangeArrowheads="1"/>
          </p:cNvSpPr>
          <p:nvPr/>
        </p:nvSpPr>
        <p:spPr bwMode="auto">
          <a:xfrm>
            <a:off x="107950" y="4581525"/>
            <a:ext cx="475138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Para sua enorme satisfação, as hélices projetadas desta forma comportaram-se exatamente como ímãs permanentes.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B60143B-048F-4368-9C0E-62CAE10C5713}" type="slidenum">
              <a:rPr lang="pt-BR" altLang="pt-BR" sz="1400" smtClean="0">
                <a:solidFill>
                  <a:schemeClr val="bg1"/>
                </a:solidFill>
              </a:rPr>
              <a:pPr>
                <a:spcBef>
                  <a:spcPct val="0"/>
                </a:spcBef>
                <a:buSzTx/>
                <a:buFontTx/>
                <a:buNone/>
              </a:pPr>
              <a:t>15</a:t>
            </a:fld>
            <a:endParaRPr lang="pt-BR" altLang="pt-BR" sz="1400" smtClean="0">
              <a:solidFill>
                <a:schemeClr val="bg1"/>
              </a:solidFill>
            </a:endParaRPr>
          </a:p>
        </p:txBody>
      </p:sp>
      <p:sp>
        <p:nvSpPr>
          <p:cNvPr id="3" name="Rectangle 5" descr="Large confetti"/>
          <p:cNvSpPr txBox="1">
            <a:spLocks noChangeArrowheads="1"/>
          </p:cNvSpPr>
          <p:nvPr/>
        </p:nvSpPr>
        <p:spPr>
          <a:xfrm>
            <a:off x="1116013" y="260350"/>
            <a:ext cx="7343775" cy="1152525"/>
          </a:xfrm>
          <a:prstGeom prst="rect">
            <a:avLst/>
          </a:prstGeom>
        </p:spPr>
        <p:txBody>
          <a:bodyPr/>
          <a:lstStyle/>
          <a:p>
            <a:pPr algn="ctr">
              <a:defRPr/>
            </a:pPr>
            <a:r>
              <a:rPr lang="pt-BR" sz="2400" b="1" kern="0" dirty="0">
                <a:solidFill>
                  <a:schemeClr val="tx2"/>
                </a:solidFill>
                <a:latin typeface="+mj-lt"/>
                <a:ea typeface="+mj-ea"/>
                <a:cs typeface="+mj-cs"/>
              </a:rPr>
              <a:t>ATRAÇÃO E REPULSÃO ENTRE UM ÍMÃ SUSPENSO E UM FIO COM CORRENTE</a:t>
            </a:r>
          </a:p>
          <a:p>
            <a:pPr algn="ctr">
              <a:defRPr/>
            </a:pPr>
            <a:r>
              <a:rPr lang="pt-BR" sz="2400" b="1" kern="0" dirty="0">
                <a:solidFill>
                  <a:schemeClr val="tx2"/>
                </a:solidFill>
                <a:latin typeface="+mj-lt"/>
                <a:ea typeface="+mj-ea"/>
                <a:cs typeface="+mj-cs"/>
              </a:rPr>
              <a:t>25/09/1820</a:t>
            </a:r>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1916113"/>
            <a:ext cx="3046413" cy="4510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859036C-C093-4B88-A325-39A63FDD6B1F}" type="slidenum">
              <a:rPr lang="pt-BR" altLang="pt-BR" sz="1400" smtClean="0">
                <a:solidFill>
                  <a:schemeClr val="bg1"/>
                </a:solidFill>
              </a:rPr>
              <a:pPr>
                <a:spcBef>
                  <a:spcPct val="0"/>
                </a:spcBef>
                <a:buSzTx/>
                <a:buFontTx/>
                <a:buNone/>
              </a:pPr>
              <a:t>16</a:t>
            </a:fld>
            <a:endParaRPr lang="pt-BR" altLang="pt-BR" sz="1400" smtClean="0">
              <a:solidFill>
                <a:schemeClr val="bg1"/>
              </a:solidFill>
            </a:endParaRPr>
          </a:p>
        </p:txBody>
      </p:sp>
      <p:sp>
        <p:nvSpPr>
          <p:cNvPr id="3" name="Rectangle 2" descr="Large confetti"/>
          <p:cNvSpPr txBox="1">
            <a:spLocks noChangeArrowheads="1"/>
          </p:cNvSpPr>
          <p:nvPr/>
        </p:nvSpPr>
        <p:spPr>
          <a:xfrm>
            <a:off x="1114425" y="188913"/>
            <a:ext cx="7202488" cy="1152525"/>
          </a:xfrm>
          <a:prstGeom prst="rect">
            <a:avLst/>
          </a:prstGeom>
        </p:spPr>
        <p:txBody>
          <a:bodyPr/>
          <a:lstStyle/>
          <a:p>
            <a:pPr algn="ctr">
              <a:defRPr/>
            </a:pPr>
            <a:r>
              <a:rPr lang="pt-BR" sz="2400" b="1" kern="0" dirty="0">
                <a:solidFill>
                  <a:schemeClr val="tx2"/>
                </a:solidFill>
                <a:latin typeface="+mj-lt"/>
                <a:ea typeface="+mj-ea"/>
                <a:cs typeface="+mj-cs"/>
              </a:rPr>
              <a:t>SIMULAÇÃO ELETRODINÂMICA</a:t>
            </a:r>
          </a:p>
          <a:p>
            <a:pPr algn="ctr">
              <a:defRPr/>
            </a:pPr>
            <a:r>
              <a:rPr lang="pt-BR" sz="2400" b="1" kern="0" dirty="0">
                <a:solidFill>
                  <a:schemeClr val="tx2"/>
                </a:solidFill>
                <a:latin typeface="+mj-lt"/>
                <a:ea typeface="+mj-ea"/>
                <a:cs typeface="+mj-cs"/>
              </a:rPr>
              <a:t>DE UMA AGULHA IMANTADA</a:t>
            </a:r>
          </a:p>
          <a:p>
            <a:pPr algn="ctr">
              <a:defRPr/>
            </a:pPr>
            <a:r>
              <a:rPr lang="pt-BR" sz="2400" b="1" kern="0" dirty="0">
                <a:solidFill>
                  <a:schemeClr val="tx2"/>
                </a:solidFill>
                <a:latin typeface="+mj-lt"/>
                <a:ea typeface="+mj-ea"/>
                <a:cs typeface="+mj-cs"/>
              </a:rPr>
              <a:t>09/10/1820 </a:t>
            </a:r>
          </a:p>
        </p:txBody>
      </p:sp>
      <p:pic>
        <p:nvPicPr>
          <p:cNvPr id="105476" name="Picture 2"/>
          <p:cNvPicPr>
            <a:picLocks noChangeAspect="1" noChangeArrowheads="1"/>
          </p:cNvPicPr>
          <p:nvPr/>
        </p:nvPicPr>
        <p:blipFill>
          <a:blip r:embed="rId4">
            <a:extLst>
              <a:ext uri="{28A0092B-C50C-407E-A947-70E740481C1C}">
                <a14:useLocalDpi xmlns:a14="http://schemas.microsoft.com/office/drawing/2010/main" val="0"/>
              </a:ext>
            </a:extLst>
          </a:blip>
          <a:srcRect l="2316" r="44402"/>
          <a:stretch>
            <a:fillRect/>
          </a:stretch>
        </p:blipFill>
        <p:spPr bwMode="auto">
          <a:xfrm>
            <a:off x="250825" y="2060575"/>
            <a:ext cx="3500438" cy="424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 Box 6"/>
          <p:cNvSpPr txBox="1">
            <a:spLocks noChangeArrowheads="1"/>
          </p:cNvSpPr>
          <p:nvPr/>
        </p:nvSpPr>
        <p:spPr bwMode="auto">
          <a:xfrm>
            <a:off x="3924300" y="1931988"/>
            <a:ext cx="49688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Ampère tentou simular uma agulha ou barra imantada utilizando uma hélice enrolada ao redor de dois tubos ocos de vidro alinhados na horizontal.</a:t>
            </a:r>
          </a:p>
        </p:txBody>
      </p:sp>
      <p:sp>
        <p:nvSpPr>
          <p:cNvPr id="6" name="Text Box 6"/>
          <p:cNvSpPr txBox="1">
            <a:spLocks noChangeArrowheads="1"/>
          </p:cNvSpPr>
          <p:nvPr/>
        </p:nvSpPr>
        <p:spPr bwMode="auto">
          <a:xfrm>
            <a:off x="3924300" y="3371850"/>
            <a:ext cx="4968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Ao aproximar uma barra imantada dessa hélice com corrente, Ampère conseguiu movê-la, simulando, desta forma, a ação diretriz entre dois ímãs.</a:t>
            </a:r>
          </a:p>
        </p:txBody>
      </p:sp>
      <p:sp>
        <p:nvSpPr>
          <p:cNvPr id="7" name="Text Box 6"/>
          <p:cNvSpPr txBox="1">
            <a:spLocks noChangeArrowheads="1"/>
          </p:cNvSpPr>
          <p:nvPr/>
        </p:nvSpPr>
        <p:spPr bwMode="auto">
          <a:xfrm>
            <a:off x="3924300" y="4811713"/>
            <a:ext cx="4968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Mas o que ele queria observar era a orientação da “agulha eletrodinâmica” ao longo do meridiano magnético local, o que não ocorreu.</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7BFDFC6-151D-41B9-9701-20102796AAC7}" type="slidenum">
              <a:rPr lang="pt-BR" altLang="pt-BR" sz="1400" smtClean="0">
                <a:solidFill>
                  <a:schemeClr val="bg1"/>
                </a:solidFill>
              </a:rPr>
              <a:pPr>
                <a:spcBef>
                  <a:spcPct val="0"/>
                </a:spcBef>
                <a:buSzTx/>
                <a:buFontTx/>
                <a:buNone/>
              </a:pPr>
              <a:t>17</a:t>
            </a:fld>
            <a:endParaRPr lang="pt-BR" altLang="pt-BR" sz="1400" smtClean="0">
              <a:solidFill>
                <a:schemeClr val="bg1"/>
              </a:solidFill>
            </a:endParaRPr>
          </a:p>
        </p:txBody>
      </p:sp>
      <p:sp>
        <p:nvSpPr>
          <p:cNvPr id="3" name="Rectangle 2" descr="Large confetti"/>
          <p:cNvSpPr txBox="1">
            <a:spLocks noChangeArrowheads="1"/>
          </p:cNvSpPr>
          <p:nvPr/>
        </p:nvSpPr>
        <p:spPr>
          <a:xfrm>
            <a:off x="1116013" y="188913"/>
            <a:ext cx="7200900" cy="1223962"/>
          </a:xfrm>
          <a:prstGeom prst="rect">
            <a:avLst/>
          </a:prstGeom>
        </p:spPr>
        <p:txBody>
          <a:bodyPr/>
          <a:lstStyle/>
          <a:p>
            <a:pPr algn="ctr">
              <a:defRPr/>
            </a:pPr>
            <a:r>
              <a:rPr lang="pt-BR" sz="2400" b="1" kern="0" dirty="0">
                <a:solidFill>
                  <a:schemeClr val="tx2"/>
                </a:solidFill>
                <a:latin typeface="+mj-lt"/>
                <a:ea typeface="+mj-ea"/>
                <a:cs typeface="+mj-cs"/>
              </a:rPr>
              <a:t>ATRAÇÃO E REPULSÃO ENTRE FIOS RETILÍNEOS INCLINADOS ENTRE SI</a:t>
            </a:r>
          </a:p>
          <a:p>
            <a:pPr algn="ctr">
              <a:defRPr/>
            </a:pPr>
            <a:r>
              <a:rPr lang="pt-BR" sz="2400" b="1" kern="0" dirty="0">
                <a:solidFill>
                  <a:schemeClr val="tx2"/>
                </a:solidFill>
                <a:latin typeface="+mj-lt"/>
                <a:ea typeface="+mj-ea"/>
                <a:cs typeface="+mj-cs"/>
              </a:rPr>
              <a:t>17/10/1820 </a:t>
            </a:r>
          </a:p>
        </p:txBody>
      </p:sp>
      <p:pic>
        <p:nvPicPr>
          <p:cNvPr id="1075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324100"/>
            <a:ext cx="4543425" cy="3408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5" name="Text Box 6"/>
          <p:cNvSpPr txBox="1">
            <a:spLocks noChangeArrowheads="1"/>
          </p:cNvSpPr>
          <p:nvPr/>
        </p:nvSpPr>
        <p:spPr bwMode="auto">
          <a:xfrm>
            <a:off x="4859338" y="1773238"/>
            <a:ext cx="41767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Com este instrumento, Ampère observou pela primeira vez, de maneira casual e não esperada por ele, a ação diretriz da Terra sobre um condutor móvel com corrente.</a:t>
            </a:r>
          </a:p>
        </p:txBody>
      </p:sp>
      <p:sp>
        <p:nvSpPr>
          <p:cNvPr id="107526" name="Text Box 6"/>
          <p:cNvSpPr txBox="1">
            <a:spLocks noChangeArrowheads="1"/>
          </p:cNvSpPr>
          <p:nvPr/>
        </p:nvSpPr>
        <p:spPr bwMode="auto">
          <a:xfrm>
            <a:off x="4859338" y="3933825"/>
            <a:ext cx="41767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400"/>
              <a:t>     Ele percebeu isso vendo a rotação do condutor móvel BC ao redor do eixo vertical D quando uma corrente fluía por esse condutor, havendo ou não corrente no condutor fixo SR.</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0939EF2-805F-49A2-91DD-36C4BC8C5103}" type="slidenum">
              <a:rPr lang="pt-BR" altLang="pt-BR" sz="1400" smtClean="0">
                <a:solidFill>
                  <a:schemeClr val="bg1"/>
                </a:solidFill>
              </a:rPr>
              <a:pPr>
                <a:spcBef>
                  <a:spcPct val="0"/>
                </a:spcBef>
                <a:buSzTx/>
                <a:buFontTx/>
                <a:buNone/>
              </a:pPr>
              <a:t>18</a:t>
            </a:fld>
            <a:endParaRPr lang="pt-BR" altLang="pt-BR" sz="1400" smtClean="0">
              <a:solidFill>
                <a:schemeClr val="bg1"/>
              </a:solidFill>
            </a:endParaRPr>
          </a:p>
        </p:txBody>
      </p:sp>
      <p:sp>
        <p:nvSpPr>
          <p:cNvPr id="109571" name="Rectangle 2" descr="Large confetti"/>
          <p:cNvSpPr>
            <a:spLocks noGrp="1" noChangeArrowheads="1"/>
          </p:cNvSpPr>
          <p:nvPr>
            <p:ph type="title"/>
          </p:nvPr>
        </p:nvSpPr>
        <p:spPr>
          <a:xfrm>
            <a:off x="971550" y="273050"/>
            <a:ext cx="7561263" cy="1139825"/>
          </a:xfrm>
        </p:spPr>
        <p:txBody>
          <a:bodyPr/>
          <a:lstStyle/>
          <a:p>
            <a:pPr algn="ctr" eaLnBrk="1" hangingPunct="1"/>
            <a:r>
              <a:rPr lang="pt-BR" altLang="pt-BR" sz="2400" b="1" smtClean="0"/>
              <a:t>AÇÃO DIRETRIZ (TORQUE) DA TERRA SOBRE UMA ESPIRA CIRCULAR COM CORRENTE</a:t>
            </a:r>
            <a:br>
              <a:rPr lang="pt-BR" altLang="pt-BR" sz="2400" b="1" smtClean="0"/>
            </a:br>
            <a:r>
              <a:rPr lang="pt-BR" altLang="pt-BR" sz="2400" b="1" smtClean="0"/>
              <a:t>30/10/1820 </a:t>
            </a:r>
          </a:p>
        </p:txBody>
      </p:sp>
      <p:pic>
        <p:nvPicPr>
          <p:cNvPr id="1095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84400"/>
            <a:ext cx="4891088" cy="376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Text Box 6"/>
          <p:cNvSpPr txBox="1">
            <a:spLocks noChangeArrowheads="1"/>
          </p:cNvSpPr>
          <p:nvPr/>
        </p:nvSpPr>
        <p:spPr bwMode="auto">
          <a:xfrm>
            <a:off x="5580063" y="2133600"/>
            <a:ext cx="316865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800"/>
              <a:t>     </a:t>
            </a:r>
            <a:r>
              <a:rPr lang="pt-BR" altLang="pt-BR" sz="2600"/>
              <a:t>Ampére também verificou que o torque sobre uma espira com corrente aumentava quanto maior fosse a área da espira, mesmo mantendo-se o mesmo valor para a corrente elétrica.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A4D78F1-F521-473C-B2D3-0942FD859E0D}" type="slidenum">
              <a:rPr lang="pt-BR" altLang="pt-BR" sz="1400" smtClean="0">
                <a:solidFill>
                  <a:schemeClr val="bg1"/>
                </a:solidFill>
              </a:rPr>
              <a:pPr>
                <a:spcBef>
                  <a:spcPct val="0"/>
                </a:spcBef>
                <a:buSzTx/>
                <a:buFontTx/>
                <a:buNone/>
              </a:pPr>
              <a:t>19</a:t>
            </a:fld>
            <a:endParaRPr lang="pt-BR" altLang="pt-BR" sz="1400" smtClean="0">
              <a:solidFill>
                <a:schemeClr val="bg1"/>
              </a:solidFill>
            </a:endParaRPr>
          </a:p>
        </p:txBody>
      </p:sp>
      <p:sp>
        <p:nvSpPr>
          <p:cNvPr id="110595" name="Rectangle 2" descr="Large confetti"/>
          <p:cNvSpPr>
            <a:spLocks noGrp="1" noChangeArrowheads="1"/>
          </p:cNvSpPr>
          <p:nvPr>
            <p:ph type="title"/>
          </p:nvPr>
        </p:nvSpPr>
        <p:spPr>
          <a:xfrm>
            <a:off x="1187450" y="260350"/>
            <a:ext cx="7029450" cy="865188"/>
          </a:xfrm>
        </p:spPr>
        <p:txBody>
          <a:bodyPr/>
          <a:lstStyle/>
          <a:p>
            <a:pPr algn="ctr" eaLnBrk="1" hangingPunct="1"/>
            <a:r>
              <a:rPr lang="pt-BR" altLang="pt-BR" sz="2400" b="1" smtClean="0"/>
              <a:t>O EQUIVALENTE ELETRODINÂMICO</a:t>
            </a:r>
            <a:br>
              <a:rPr lang="pt-BR" altLang="pt-BR" sz="2400" b="1" smtClean="0"/>
            </a:br>
            <a:r>
              <a:rPr lang="pt-BR" altLang="pt-BR" sz="2400" b="1" smtClean="0"/>
              <a:t>DO EXPERIMENTO DE ØRSTED </a:t>
            </a:r>
          </a:p>
        </p:txBody>
      </p:sp>
      <p:pic>
        <p:nvPicPr>
          <p:cNvPr id="696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781300"/>
            <a:ext cx="5473700" cy="3716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637" name="Text Box 6"/>
          <p:cNvSpPr txBox="1">
            <a:spLocks noChangeArrowheads="1"/>
          </p:cNvSpPr>
          <p:nvPr/>
        </p:nvSpPr>
        <p:spPr bwMode="auto">
          <a:xfrm>
            <a:off x="179388" y="1773238"/>
            <a:ext cx="86407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800"/>
              <a:t>     Ampère conseguiu reproduzir o experimento de Ørsted apenas com fios condutores de corrente elétrica.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Número de Slide 7"/>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7C95934-8374-4A07-97EA-AF2C3DD0F945}" type="slidenum">
              <a:rPr lang="pt-BR" altLang="pt-BR" sz="1400" smtClean="0">
                <a:solidFill>
                  <a:schemeClr val="bg1"/>
                </a:solidFill>
              </a:rPr>
              <a:pPr>
                <a:spcBef>
                  <a:spcPct val="0"/>
                </a:spcBef>
                <a:buSzTx/>
                <a:buFontTx/>
                <a:buNone/>
              </a:pPr>
              <a:t>2</a:t>
            </a:fld>
            <a:endParaRPr lang="pt-BR" altLang="pt-BR" sz="1400" smtClean="0">
              <a:solidFill>
                <a:schemeClr val="bg1"/>
              </a:solidFill>
            </a:endParaRPr>
          </a:p>
        </p:txBody>
      </p:sp>
      <p:sp>
        <p:nvSpPr>
          <p:cNvPr id="89091" name="Rectangle 2" descr="Large confetti"/>
          <p:cNvSpPr>
            <a:spLocks noGrp="1" noChangeArrowheads="1"/>
          </p:cNvSpPr>
          <p:nvPr>
            <p:ph type="title"/>
          </p:nvPr>
        </p:nvSpPr>
        <p:spPr>
          <a:xfrm>
            <a:off x="1527175" y="333375"/>
            <a:ext cx="5565775" cy="590550"/>
          </a:xfrm>
        </p:spPr>
        <p:txBody>
          <a:bodyPr/>
          <a:lstStyle/>
          <a:p>
            <a:pPr algn="ctr"/>
            <a:r>
              <a:rPr lang="pt-BR" altLang="pt-BR" sz="2400" b="1" smtClean="0"/>
              <a:t>A PILHA DE VOLTA</a:t>
            </a:r>
          </a:p>
        </p:txBody>
      </p:sp>
      <p:pic>
        <p:nvPicPr>
          <p:cNvPr id="89092" name="Picture 4" descr="msoF634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56325" y="2120900"/>
            <a:ext cx="2057400" cy="3900488"/>
          </a:xfrm>
          <a:noFill/>
          <a:extLst>
            <a:ext uri="{91240B29-F687-4F45-9708-019B960494DF}">
              <a14:hiddenLine xmlns:a14="http://schemas.microsoft.com/office/drawing/2010/main" w="3175">
                <a:solidFill>
                  <a:srgbClr val="000000"/>
                </a:solidFill>
                <a:miter lim="800000"/>
                <a:headEnd/>
                <a:tailEnd/>
              </a14:hiddenLine>
            </a:ext>
          </a:extLst>
        </p:spPr>
      </p:pic>
      <p:pic>
        <p:nvPicPr>
          <p:cNvPr id="89093" name="Picture 6"/>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524750" y="44450"/>
            <a:ext cx="1204913" cy="1439863"/>
          </a:xfrm>
          <a:noFill/>
          <a:extLst>
            <a:ext uri="{91240B29-F687-4F45-9708-019B960494DF}">
              <a14:hiddenLine xmlns:a14="http://schemas.microsoft.com/office/drawing/2010/main" w="3175">
                <a:solidFill>
                  <a:srgbClr val="000000"/>
                </a:solidFill>
                <a:miter lim="800000"/>
                <a:headEnd/>
                <a:tailEnd/>
              </a14:hiddenLine>
            </a:ext>
          </a:extLst>
        </p:spPr>
      </p:pic>
      <p:sp>
        <p:nvSpPr>
          <p:cNvPr id="89094" name="Freeform 8"/>
          <p:cNvSpPr>
            <a:spLocks/>
          </p:cNvSpPr>
          <p:nvPr/>
        </p:nvSpPr>
        <p:spPr bwMode="auto">
          <a:xfrm>
            <a:off x="7092950" y="1484313"/>
            <a:ext cx="1655763" cy="4608512"/>
          </a:xfrm>
          <a:custGeom>
            <a:avLst/>
            <a:gdLst>
              <a:gd name="T0" fmla="*/ 2147483646 w 1201"/>
              <a:gd name="T1" fmla="*/ 2147483646 h 3093"/>
              <a:gd name="T2" fmla="*/ 2147483646 w 1201"/>
              <a:gd name="T3" fmla="*/ 2147483646 h 3093"/>
              <a:gd name="T4" fmla="*/ 2147483646 w 1201"/>
              <a:gd name="T5" fmla="*/ 2147483646 h 3093"/>
              <a:gd name="T6" fmla="*/ 2147483646 w 1201"/>
              <a:gd name="T7" fmla="*/ 2147483646 h 3093"/>
              <a:gd name="T8" fmla="*/ 2147483646 w 1201"/>
              <a:gd name="T9" fmla="*/ 2147483646 h 3093"/>
              <a:gd name="T10" fmla="*/ 0 60000 65536"/>
              <a:gd name="T11" fmla="*/ 0 60000 65536"/>
              <a:gd name="T12" fmla="*/ 0 60000 65536"/>
              <a:gd name="T13" fmla="*/ 0 60000 65536"/>
              <a:gd name="T14" fmla="*/ 0 60000 65536"/>
              <a:gd name="T15" fmla="*/ 0 w 1201"/>
              <a:gd name="T16" fmla="*/ 0 h 3093"/>
              <a:gd name="T17" fmla="*/ 1201 w 1201"/>
              <a:gd name="T18" fmla="*/ 3093 h 3093"/>
            </a:gdLst>
            <a:ahLst/>
            <a:cxnLst>
              <a:cxn ang="T10">
                <a:pos x="T0" y="T1"/>
              </a:cxn>
              <a:cxn ang="T11">
                <a:pos x="T2" y="T3"/>
              </a:cxn>
              <a:cxn ang="T12">
                <a:pos x="T4" y="T5"/>
              </a:cxn>
              <a:cxn ang="T13">
                <a:pos x="T6" y="T7"/>
              </a:cxn>
              <a:cxn ang="T14">
                <a:pos x="T8" y="T9"/>
              </a:cxn>
            </a:cxnLst>
            <a:rect l="T15" t="T16" r="T17" b="T18"/>
            <a:pathLst>
              <a:path w="1201" h="3093">
                <a:moveTo>
                  <a:pt x="151" y="628"/>
                </a:moveTo>
                <a:cubicBezTo>
                  <a:pt x="75" y="511"/>
                  <a:pt x="0" y="394"/>
                  <a:pt x="151" y="356"/>
                </a:cubicBezTo>
                <a:cubicBezTo>
                  <a:pt x="302" y="318"/>
                  <a:pt x="915" y="0"/>
                  <a:pt x="1058" y="401"/>
                </a:cubicBezTo>
                <a:cubicBezTo>
                  <a:pt x="1201" y="802"/>
                  <a:pt x="1171" y="2427"/>
                  <a:pt x="1012" y="2760"/>
                </a:cubicBezTo>
                <a:cubicBezTo>
                  <a:pt x="853" y="3093"/>
                  <a:pt x="256" y="2457"/>
                  <a:pt x="105" y="239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pt-BR"/>
          </a:p>
        </p:txBody>
      </p:sp>
      <p:sp>
        <p:nvSpPr>
          <p:cNvPr id="53255" name="CaixaDeTexto 7"/>
          <p:cNvSpPr txBox="1">
            <a:spLocks noChangeArrowheads="1"/>
          </p:cNvSpPr>
          <p:nvPr/>
        </p:nvSpPr>
        <p:spPr bwMode="auto">
          <a:xfrm>
            <a:off x="179388" y="2046288"/>
            <a:ext cx="5761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No início do século 19, acreditava-se que dentro da pilha ocorresse apenas uma separação dos fluidos elétricos, criando-se desta forma, uma tensão elétrica.</a:t>
            </a:r>
          </a:p>
        </p:txBody>
      </p:sp>
      <p:sp>
        <p:nvSpPr>
          <p:cNvPr id="8" name="CaixaDeTexto 7"/>
          <p:cNvSpPr txBox="1">
            <a:spLocks noChangeArrowheads="1"/>
          </p:cNvSpPr>
          <p:nvPr/>
        </p:nvSpPr>
        <p:spPr bwMode="auto">
          <a:xfrm>
            <a:off x="179388" y="4149725"/>
            <a:ext cx="57610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Esta tensão só era desfeita quando estes fluidos eram liberados após conectar-se as extremidades da pilha com um pedaço de fio.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B4333FA-5E10-42EF-A493-A4F192B692EF}" type="slidenum">
              <a:rPr lang="pt-BR" altLang="pt-BR" sz="1400" smtClean="0">
                <a:solidFill>
                  <a:schemeClr val="bg1"/>
                </a:solidFill>
              </a:rPr>
              <a:pPr>
                <a:spcBef>
                  <a:spcPct val="0"/>
                </a:spcBef>
                <a:buSzTx/>
                <a:buFontTx/>
                <a:buNone/>
              </a:pPr>
              <a:t>20</a:t>
            </a:fld>
            <a:endParaRPr lang="pt-BR" altLang="pt-BR" sz="1400" smtClean="0">
              <a:solidFill>
                <a:schemeClr val="bg1"/>
              </a:solidFill>
            </a:endParaRPr>
          </a:p>
        </p:txBody>
      </p:sp>
      <p:sp>
        <p:nvSpPr>
          <p:cNvPr id="3" name="Título 1" descr="Large confetti"/>
          <p:cNvSpPr txBox="1">
            <a:spLocks/>
          </p:cNvSpPr>
          <p:nvPr/>
        </p:nvSpPr>
        <p:spPr>
          <a:xfrm>
            <a:off x="1258888" y="333375"/>
            <a:ext cx="6913562" cy="790575"/>
          </a:xfrm>
          <a:prstGeom prst="rect">
            <a:avLst/>
          </a:prstGeom>
        </p:spPr>
        <p:txBody>
          <a:bodyPr/>
          <a:lstStyle/>
          <a:p>
            <a:pPr algn="ctr">
              <a:defRPr/>
            </a:pPr>
            <a:r>
              <a:rPr lang="pt-BR" sz="2400" b="1" kern="0" dirty="0">
                <a:solidFill>
                  <a:schemeClr val="tx2"/>
                </a:solidFill>
                <a:latin typeface="+mj-lt"/>
                <a:ea typeface="+mj-ea"/>
                <a:cs typeface="+mj-cs"/>
              </a:rPr>
              <a:t>REPRESENTAÇÕES DE UM ÍMÃ NA ELETRODINÂMICA DE AMPÈRE</a:t>
            </a:r>
          </a:p>
        </p:txBody>
      </p:sp>
      <p:pic>
        <p:nvPicPr>
          <p:cNvPr id="66564" name="Picture 2"/>
          <p:cNvPicPr>
            <a:picLocks noChangeAspect="1" noChangeArrowheads="1"/>
          </p:cNvPicPr>
          <p:nvPr/>
        </p:nvPicPr>
        <p:blipFill>
          <a:blip r:embed="rId4">
            <a:extLst>
              <a:ext uri="{28A0092B-C50C-407E-A947-70E740481C1C}">
                <a14:useLocalDpi xmlns:a14="http://schemas.microsoft.com/office/drawing/2010/main" val="0"/>
              </a:ext>
            </a:extLst>
          </a:blip>
          <a:srcRect r="66399"/>
          <a:stretch>
            <a:fillRect/>
          </a:stretch>
        </p:blipFill>
        <p:spPr bwMode="auto">
          <a:xfrm>
            <a:off x="827088" y="4797425"/>
            <a:ext cx="2305050" cy="1617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6565" name="CaixaDeTexto 4"/>
          <p:cNvSpPr txBox="1">
            <a:spLocks noRot="1" noChangeAspect="1" noMove="1" noResize="1" noEditPoints="1" noAdjustHandles="1" noChangeArrowheads="1" noChangeShapeType="1" noTextEdit="1"/>
          </p:cNvSpPr>
          <p:nvPr/>
        </p:nvSpPr>
        <p:spPr bwMode="auto">
          <a:xfrm>
            <a:off x="107504" y="1758950"/>
            <a:ext cx="8928992" cy="830997"/>
          </a:xfrm>
          <a:prstGeom prst="rect">
            <a:avLst/>
          </a:prstGeom>
          <a:blipFill rotWithShape="0">
            <a:blip r:embed="rId5"/>
            <a:stretch>
              <a:fillRect l="-1093" t="-5882" r="-1093" b="-161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pt-BR">
                <a:noFill/>
              </a:rPr>
              <a:t> </a:t>
            </a:r>
          </a:p>
        </p:txBody>
      </p:sp>
      <p:sp>
        <p:nvSpPr>
          <p:cNvPr id="6" name="CaixaDeTexto 4"/>
          <p:cNvSpPr txBox="1">
            <a:spLocks noChangeArrowheads="1"/>
          </p:cNvSpPr>
          <p:nvPr/>
        </p:nvSpPr>
        <p:spPr bwMode="auto">
          <a:xfrm>
            <a:off x="107950" y="2492375"/>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(a) um sistema de correntes elétricas circulares de mesmo raio r cujos planos estejam paralelos entre si e ortogonais à reta que une seus centros igualmente espaçados.</a:t>
            </a:r>
          </a:p>
        </p:txBody>
      </p:sp>
      <p:sp>
        <p:nvSpPr>
          <p:cNvPr id="7" name="CaixaDeTexto 4"/>
          <p:cNvSpPr txBox="1">
            <a:spLocks noChangeArrowheads="1"/>
          </p:cNvSpPr>
          <p:nvPr/>
        </p:nvSpPr>
        <p:spPr bwMode="auto">
          <a:xfrm>
            <a:off x="107950" y="3573463"/>
            <a:ext cx="8928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(b) uma hélice com compensação longitudinal.</a:t>
            </a:r>
          </a:p>
        </p:txBody>
      </p:sp>
      <p:sp>
        <p:nvSpPr>
          <p:cNvPr id="8" name="CaixaDeTexto 4"/>
          <p:cNvSpPr txBox="1">
            <a:spLocks noChangeArrowheads="1"/>
          </p:cNvSpPr>
          <p:nvPr/>
        </p:nvSpPr>
        <p:spPr bwMode="auto">
          <a:xfrm>
            <a:off x="107950" y="39338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(c) uma casca cilíndrica com densidade superficial de corrente K fluindo ao longo do sentido azimutal.</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l="35701" r="30698"/>
          <a:stretch>
            <a:fillRect/>
          </a:stretch>
        </p:blipFill>
        <p:spPr bwMode="auto">
          <a:xfrm>
            <a:off x="3348038" y="4797425"/>
            <a:ext cx="2303462" cy="1617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l="66576"/>
          <a:stretch>
            <a:fillRect/>
          </a:stretch>
        </p:blipFill>
        <p:spPr bwMode="auto">
          <a:xfrm>
            <a:off x="5880100" y="4797425"/>
            <a:ext cx="2292350" cy="1617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32F262D-40E8-4C4E-BCE5-4EFC7CD8C519}" type="slidenum">
              <a:rPr lang="pt-BR" altLang="pt-BR" sz="1400" smtClean="0">
                <a:solidFill>
                  <a:schemeClr val="bg1"/>
                </a:solidFill>
              </a:rPr>
              <a:pPr>
                <a:spcBef>
                  <a:spcPct val="0"/>
                </a:spcBef>
                <a:buSzTx/>
                <a:buFontTx/>
                <a:buNone/>
              </a:pPr>
              <a:t>21</a:t>
            </a:fld>
            <a:endParaRPr lang="pt-BR" altLang="pt-BR" sz="1400" smtClean="0">
              <a:solidFill>
                <a:schemeClr val="bg1"/>
              </a:solidFill>
            </a:endParaRPr>
          </a:p>
        </p:txBody>
      </p:sp>
      <p:sp>
        <p:nvSpPr>
          <p:cNvPr id="113667" name="Retângulo 2"/>
          <p:cNvSpPr>
            <a:spLocks noChangeArrowheads="1"/>
          </p:cNvSpPr>
          <p:nvPr/>
        </p:nvSpPr>
        <p:spPr bwMode="auto">
          <a:xfrm>
            <a:off x="1116013" y="365125"/>
            <a:ext cx="7343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AS CORRENTES MICROSCÓPICAS</a:t>
            </a:r>
            <a:r>
              <a:rPr lang="pt-BR" altLang="pt-BR" sz="2400" b="1" i="1"/>
              <a:t>  </a:t>
            </a:r>
            <a:r>
              <a:rPr lang="pt-BR" altLang="pt-BR" sz="2400" b="1"/>
              <a:t>DE FRESNEL</a:t>
            </a:r>
          </a:p>
          <a:p>
            <a:pPr algn="ctr" eaLnBrk="1" hangingPunct="1">
              <a:spcBef>
                <a:spcPct val="0"/>
              </a:spcBef>
              <a:buSzTx/>
              <a:buFontTx/>
              <a:buNone/>
            </a:pPr>
            <a:r>
              <a:rPr lang="pt-BR" altLang="pt-BR" sz="2400" b="1"/>
              <a:t>(Janeiro de 1821)</a:t>
            </a:r>
            <a:endParaRPr lang="pt-BR" altLang="pt-BR" sz="2400"/>
          </a:p>
        </p:txBody>
      </p:sp>
      <p:sp>
        <p:nvSpPr>
          <p:cNvPr id="113668" name="CaixaDeTexto 3"/>
          <p:cNvSpPr txBox="1">
            <a:spLocks noChangeArrowheads="1"/>
          </p:cNvSpPr>
          <p:nvPr/>
        </p:nvSpPr>
        <p:spPr bwMode="auto">
          <a:xfrm>
            <a:off x="107950" y="1916113"/>
            <a:ext cx="8928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A partir de uma sugestão de Fresnel, Ampère passou a adotar a concepção de correntes elétricas microscópicas ao redor das partículas ou moléculas imantadas do ferro ou do aço constituintes dos ímãs. Um argumento forte apresentado por Fresnel foi que:</a:t>
            </a:r>
          </a:p>
        </p:txBody>
      </p:sp>
      <p:sp>
        <p:nvSpPr>
          <p:cNvPr id="113669" name="Oval 13"/>
          <p:cNvSpPr>
            <a:spLocks noChangeArrowheads="1"/>
          </p:cNvSpPr>
          <p:nvPr/>
        </p:nvSpPr>
        <p:spPr bwMode="auto">
          <a:xfrm>
            <a:off x="611188" y="4271963"/>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0" name="Oval 14"/>
          <p:cNvSpPr>
            <a:spLocks noChangeArrowheads="1"/>
          </p:cNvSpPr>
          <p:nvPr/>
        </p:nvSpPr>
        <p:spPr bwMode="auto">
          <a:xfrm>
            <a:off x="1476375" y="4270375"/>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1" name="AutoShape 17"/>
          <p:cNvSpPr>
            <a:spLocks noChangeArrowheads="1"/>
          </p:cNvSpPr>
          <p:nvPr/>
        </p:nvSpPr>
        <p:spPr bwMode="auto">
          <a:xfrm rot="16200000" flipV="1">
            <a:off x="755651" y="4630737"/>
            <a:ext cx="144462" cy="144463"/>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2" name="AutoShape 18"/>
          <p:cNvSpPr>
            <a:spLocks noChangeArrowheads="1"/>
          </p:cNvSpPr>
          <p:nvPr/>
        </p:nvSpPr>
        <p:spPr bwMode="auto">
          <a:xfrm rot="16200000" flipV="1">
            <a:off x="1619251" y="4630737"/>
            <a:ext cx="144462" cy="144463"/>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3" name="Oval 13"/>
          <p:cNvSpPr>
            <a:spLocks noChangeArrowheads="1"/>
          </p:cNvSpPr>
          <p:nvPr/>
        </p:nvSpPr>
        <p:spPr bwMode="auto">
          <a:xfrm>
            <a:off x="1042988" y="3911600"/>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4" name="AutoShape 17"/>
          <p:cNvSpPr>
            <a:spLocks noChangeArrowheads="1"/>
          </p:cNvSpPr>
          <p:nvPr/>
        </p:nvSpPr>
        <p:spPr bwMode="auto">
          <a:xfrm rot="16200000" flipV="1">
            <a:off x="1187450" y="4270375"/>
            <a:ext cx="144463" cy="144463"/>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5" name="Oval 13"/>
          <p:cNvSpPr>
            <a:spLocks noChangeArrowheads="1"/>
          </p:cNvSpPr>
          <p:nvPr/>
        </p:nvSpPr>
        <p:spPr bwMode="auto">
          <a:xfrm>
            <a:off x="1042988" y="4630738"/>
            <a:ext cx="431800"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6" name="AutoShape 17"/>
          <p:cNvSpPr>
            <a:spLocks noChangeArrowheads="1"/>
          </p:cNvSpPr>
          <p:nvPr/>
        </p:nvSpPr>
        <p:spPr bwMode="auto">
          <a:xfrm rot="16200000" flipV="1">
            <a:off x="1187450" y="4991100"/>
            <a:ext cx="144463" cy="144463"/>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7" name="Oval 4"/>
          <p:cNvSpPr>
            <a:spLocks noChangeArrowheads="1"/>
          </p:cNvSpPr>
          <p:nvPr/>
        </p:nvSpPr>
        <p:spPr bwMode="auto">
          <a:xfrm>
            <a:off x="468313" y="3789363"/>
            <a:ext cx="1582737" cy="14906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endParaRPr lang="pt-BR" altLang="pt-BR" sz="2800" b="1"/>
          </a:p>
        </p:txBody>
      </p:sp>
      <p:sp>
        <p:nvSpPr>
          <p:cNvPr id="113678" name="AutoShape 17"/>
          <p:cNvSpPr>
            <a:spLocks noChangeArrowheads="1"/>
          </p:cNvSpPr>
          <p:nvPr/>
        </p:nvSpPr>
        <p:spPr bwMode="auto">
          <a:xfrm rot="16200000" flipV="1">
            <a:off x="1258887" y="5207001"/>
            <a:ext cx="144463" cy="144462"/>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13679" name="CaixaDeTexto 15"/>
          <p:cNvSpPr txBox="1">
            <a:spLocks noChangeArrowheads="1"/>
          </p:cNvSpPr>
          <p:nvPr/>
        </p:nvSpPr>
        <p:spPr bwMode="auto">
          <a:xfrm>
            <a:off x="2268538" y="3357563"/>
            <a:ext cx="67675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Na suposição de correntes [macroscópicas] ao redor do eixo [de um ímã], se cortarmos longitudinalmente um cilindro oco de aço imantado, ele deve perder imediatamente sua propriedade magnética.</a:t>
            </a:r>
          </a:p>
        </p:txBody>
      </p:sp>
      <p:sp>
        <p:nvSpPr>
          <p:cNvPr id="113680" name="CaixaDeTexto 15"/>
          <p:cNvSpPr txBox="1">
            <a:spLocks noChangeArrowheads="1"/>
          </p:cNvSpPr>
          <p:nvPr/>
        </p:nvSpPr>
        <p:spPr bwMode="auto">
          <a:xfrm>
            <a:off x="2268538" y="5157788"/>
            <a:ext cx="6767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 Na suposição de correntes ao redor de cada partícula [do ímã], pode-se cortar longitudinalmente um ímã oco, sem destruir seu magnetismo.  </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FBCCAD3-DD26-4AAF-8DA2-7581E7F9CF17}" type="slidenum">
              <a:rPr lang="pt-BR" altLang="pt-BR" sz="1400" smtClean="0">
                <a:solidFill>
                  <a:schemeClr val="bg1"/>
                </a:solidFill>
              </a:rPr>
              <a:pPr>
                <a:spcBef>
                  <a:spcPct val="0"/>
                </a:spcBef>
                <a:buSzTx/>
                <a:buFontTx/>
                <a:buNone/>
              </a:pPr>
              <a:t>22</a:t>
            </a:fld>
            <a:endParaRPr lang="pt-BR" altLang="pt-BR" sz="1400" smtClean="0">
              <a:solidFill>
                <a:schemeClr val="bg1"/>
              </a:solidFill>
            </a:endParaRPr>
          </a:p>
        </p:txBody>
      </p:sp>
      <p:sp>
        <p:nvSpPr>
          <p:cNvPr id="3" name="Rectangle 2" descr="Large confetti"/>
          <p:cNvSpPr txBox="1">
            <a:spLocks noChangeArrowheads="1"/>
          </p:cNvSpPr>
          <p:nvPr/>
        </p:nvSpPr>
        <p:spPr>
          <a:xfrm>
            <a:off x="1258888" y="333375"/>
            <a:ext cx="6626225" cy="863600"/>
          </a:xfrm>
          <a:prstGeom prst="rect">
            <a:avLst/>
          </a:prstGeom>
        </p:spPr>
        <p:txBody>
          <a:bodyPr/>
          <a:lstStyle/>
          <a:p>
            <a:pPr algn="ctr">
              <a:defRPr/>
            </a:pPr>
            <a:r>
              <a:rPr lang="pt-BR" sz="2400" b="1" kern="0" dirty="0">
                <a:solidFill>
                  <a:schemeClr val="tx2"/>
                </a:solidFill>
                <a:latin typeface="+mj-lt"/>
                <a:ea typeface="+mj-ea"/>
                <a:cs typeface="+mj-cs"/>
              </a:rPr>
              <a:t>O PROBLEMA DA APARENTE</a:t>
            </a:r>
          </a:p>
          <a:p>
            <a:pPr algn="ctr">
              <a:defRPr/>
            </a:pPr>
            <a:r>
              <a:rPr lang="pt-BR" sz="2400" b="1" kern="0" dirty="0">
                <a:solidFill>
                  <a:schemeClr val="tx2"/>
                </a:solidFill>
                <a:latin typeface="+mj-lt"/>
                <a:ea typeface="+mj-ea"/>
                <a:cs typeface="+mj-cs"/>
              </a:rPr>
              <a:t>QUEBRA DE SIMETRIA DEIXA DE EXISTIR</a:t>
            </a:r>
          </a:p>
        </p:txBody>
      </p:sp>
      <p:pic>
        <p:nvPicPr>
          <p:cNvPr id="51204" name="Imagem 3" descr="E:\DCIM\100C1013\100_64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1844675"/>
            <a:ext cx="2720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agem 4" descr="E:\DCIM\100C1013\100_64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4365625"/>
            <a:ext cx="27209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agem 5" descr="E:\DCIM\100C1013\100_64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1844675"/>
            <a:ext cx="26987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m 6" descr="E:\DCIM\100C1013\100_64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6938" y="4365625"/>
            <a:ext cx="26733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Line 9"/>
          <p:cNvSpPr>
            <a:spLocks noChangeShapeType="1"/>
          </p:cNvSpPr>
          <p:nvPr/>
        </p:nvSpPr>
        <p:spPr bwMode="auto">
          <a:xfrm flipV="1">
            <a:off x="5868988" y="4797425"/>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51209" name="Line 9"/>
          <p:cNvSpPr>
            <a:spLocks noChangeShapeType="1"/>
          </p:cNvSpPr>
          <p:nvPr/>
        </p:nvSpPr>
        <p:spPr bwMode="auto">
          <a:xfrm flipV="1">
            <a:off x="5868988" y="2997200"/>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51210" name="Line 9"/>
          <p:cNvSpPr>
            <a:spLocks noChangeShapeType="1"/>
          </p:cNvSpPr>
          <p:nvPr/>
        </p:nvSpPr>
        <p:spPr bwMode="auto">
          <a:xfrm flipV="1">
            <a:off x="6084888" y="4941888"/>
            <a:ext cx="2238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51211" name="Line 9"/>
          <p:cNvSpPr>
            <a:spLocks noChangeShapeType="1"/>
          </p:cNvSpPr>
          <p:nvPr/>
        </p:nvSpPr>
        <p:spPr bwMode="auto">
          <a:xfrm rot="16200000" flipV="1">
            <a:off x="3164681" y="5341144"/>
            <a:ext cx="2238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13" name="Line 9"/>
          <p:cNvSpPr>
            <a:spLocks noChangeShapeType="1"/>
          </p:cNvSpPr>
          <p:nvPr/>
        </p:nvSpPr>
        <p:spPr bwMode="auto">
          <a:xfrm rot="180000" flipV="1">
            <a:off x="2916238" y="4881563"/>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2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12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2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9" grpId="0" animBg="1"/>
      <p:bldP spid="51210" grpId="0" animBg="1"/>
      <p:bldP spid="512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6D25903C-740B-4F22-8BB2-77EABE0D33C5}" type="slidenum">
              <a:rPr lang="pt-BR" altLang="pt-BR" sz="1400" smtClean="0">
                <a:solidFill>
                  <a:schemeClr val="bg1"/>
                </a:solidFill>
              </a:rPr>
              <a:pPr>
                <a:spcBef>
                  <a:spcPct val="0"/>
                </a:spcBef>
                <a:buSzTx/>
                <a:buFontTx/>
                <a:buNone/>
              </a:pPr>
              <a:t>23</a:t>
            </a:fld>
            <a:endParaRPr lang="pt-BR" altLang="pt-BR" sz="1400" smtClean="0">
              <a:solidFill>
                <a:schemeClr val="bg1"/>
              </a:solidFill>
            </a:endParaRPr>
          </a:p>
        </p:txBody>
      </p:sp>
      <p:sp>
        <p:nvSpPr>
          <p:cNvPr id="47108" name="CaixaDeTexto 4"/>
          <p:cNvSpPr txBox="1">
            <a:spLocks noChangeArrowheads="1"/>
          </p:cNvSpPr>
          <p:nvPr/>
        </p:nvSpPr>
        <p:spPr bwMode="auto">
          <a:xfrm>
            <a:off x="179388" y="1844675"/>
            <a:ext cx="8640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De acordo com a eletrodinâmica de Ampère, os materiais ditos magnetizáveis deveriam ser representados por um conjunto de </a:t>
            </a:r>
            <a:r>
              <a:rPr lang="pt-BR" altLang="pt-BR" sz="2400" i="1"/>
              <a:t>espiras elementares </a:t>
            </a:r>
            <a:r>
              <a:rPr lang="pt-BR" altLang="pt-BR" sz="2400"/>
              <a:t>e não por </a:t>
            </a:r>
            <a:r>
              <a:rPr lang="pt-BR" altLang="pt-BR" sz="2400" i="1"/>
              <a:t>ímãs elementares</a:t>
            </a:r>
            <a:r>
              <a:rPr lang="pt-BR" altLang="pt-BR" sz="2400"/>
              <a:t>:</a:t>
            </a:r>
          </a:p>
        </p:txBody>
      </p:sp>
      <p:pic>
        <p:nvPicPr>
          <p:cNvPr id="47109" name="Imagem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3124200"/>
            <a:ext cx="2841625" cy="1384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10" name="Imagem 10"/>
          <p:cNvPicPr>
            <a:picLocks noChangeAspect="1" noChangeArrowheads="1"/>
          </p:cNvPicPr>
          <p:nvPr/>
        </p:nvPicPr>
        <p:blipFill>
          <a:blip r:embed="rId4">
            <a:extLst>
              <a:ext uri="{28A0092B-C50C-407E-A947-70E740481C1C}">
                <a14:useLocalDpi xmlns:a14="http://schemas.microsoft.com/office/drawing/2010/main" val="0"/>
              </a:ext>
            </a:extLst>
          </a:blip>
          <a:srcRect l="54073" t="38034" r="21445" b="37180"/>
          <a:stretch>
            <a:fillRect/>
          </a:stretch>
        </p:blipFill>
        <p:spPr bwMode="auto">
          <a:xfrm>
            <a:off x="3746500" y="3362325"/>
            <a:ext cx="1689100" cy="78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Imagem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068638"/>
            <a:ext cx="2520950" cy="1439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12" name="Imagem 12"/>
          <p:cNvPicPr>
            <a:picLocks noChangeAspect="1" noChangeArrowheads="1"/>
          </p:cNvPicPr>
          <p:nvPr/>
        </p:nvPicPr>
        <p:blipFill>
          <a:blip r:embed="rId6">
            <a:extLst>
              <a:ext uri="{28A0092B-C50C-407E-A947-70E740481C1C}">
                <a14:useLocalDpi xmlns:a14="http://schemas.microsoft.com/office/drawing/2010/main" val="0"/>
              </a:ext>
            </a:extLst>
          </a:blip>
          <a:srcRect t="4794"/>
          <a:stretch>
            <a:fillRect/>
          </a:stretch>
        </p:blipFill>
        <p:spPr bwMode="auto">
          <a:xfrm>
            <a:off x="5867400" y="4724400"/>
            <a:ext cx="2520950" cy="136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13" name="Imagem 14"/>
          <p:cNvPicPr>
            <a:picLocks noChangeAspect="1" noChangeArrowheads="1"/>
          </p:cNvPicPr>
          <p:nvPr/>
        </p:nvPicPr>
        <p:blipFill>
          <a:blip r:embed="rId4">
            <a:extLst>
              <a:ext uri="{28A0092B-C50C-407E-A947-70E740481C1C}">
                <a14:useLocalDpi xmlns:a14="http://schemas.microsoft.com/office/drawing/2010/main" val="0"/>
              </a:ext>
            </a:extLst>
          </a:blip>
          <a:srcRect l="54073" t="38034" r="21445" b="37180"/>
          <a:stretch>
            <a:fillRect/>
          </a:stretch>
        </p:blipFill>
        <p:spPr bwMode="auto">
          <a:xfrm>
            <a:off x="3735388" y="4941888"/>
            <a:ext cx="1700212" cy="790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14" name="Imagem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4724400"/>
            <a:ext cx="2808287" cy="129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descr="Large confetti"/>
          <p:cNvSpPr txBox="1">
            <a:spLocks noChangeArrowheads="1"/>
          </p:cNvSpPr>
          <p:nvPr/>
        </p:nvSpPr>
        <p:spPr>
          <a:xfrm>
            <a:off x="1258888" y="333375"/>
            <a:ext cx="6626225" cy="863600"/>
          </a:xfrm>
          <a:prstGeom prst="rect">
            <a:avLst/>
          </a:prstGeom>
        </p:spPr>
        <p:txBody>
          <a:bodyPr/>
          <a:lstStyle/>
          <a:p>
            <a:pPr algn="ctr">
              <a:defRPr/>
            </a:pPr>
            <a:r>
              <a:rPr lang="pt-BR" sz="2400" b="1" kern="0" dirty="0">
                <a:solidFill>
                  <a:schemeClr val="tx2"/>
                </a:solidFill>
                <a:latin typeface="+mj-lt"/>
                <a:ea typeface="+mj-ea"/>
                <a:cs typeface="+mj-cs"/>
              </a:rPr>
              <a:t>O PROBLEMA DA APARENTE</a:t>
            </a:r>
          </a:p>
          <a:p>
            <a:pPr algn="ctr">
              <a:defRPr/>
            </a:pPr>
            <a:r>
              <a:rPr lang="pt-BR" sz="2400" b="1" kern="0" dirty="0">
                <a:solidFill>
                  <a:schemeClr val="tx2"/>
                </a:solidFill>
                <a:latin typeface="+mj-lt"/>
                <a:ea typeface="+mj-ea"/>
                <a:cs typeface="+mj-cs"/>
              </a:rPr>
              <a:t>QUEBRA DE SIMETRIA DEIXA DE EXISTIR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1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1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71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81B1100-9E1B-4DB9-B662-9C48FC8C056C}" type="slidenum">
              <a:rPr lang="pt-BR" altLang="pt-BR" sz="1400" smtClean="0">
                <a:solidFill>
                  <a:schemeClr val="bg1"/>
                </a:solidFill>
              </a:rPr>
              <a:pPr>
                <a:spcBef>
                  <a:spcPct val="0"/>
                </a:spcBef>
                <a:buSzTx/>
                <a:buFontTx/>
                <a:buNone/>
              </a:pPr>
              <a:t>24</a:t>
            </a:fld>
            <a:endParaRPr lang="pt-BR" altLang="pt-BR" sz="1400" smtClean="0">
              <a:solidFill>
                <a:schemeClr val="bg1"/>
              </a:solidFill>
            </a:endParaRPr>
          </a:p>
        </p:txBody>
      </p:sp>
      <p:sp>
        <p:nvSpPr>
          <p:cNvPr id="52229" name="CaixaDeTexto 4"/>
          <p:cNvSpPr txBox="1">
            <a:spLocks noChangeArrowheads="1"/>
          </p:cNvSpPr>
          <p:nvPr/>
        </p:nvSpPr>
        <p:spPr bwMode="auto">
          <a:xfrm>
            <a:off x="107950" y="1844675"/>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Do ponto de vista da eletrodinâmica de Ampère, existiriam microcorrentes circulares no interior da agulha magnética de uma bússola ou de um ímã.</a:t>
            </a:r>
          </a:p>
        </p:txBody>
      </p:sp>
      <p:pic>
        <p:nvPicPr>
          <p:cNvPr id="7" name="Imagem 12"/>
          <p:cNvPicPr>
            <a:picLocks noChangeAspect="1" noChangeArrowheads="1"/>
          </p:cNvPicPr>
          <p:nvPr/>
        </p:nvPicPr>
        <p:blipFill>
          <a:blip r:embed="rId4">
            <a:extLst>
              <a:ext uri="{28A0092B-C50C-407E-A947-70E740481C1C}">
                <a14:useLocalDpi xmlns:a14="http://schemas.microsoft.com/office/drawing/2010/main" val="0"/>
              </a:ext>
            </a:extLst>
          </a:blip>
          <a:srcRect t="4794"/>
          <a:stretch>
            <a:fillRect/>
          </a:stretch>
        </p:blipFill>
        <p:spPr bwMode="auto">
          <a:xfrm>
            <a:off x="250825" y="4114800"/>
            <a:ext cx="3379788" cy="1835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m 14"/>
          <p:cNvPicPr>
            <a:picLocks noChangeAspect="1" noChangeArrowheads="1"/>
          </p:cNvPicPr>
          <p:nvPr/>
        </p:nvPicPr>
        <p:blipFill>
          <a:blip r:embed="rId5">
            <a:extLst>
              <a:ext uri="{28A0092B-C50C-407E-A947-70E740481C1C}">
                <a14:useLocalDpi xmlns:a14="http://schemas.microsoft.com/office/drawing/2010/main" val="0"/>
              </a:ext>
            </a:extLst>
          </a:blip>
          <a:srcRect l="54073" t="38034" r="21445" b="37180"/>
          <a:stretch>
            <a:fillRect/>
          </a:stretch>
        </p:blipFill>
        <p:spPr bwMode="auto">
          <a:xfrm>
            <a:off x="4095750" y="4583113"/>
            <a:ext cx="1700213" cy="790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CaixaDeTexto 4"/>
          <p:cNvSpPr txBox="1">
            <a:spLocks noChangeArrowheads="1"/>
          </p:cNvSpPr>
          <p:nvPr/>
        </p:nvSpPr>
        <p:spPr bwMode="auto">
          <a:xfrm>
            <a:off x="107950" y="2997200"/>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Assim, a agulha magnética poderia ser representada por um cilindro finito com corrente na direção azimutal.</a:t>
            </a:r>
          </a:p>
        </p:txBody>
      </p:sp>
      <p:pic>
        <p:nvPicPr>
          <p:cNvPr id="2" name="Imagem 1"/>
          <p:cNvPicPr>
            <a:picLocks noChangeAspect="1"/>
          </p:cNvPicPr>
          <p:nvPr/>
        </p:nvPicPr>
        <p:blipFill>
          <a:blip r:embed="rId6">
            <a:extLst>
              <a:ext uri="{28A0092B-C50C-407E-A947-70E740481C1C}">
                <a14:useLocalDpi xmlns:a14="http://schemas.microsoft.com/office/drawing/2010/main" val="0"/>
              </a:ext>
            </a:extLst>
          </a:blip>
          <a:srcRect l="2686" t="720" r="3297" b="67130"/>
          <a:stretch>
            <a:fillRect/>
          </a:stretch>
        </p:blipFill>
        <p:spPr bwMode="auto">
          <a:xfrm>
            <a:off x="6259513" y="4114800"/>
            <a:ext cx="2560637" cy="18351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2" descr="Large confetti"/>
          <p:cNvSpPr txBox="1">
            <a:spLocks noChangeArrowheads="1"/>
          </p:cNvSpPr>
          <p:nvPr/>
        </p:nvSpPr>
        <p:spPr>
          <a:xfrm>
            <a:off x="1258888" y="333375"/>
            <a:ext cx="6626225" cy="863600"/>
          </a:xfrm>
          <a:prstGeom prst="rect">
            <a:avLst/>
          </a:prstGeom>
        </p:spPr>
        <p:txBody>
          <a:bodyPr/>
          <a:lstStyle/>
          <a:p>
            <a:pPr algn="ctr">
              <a:defRPr/>
            </a:pPr>
            <a:r>
              <a:rPr lang="pt-BR" sz="2400" b="1" kern="0" dirty="0">
                <a:solidFill>
                  <a:schemeClr val="tx2"/>
                </a:solidFill>
                <a:latin typeface="+mj-lt"/>
                <a:ea typeface="+mj-ea"/>
                <a:cs typeface="+mj-cs"/>
              </a:rPr>
              <a:t>O PROBLEMA DA APARENTE</a:t>
            </a:r>
          </a:p>
          <a:p>
            <a:pPr algn="ctr">
              <a:defRPr/>
            </a:pPr>
            <a:r>
              <a:rPr lang="pt-BR" sz="2400" b="1" kern="0" dirty="0">
                <a:solidFill>
                  <a:schemeClr val="tx2"/>
                </a:solidFill>
                <a:latin typeface="+mj-lt"/>
                <a:ea typeface="+mj-ea"/>
                <a:cs typeface="+mj-cs"/>
              </a:rPr>
              <a:t>QUEBRA DE SIMETRIA DEIXA DE EXISTIR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6C4C98D-A1DE-4F0C-BECF-EA7530120881}" type="slidenum">
              <a:rPr lang="pt-BR" altLang="pt-BR" sz="1400" smtClean="0">
                <a:solidFill>
                  <a:schemeClr val="bg1"/>
                </a:solidFill>
              </a:rPr>
              <a:pPr>
                <a:spcBef>
                  <a:spcPct val="0"/>
                </a:spcBef>
                <a:buSzTx/>
                <a:buFontTx/>
                <a:buNone/>
              </a:pPr>
              <a:t>25</a:t>
            </a:fld>
            <a:endParaRPr lang="pt-BR" altLang="pt-BR" sz="1400" smtClean="0">
              <a:solidFill>
                <a:schemeClr val="bg1"/>
              </a:solidFill>
            </a:endParaRPr>
          </a:p>
        </p:txBody>
      </p:sp>
      <p:sp>
        <p:nvSpPr>
          <p:cNvPr id="52229" name="CaixaDeTexto 4"/>
          <p:cNvSpPr txBox="1">
            <a:spLocks noChangeArrowheads="1"/>
          </p:cNvSpPr>
          <p:nvPr/>
        </p:nvSpPr>
        <p:spPr bwMode="auto">
          <a:xfrm>
            <a:off x="107950" y="1773238"/>
            <a:ext cx="89281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Portanto, um conjunto de agulhas formando uma circunferência ao redor do fio poderia ser representado por um toroide com corrente na direção poloidal, que por sua vez, apresenta uma simetria polar igual à simetria do fio retilíneo com corrente.</a:t>
            </a:r>
          </a:p>
        </p:txBody>
      </p:sp>
      <p:pic>
        <p:nvPicPr>
          <p:cNvPr id="52230" name="Picture 7" descr="mso832EA"/>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165225" y="3565525"/>
            <a:ext cx="3119438" cy="245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descr="Large confetti"/>
          <p:cNvSpPr txBox="1">
            <a:spLocks noChangeArrowheads="1"/>
          </p:cNvSpPr>
          <p:nvPr/>
        </p:nvSpPr>
        <p:spPr>
          <a:xfrm>
            <a:off x="1258888" y="333375"/>
            <a:ext cx="6626225" cy="863600"/>
          </a:xfrm>
          <a:prstGeom prst="rect">
            <a:avLst/>
          </a:prstGeom>
        </p:spPr>
        <p:txBody>
          <a:bodyPr/>
          <a:lstStyle/>
          <a:p>
            <a:pPr algn="ctr">
              <a:defRPr/>
            </a:pPr>
            <a:r>
              <a:rPr lang="pt-BR" sz="2400" b="1" kern="0" dirty="0">
                <a:solidFill>
                  <a:schemeClr val="tx2"/>
                </a:solidFill>
                <a:latin typeface="+mj-lt"/>
                <a:ea typeface="+mj-ea"/>
                <a:cs typeface="+mj-cs"/>
              </a:rPr>
              <a:t>O PROBLEMA DA APARENTE</a:t>
            </a:r>
          </a:p>
          <a:p>
            <a:pPr algn="ctr">
              <a:defRPr/>
            </a:pPr>
            <a:r>
              <a:rPr lang="pt-BR" sz="2400" b="1" kern="0" dirty="0">
                <a:solidFill>
                  <a:schemeClr val="tx2"/>
                </a:solidFill>
                <a:latin typeface="+mj-lt"/>
                <a:ea typeface="+mj-ea"/>
                <a:cs typeface="+mj-cs"/>
              </a:rPr>
              <a:t>QUEBRA DE SIMETRIA DEIXA DE EXISTIR</a:t>
            </a:r>
          </a:p>
        </p:txBody>
      </p:sp>
      <p:pic>
        <p:nvPicPr>
          <p:cNvPr id="2" name="Imagem 1"/>
          <p:cNvPicPr>
            <a:picLocks noChangeAspect="1"/>
          </p:cNvPicPr>
          <p:nvPr/>
        </p:nvPicPr>
        <p:blipFill rotWithShape="1">
          <a:blip r:embed="rId5">
            <a:extLst>
              <a:ext uri="{28A0092B-C50C-407E-A947-70E740481C1C}">
                <a14:useLocalDpi xmlns:a14="http://schemas.microsoft.com/office/drawing/2010/main" val="0"/>
              </a:ext>
            </a:extLst>
          </a:blip>
          <a:srcRect l="3225" t="201" r="7839" b="40813"/>
          <a:stretch/>
        </p:blipFill>
        <p:spPr>
          <a:xfrm>
            <a:off x="5598010" y="3284984"/>
            <a:ext cx="2070334" cy="3151057"/>
          </a:xfrm>
          <a:prstGeom prst="rect">
            <a:avLst/>
          </a:prstGeom>
          <a:ln w="3175">
            <a:solidFill>
              <a:schemeClr val="tx1"/>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626C941-FB7D-453D-A990-0FC7542DF4FF}" type="slidenum">
              <a:rPr lang="pt-BR" altLang="pt-BR" sz="1400" smtClean="0">
                <a:solidFill>
                  <a:schemeClr val="bg1"/>
                </a:solidFill>
              </a:rPr>
              <a:pPr>
                <a:spcBef>
                  <a:spcPct val="0"/>
                </a:spcBef>
                <a:buSzTx/>
                <a:buFontTx/>
                <a:buNone/>
              </a:pPr>
              <a:t>26</a:t>
            </a:fld>
            <a:endParaRPr lang="pt-BR" altLang="pt-BR" sz="1400" smtClean="0">
              <a:solidFill>
                <a:schemeClr val="bg1"/>
              </a:solidFill>
            </a:endParaRPr>
          </a:p>
        </p:txBody>
      </p:sp>
      <p:sp>
        <p:nvSpPr>
          <p:cNvPr id="3" name="Rectangle 2" descr="Large confetti"/>
          <p:cNvSpPr txBox="1">
            <a:spLocks noChangeArrowheads="1"/>
          </p:cNvSpPr>
          <p:nvPr/>
        </p:nvSpPr>
        <p:spPr>
          <a:xfrm>
            <a:off x="1116013" y="477838"/>
            <a:ext cx="7272337" cy="647700"/>
          </a:xfrm>
          <a:prstGeom prst="rect">
            <a:avLst/>
          </a:prstGeom>
        </p:spPr>
        <p:txBody>
          <a:bodyPr/>
          <a:lstStyle/>
          <a:p>
            <a:pPr algn="ctr">
              <a:defRPr/>
            </a:pPr>
            <a:r>
              <a:rPr lang="pt-BR" sz="2400" b="1" kern="0" dirty="0">
                <a:solidFill>
                  <a:schemeClr val="tx2"/>
                </a:solidFill>
                <a:latin typeface="+mj-lt"/>
                <a:ea typeface="+mj-ea"/>
                <a:cs typeface="+mj-cs"/>
              </a:rPr>
              <a:t>RESUMO DOS PRIMEIROS EXPERIMENTOS</a:t>
            </a:r>
          </a:p>
        </p:txBody>
      </p:sp>
      <p:sp>
        <p:nvSpPr>
          <p:cNvPr id="64516" name="Rectangle 1"/>
          <p:cNvSpPr>
            <a:spLocks noChangeArrowheads="1"/>
          </p:cNvSpPr>
          <p:nvPr/>
        </p:nvSpPr>
        <p:spPr bwMode="auto">
          <a:xfrm>
            <a:off x="107950" y="1847850"/>
            <a:ext cx="89281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Ampère previu a interação entre condutores com corrente elétrica e foi o primeiro a observar esse fenômeno em um experimento que ele próprio concebeu e projetou.</a:t>
            </a:r>
            <a:endParaRPr lang="pt-BR" altLang="pt-BR" sz="2600"/>
          </a:p>
        </p:txBody>
      </p:sp>
      <p:sp>
        <p:nvSpPr>
          <p:cNvPr id="5" name="Rectangle 1"/>
          <p:cNvSpPr>
            <a:spLocks noChangeArrowheads="1"/>
          </p:cNvSpPr>
          <p:nvPr/>
        </p:nvSpPr>
        <p:spPr bwMode="auto">
          <a:xfrm>
            <a:off x="107950" y="2997200"/>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Ele previu a interação entre a Terra e condutores com corrente elétrica, sendo mais uma vez o primeiro a observar esse fenômeno.</a:t>
            </a:r>
            <a:endParaRPr lang="pt-BR" altLang="pt-BR" sz="2600"/>
          </a:p>
        </p:txBody>
      </p:sp>
      <p:sp>
        <p:nvSpPr>
          <p:cNvPr id="6" name="Rectangle 1"/>
          <p:cNvSpPr>
            <a:spLocks noChangeArrowheads="1"/>
          </p:cNvSpPr>
          <p:nvPr/>
        </p:nvSpPr>
        <p:spPr bwMode="auto">
          <a:xfrm>
            <a:off x="107950" y="4149725"/>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Ele também buscou encontrar distribuições espaciais de correntes elétricas em condutores metálicos que reproduzissem as interações entre ímãs.</a:t>
            </a:r>
            <a:endParaRPr lang="pt-BR" altLang="pt-BR" sz="26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E0CB57-9572-477E-86F9-0FF3E574ECF4}" type="slidenum">
              <a:rPr lang="pt-BR" altLang="pt-BR" sz="1400" smtClean="0">
                <a:solidFill>
                  <a:schemeClr val="bg1"/>
                </a:solidFill>
              </a:rPr>
              <a:pPr>
                <a:spcBef>
                  <a:spcPct val="0"/>
                </a:spcBef>
                <a:buSzTx/>
                <a:buFontTx/>
                <a:buNone/>
              </a:pPr>
              <a:t>27</a:t>
            </a:fld>
            <a:endParaRPr lang="pt-BR" altLang="pt-BR" sz="1400" smtClean="0">
              <a:solidFill>
                <a:schemeClr val="bg1"/>
              </a:solidFill>
            </a:endParaRPr>
          </a:p>
        </p:txBody>
      </p:sp>
      <p:sp>
        <p:nvSpPr>
          <p:cNvPr id="3" name="Rectangle 2" descr="Large confetti"/>
          <p:cNvSpPr txBox="1">
            <a:spLocks noChangeArrowheads="1"/>
          </p:cNvSpPr>
          <p:nvPr/>
        </p:nvSpPr>
        <p:spPr>
          <a:xfrm>
            <a:off x="1116013" y="477838"/>
            <a:ext cx="7272337" cy="647700"/>
          </a:xfrm>
          <a:prstGeom prst="rect">
            <a:avLst/>
          </a:prstGeom>
        </p:spPr>
        <p:txBody>
          <a:bodyPr/>
          <a:lstStyle/>
          <a:p>
            <a:pPr algn="ctr">
              <a:defRPr/>
            </a:pPr>
            <a:r>
              <a:rPr lang="pt-BR" sz="2400" b="1" kern="0" dirty="0">
                <a:solidFill>
                  <a:schemeClr val="tx2"/>
                </a:solidFill>
                <a:latin typeface="+mj-lt"/>
                <a:ea typeface="+mj-ea"/>
                <a:cs typeface="+mj-cs"/>
              </a:rPr>
              <a:t>RESUMO DOS PRIMEIROS EXPERIMENTOS</a:t>
            </a:r>
          </a:p>
        </p:txBody>
      </p:sp>
      <p:sp>
        <p:nvSpPr>
          <p:cNvPr id="64516" name="Rectangle 1"/>
          <p:cNvSpPr>
            <a:spLocks noChangeArrowheads="1"/>
          </p:cNvSpPr>
          <p:nvPr/>
        </p:nvSpPr>
        <p:spPr bwMode="auto">
          <a:xfrm>
            <a:off x="107950" y="3040063"/>
            <a:ext cx="8928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Ampère também buscou simular o magnetismo terrestre utilizando apenas correntes elétricas.</a:t>
            </a:r>
            <a:endParaRPr lang="pt-BR" altLang="pt-BR" sz="2600"/>
          </a:p>
        </p:txBody>
      </p:sp>
      <p:sp>
        <p:nvSpPr>
          <p:cNvPr id="5" name="Rectangle 1"/>
          <p:cNvSpPr>
            <a:spLocks noChangeArrowheads="1"/>
          </p:cNvSpPr>
          <p:nvPr/>
        </p:nvSpPr>
        <p:spPr bwMode="auto">
          <a:xfrm>
            <a:off x="107950" y="3832225"/>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Neste caso tentou ele reproduzir a interação entre ímãs e a Terra utilizando somente circuitos com corrente.</a:t>
            </a:r>
            <a:endParaRPr lang="pt-BR" altLang="pt-BR" sz="2600"/>
          </a:p>
        </p:txBody>
      </p:sp>
      <p:sp>
        <p:nvSpPr>
          <p:cNvPr id="6" name="Rectangle 1"/>
          <p:cNvSpPr>
            <a:spLocks noChangeArrowheads="1"/>
          </p:cNvSpPr>
          <p:nvPr/>
        </p:nvSpPr>
        <p:spPr bwMode="auto">
          <a:xfrm>
            <a:off x="107950" y="4581525"/>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Além disso, buscou simular o experimento de Ørsted (orientação de uma bússola por um fio com corrente) utilizando apenas condutores com corrente. (ASSIS; CHAIB, p. 60, 2011).</a:t>
            </a:r>
            <a:endParaRPr lang="pt-BR" altLang="pt-BR" sz="2600"/>
          </a:p>
        </p:txBody>
      </p:sp>
      <p:sp>
        <p:nvSpPr>
          <p:cNvPr id="7" name="Rectangle 1"/>
          <p:cNvSpPr>
            <a:spLocks noChangeArrowheads="1"/>
          </p:cNvSpPr>
          <p:nvPr/>
        </p:nvSpPr>
        <p:spPr bwMode="auto">
          <a:xfrm>
            <a:off x="107950" y="1847850"/>
            <a:ext cx="89281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a:cs typeface="Times New Roman" panose="02020603050405020304" pitchFamily="18" charset="0"/>
              </a:rPr>
              <a:t>     Ou seja, o cientista francês tentou simular o comportamento magnético de ímãs utilizando apenas condutores com corrente, encontrando para isto circuitos elétricos apropriados.</a:t>
            </a:r>
            <a:endParaRPr lang="pt-BR" altLang="pt-BR" sz="26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665610E6-8487-4A53-B5EC-98D5B97D4AEC}" type="slidenum">
              <a:rPr lang="pt-BR" altLang="pt-BR" sz="1400" smtClean="0">
                <a:solidFill>
                  <a:schemeClr val="bg1"/>
                </a:solidFill>
              </a:rPr>
              <a:pPr>
                <a:spcBef>
                  <a:spcPct val="0"/>
                </a:spcBef>
                <a:buSzTx/>
                <a:buFontTx/>
                <a:buNone/>
              </a:pPr>
              <a:t>28</a:t>
            </a:fld>
            <a:endParaRPr lang="pt-BR" altLang="pt-BR" sz="1400" smtClean="0">
              <a:solidFill>
                <a:schemeClr val="bg1"/>
              </a:solidFill>
            </a:endParaRPr>
          </a:p>
        </p:txBody>
      </p:sp>
      <p:sp>
        <p:nvSpPr>
          <p:cNvPr id="123907" name="Rectangle 2" descr="Large confetti"/>
          <p:cNvSpPr>
            <a:spLocks noGrp="1" noChangeArrowheads="1"/>
          </p:cNvSpPr>
          <p:nvPr>
            <p:ph type="title"/>
          </p:nvPr>
        </p:nvSpPr>
        <p:spPr>
          <a:xfrm>
            <a:off x="1008063" y="333375"/>
            <a:ext cx="7596187" cy="661988"/>
          </a:xfrm>
        </p:spPr>
        <p:txBody>
          <a:bodyPr/>
          <a:lstStyle/>
          <a:p>
            <a:pPr algn="ctr"/>
            <a:r>
              <a:rPr lang="pt-BR" altLang="pt-BR" sz="2400" b="1" smtClean="0"/>
              <a:t>EM BUSCA DE UMA RELAÇÃO MATEMÁTICA</a:t>
            </a:r>
          </a:p>
        </p:txBody>
      </p:sp>
      <p:sp>
        <p:nvSpPr>
          <p:cNvPr id="72708" name="CaixaDeTexto 4"/>
          <p:cNvSpPr txBox="1">
            <a:spLocks noChangeArrowheads="1"/>
          </p:cNvSpPr>
          <p:nvPr/>
        </p:nvSpPr>
        <p:spPr bwMode="auto">
          <a:xfrm>
            <a:off x="107950" y="1844675"/>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Tendo estabelecido uma hipótese ousada para a origem do magnetismo, Ampère iniciou uma busca de relações entre os fenômenos eletrodinâmicos que o levassem a elaborar uma teoria matemática que pudesse prever tais fenômenos.</a:t>
            </a:r>
          </a:p>
        </p:txBody>
      </p:sp>
      <p:sp>
        <p:nvSpPr>
          <p:cNvPr id="5" name="CaixaDeTexto 4"/>
          <p:cNvSpPr txBox="1">
            <a:spLocks noChangeArrowheads="1"/>
          </p:cNvSpPr>
          <p:nvPr/>
        </p:nvSpPr>
        <p:spPr bwMode="auto">
          <a:xfrm>
            <a:off x="107950" y="3500438"/>
            <a:ext cx="89281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Para isso, Ampère criou um novo conceito físico: </a:t>
            </a:r>
            <a:r>
              <a:rPr lang="pt-BR" altLang="pt-BR" sz="2800" b="1" i="1"/>
              <a:t>os elementos de corrente elétrica</a:t>
            </a:r>
            <a:r>
              <a:rPr lang="pt-BR" altLang="pt-BR" sz="2800"/>
              <a:t>, sendo muito influenciado pelas ideias kantianas na elaboração deste novo conceito.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FB0EF26-148B-432D-98E2-5287FAC93D44}" type="slidenum">
              <a:rPr lang="pt-BR" altLang="pt-BR" sz="1400" smtClean="0">
                <a:solidFill>
                  <a:schemeClr val="bg1"/>
                </a:solidFill>
              </a:rPr>
              <a:pPr>
                <a:spcBef>
                  <a:spcPct val="0"/>
                </a:spcBef>
                <a:buSzTx/>
                <a:buFontTx/>
                <a:buNone/>
              </a:pPr>
              <a:t>29</a:t>
            </a:fld>
            <a:endParaRPr lang="pt-BR" altLang="pt-BR" sz="1400" smtClean="0">
              <a:solidFill>
                <a:schemeClr val="bg1"/>
              </a:solidFill>
            </a:endParaRPr>
          </a:p>
        </p:txBody>
      </p:sp>
      <p:sp>
        <p:nvSpPr>
          <p:cNvPr id="125955" name="Retângulo 2"/>
          <p:cNvSpPr>
            <a:spLocks noChangeArrowheads="1"/>
          </p:cNvSpPr>
          <p:nvPr/>
        </p:nvSpPr>
        <p:spPr bwMode="auto">
          <a:xfrm>
            <a:off x="1619250" y="476250"/>
            <a:ext cx="633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r>
              <a:rPr lang="pt-BR" altLang="pt-BR" sz="2400" b="1"/>
              <a:t>A INFLUÊNCIA DE KANT SOBRE AMPÈRE</a:t>
            </a:r>
            <a:endParaRPr lang="pt-BR" altLang="pt-BR" sz="2400"/>
          </a:p>
        </p:txBody>
      </p:sp>
      <p:sp>
        <p:nvSpPr>
          <p:cNvPr id="4" name="CaixaDeTexto 3"/>
          <p:cNvSpPr txBox="1"/>
          <p:nvPr/>
        </p:nvSpPr>
        <p:spPr>
          <a:xfrm>
            <a:off x="107950" y="1773238"/>
            <a:ext cx="8928100" cy="892175"/>
          </a:xfrm>
          <a:prstGeom prst="rect">
            <a:avLst/>
          </a:prstGeom>
          <a:noFill/>
        </p:spPr>
        <p:txBody>
          <a:bodyPr>
            <a:spAutoFit/>
          </a:bodyPr>
          <a:lstStyle/>
          <a:p>
            <a:pPr algn="just" eaLnBrk="1" hangingPunct="1">
              <a:defRPr/>
            </a:pPr>
            <a:r>
              <a:rPr lang="pt-BR" sz="2400" dirty="0">
                <a:latin typeface="Arial" charset="0"/>
                <a:cs typeface="Arial" charset="0"/>
              </a:rPr>
              <a:t>     </a:t>
            </a:r>
            <a:r>
              <a:rPr lang="pt-BR" sz="2600" dirty="0">
                <a:latin typeface="+mn-lt"/>
                <a:cs typeface="Arial" charset="0"/>
              </a:rPr>
              <a:t>Ampère foi muito influenciado pelas ideias de Kant ao afirmar que havia dois níveis de conhecimento do mundo externo.</a:t>
            </a:r>
            <a:endParaRPr lang="pt-BR" sz="2600" dirty="0">
              <a:latin typeface="+mn-lt"/>
            </a:endParaRPr>
          </a:p>
        </p:txBody>
      </p:sp>
      <p:sp>
        <p:nvSpPr>
          <p:cNvPr id="5" name="CaixaDeTexto 4"/>
          <p:cNvSpPr txBox="1"/>
          <p:nvPr/>
        </p:nvSpPr>
        <p:spPr>
          <a:xfrm>
            <a:off x="107950" y="2565400"/>
            <a:ext cx="8928100" cy="892175"/>
          </a:xfrm>
          <a:prstGeom prst="rect">
            <a:avLst/>
          </a:prstGeom>
          <a:noFill/>
        </p:spPr>
        <p:txBody>
          <a:bodyPr>
            <a:spAutoFit/>
          </a:bodyPr>
          <a:lstStyle/>
          <a:p>
            <a:pPr algn="just" eaLnBrk="1" hangingPunct="1">
              <a:defRPr/>
            </a:pPr>
            <a:r>
              <a:rPr lang="pt-BR" sz="2600" dirty="0">
                <a:latin typeface="+mn-lt"/>
                <a:cs typeface="Arial" charset="0"/>
              </a:rPr>
              <a:t>     Para o filósofo alemão, existiam os </a:t>
            </a:r>
            <a:r>
              <a:rPr lang="pt-BR" sz="2600" b="1" i="1" dirty="0">
                <a:latin typeface="+mn-lt"/>
                <a:cs typeface="Arial" charset="0"/>
              </a:rPr>
              <a:t>fenômenos</a:t>
            </a:r>
            <a:r>
              <a:rPr lang="pt-BR" sz="2600" dirty="0">
                <a:latin typeface="+mn-lt"/>
                <a:cs typeface="Arial" charset="0"/>
              </a:rPr>
              <a:t>, acessíveis a nós através de nossos sentidos.</a:t>
            </a:r>
          </a:p>
        </p:txBody>
      </p:sp>
      <p:sp>
        <p:nvSpPr>
          <p:cNvPr id="6" name="CaixaDeTexto 5"/>
          <p:cNvSpPr txBox="1"/>
          <p:nvPr/>
        </p:nvSpPr>
        <p:spPr>
          <a:xfrm>
            <a:off x="107950" y="5305425"/>
            <a:ext cx="8928100" cy="1292225"/>
          </a:xfrm>
          <a:prstGeom prst="rect">
            <a:avLst/>
          </a:prstGeom>
          <a:noFill/>
        </p:spPr>
        <p:txBody>
          <a:bodyPr>
            <a:spAutoFit/>
          </a:bodyPr>
          <a:lstStyle/>
          <a:p>
            <a:pPr algn="just" eaLnBrk="1" hangingPunct="1">
              <a:defRPr/>
            </a:pPr>
            <a:r>
              <a:rPr lang="pt-BR" sz="2600" dirty="0">
                <a:latin typeface="+mn-lt"/>
                <a:cs typeface="Arial" charset="0"/>
              </a:rPr>
              <a:t>     Além disso, também podíamos conhecer as relações entre os fenômenos e as relações entre os </a:t>
            </a:r>
            <a:r>
              <a:rPr lang="pt-BR" sz="2600" i="1" dirty="0" err="1">
                <a:latin typeface="+mn-lt"/>
                <a:cs typeface="Arial" charset="0"/>
              </a:rPr>
              <a:t>nômenos</a:t>
            </a:r>
            <a:r>
              <a:rPr lang="pt-BR" sz="2600" dirty="0">
                <a:latin typeface="+mn-lt"/>
                <a:cs typeface="Arial" charset="0"/>
              </a:rPr>
              <a:t> e estas relações eram tão objetivamente reais quanto os próprios </a:t>
            </a:r>
            <a:r>
              <a:rPr lang="pt-BR" sz="2600" i="1" dirty="0" err="1">
                <a:latin typeface="+mn-lt"/>
                <a:cs typeface="Arial" charset="0"/>
              </a:rPr>
              <a:t>nômenos</a:t>
            </a:r>
            <a:r>
              <a:rPr lang="pt-BR" sz="2600" dirty="0">
                <a:latin typeface="+mn-lt"/>
                <a:cs typeface="Arial" charset="0"/>
              </a:rPr>
              <a:t>.</a:t>
            </a:r>
            <a:endParaRPr lang="pt-BR" sz="2600" dirty="0">
              <a:latin typeface="+mn-lt"/>
            </a:endParaRPr>
          </a:p>
        </p:txBody>
      </p:sp>
      <p:sp>
        <p:nvSpPr>
          <p:cNvPr id="7" name="CaixaDeTexto 6"/>
          <p:cNvSpPr txBox="1"/>
          <p:nvPr/>
        </p:nvSpPr>
        <p:spPr>
          <a:xfrm>
            <a:off x="107950" y="3357563"/>
            <a:ext cx="8928100" cy="892175"/>
          </a:xfrm>
          <a:prstGeom prst="rect">
            <a:avLst/>
          </a:prstGeom>
          <a:noFill/>
        </p:spPr>
        <p:txBody>
          <a:bodyPr>
            <a:spAutoFit/>
          </a:bodyPr>
          <a:lstStyle/>
          <a:p>
            <a:pPr algn="just" eaLnBrk="1" hangingPunct="1">
              <a:defRPr/>
            </a:pPr>
            <a:r>
              <a:rPr lang="pt-BR" sz="2600" dirty="0">
                <a:latin typeface="+mn-lt"/>
                <a:cs typeface="Arial" charset="0"/>
              </a:rPr>
              <a:t>     E existiam os </a:t>
            </a:r>
            <a:r>
              <a:rPr lang="pt-BR" sz="2600" b="1" i="1" dirty="0" err="1">
                <a:latin typeface="+mn-lt"/>
                <a:cs typeface="Arial" charset="0"/>
              </a:rPr>
              <a:t>nômenos</a:t>
            </a:r>
            <a:r>
              <a:rPr lang="pt-BR" sz="2600" dirty="0">
                <a:latin typeface="+mn-lt"/>
                <a:cs typeface="Arial" charset="0"/>
              </a:rPr>
              <a:t>, que só podiam ser conhecidos através da atividade mental.</a:t>
            </a:r>
          </a:p>
        </p:txBody>
      </p:sp>
      <p:sp>
        <p:nvSpPr>
          <p:cNvPr id="8" name="CaixaDeTexto 7"/>
          <p:cNvSpPr txBox="1"/>
          <p:nvPr/>
        </p:nvSpPr>
        <p:spPr>
          <a:xfrm>
            <a:off x="107950" y="4149725"/>
            <a:ext cx="8928100" cy="1292225"/>
          </a:xfrm>
          <a:prstGeom prst="rect">
            <a:avLst/>
          </a:prstGeom>
          <a:noFill/>
        </p:spPr>
        <p:txBody>
          <a:bodyPr>
            <a:spAutoFit/>
          </a:bodyPr>
          <a:lstStyle/>
          <a:p>
            <a:pPr algn="just" eaLnBrk="1" hangingPunct="1">
              <a:defRPr/>
            </a:pPr>
            <a:r>
              <a:rPr lang="pt-BR" sz="2600" dirty="0">
                <a:latin typeface="+mn-lt"/>
                <a:cs typeface="Arial" charset="0"/>
              </a:rPr>
              <a:t>     A mente os criava postulando certas entidades reais cujas propriedades podiam ser utilizadas para compreender-se os fenômenos.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4D97680-76C9-4EFA-A8B2-8F4450F07B83}" type="slidenum">
              <a:rPr lang="pt-BR" altLang="pt-BR" sz="1400" smtClean="0">
                <a:solidFill>
                  <a:schemeClr val="bg1"/>
                </a:solidFill>
              </a:rPr>
              <a:pPr>
                <a:spcBef>
                  <a:spcPct val="0"/>
                </a:spcBef>
                <a:buSzTx/>
                <a:buFontTx/>
                <a:buNone/>
              </a:pPr>
              <a:t>3</a:t>
            </a:fld>
            <a:endParaRPr lang="pt-BR" altLang="pt-BR" sz="1400" smtClean="0">
              <a:solidFill>
                <a:schemeClr val="bg1"/>
              </a:solidFill>
            </a:endParaRPr>
          </a:p>
        </p:txBody>
      </p:sp>
      <p:sp>
        <p:nvSpPr>
          <p:cNvPr id="91139" name="Rectangle 2" descr="Large confetti"/>
          <p:cNvSpPr>
            <a:spLocks noGrp="1" noChangeArrowheads="1"/>
          </p:cNvSpPr>
          <p:nvPr>
            <p:ph type="title"/>
          </p:nvPr>
        </p:nvSpPr>
        <p:spPr>
          <a:xfrm>
            <a:off x="1187450" y="476250"/>
            <a:ext cx="6337300" cy="519113"/>
          </a:xfrm>
        </p:spPr>
        <p:txBody>
          <a:bodyPr/>
          <a:lstStyle/>
          <a:p>
            <a:pPr algn="ctr"/>
            <a:r>
              <a:rPr lang="pt-BR" altLang="pt-BR" sz="2400" b="1" smtClean="0"/>
              <a:t>A IDEIA ORIGINAL</a:t>
            </a:r>
            <a:r>
              <a:rPr lang="pt-BR" altLang="pt-BR" sz="2400" b="1" i="1" smtClean="0"/>
              <a:t>  </a:t>
            </a:r>
            <a:r>
              <a:rPr lang="pt-BR" altLang="pt-BR" sz="2400" b="1" smtClean="0"/>
              <a:t>DE AMPÈRE</a:t>
            </a:r>
          </a:p>
        </p:txBody>
      </p:sp>
      <p:sp>
        <p:nvSpPr>
          <p:cNvPr id="91140" name="Oval 4"/>
          <p:cNvSpPr>
            <a:spLocks noChangeArrowheads="1"/>
          </p:cNvSpPr>
          <p:nvPr/>
        </p:nvSpPr>
        <p:spPr bwMode="auto">
          <a:xfrm>
            <a:off x="3225800" y="4221163"/>
            <a:ext cx="914400" cy="914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S</a:t>
            </a:r>
          </a:p>
        </p:txBody>
      </p:sp>
      <p:sp>
        <p:nvSpPr>
          <p:cNvPr id="91141" name="Oval 5"/>
          <p:cNvSpPr>
            <a:spLocks noChangeArrowheads="1"/>
          </p:cNvSpPr>
          <p:nvPr/>
        </p:nvSpPr>
        <p:spPr bwMode="auto">
          <a:xfrm>
            <a:off x="4737100" y="4221163"/>
            <a:ext cx="914400" cy="914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S</a:t>
            </a:r>
          </a:p>
        </p:txBody>
      </p:sp>
      <p:sp>
        <p:nvSpPr>
          <p:cNvPr id="91142" name="AutoShape 6"/>
          <p:cNvSpPr>
            <a:spLocks noChangeArrowheads="1"/>
          </p:cNvSpPr>
          <p:nvPr/>
        </p:nvSpPr>
        <p:spPr bwMode="auto">
          <a:xfrm rot="5400000">
            <a:off x="3617913" y="4130675"/>
            <a:ext cx="142875" cy="180975"/>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43" name="AutoShape 7"/>
          <p:cNvSpPr>
            <a:spLocks noChangeArrowheads="1"/>
          </p:cNvSpPr>
          <p:nvPr/>
        </p:nvSpPr>
        <p:spPr bwMode="auto">
          <a:xfrm rot="5400000">
            <a:off x="5130800" y="4130675"/>
            <a:ext cx="142875" cy="180975"/>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44" name="AutoShape 8"/>
          <p:cNvSpPr>
            <a:spLocks noChangeArrowheads="1"/>
          </p:cNvSpPr>
          <p:nvPr/>
        </p:nvSpPr>
        <p:spPr bwMode="auto">
          <a:xfrm>
            <a:off x="2195513" y="4437063"/>
            <a:ext cx="647700" cy="360362"/>
          </a:xfrm>
          <a:prstGeom prst="leftArrow">
            <a:avLst>
              <a:gd name="adj1" fmla="val 50000"/>
              <a:gd name="adj2" fmla="val 4493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45" name="AutoShape 9"/>
          <p:cNvSpPr>
            <a:spLocks noChangeArrowheads="1"/>
          </p:cNvSpPr>
          <p:nvPr/>
        </p:nvSpPr>
        <p:spPr bwMode="auto">
          <a:xfrm rot="10800000">
            <a:off x="5940425" y="4437063"/>
            <a:ext cx="647700" cy="360362"/>
          </a:xfrm>
          <a:prstGeom prst="leftArrow">
            <a:avLst>
              <a:gd name="adj1" fmla="val 50000"/>
              <a:gd name="adj2" fmla="val 4493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46" name="Oval 10"/>
          <p:cNvSpPr>
            <a:spLocks noChangeArrowheads="1"/>
          </p:cNvSpPr>
          <p:nvPr/>
        </p:nvSpPr>
        <p:spPr bwMode="auto">
          <a:xfrm>
            <a:off x="2339975" y="5597525"/>
            <a:ext cx="914400" cy="9271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S</a:t>
            </a:r>
          </a:p>
        </p:txBody>
      </p:sp>
      <p:sp>
        <p:nvSpPr>
          <p:cNvPr id="91147" name="AutoShape 11"/>
          <p:cNvSpPr>
            <a:spLocks noChangeArrowheads="1"/>
          </p:cNvSpPr>
          <p:nvPr/>
        </p:nvSpPr>
        <p:spPr bwMode="auto">
          <a:xfrm rot="10800000">
            <a:off x="3492500" y="5805488"/>
            <a:ext cx="647700" cy="360362"/>
          </a:xfrm>
          <a:prstGeom prst="leftArrow">
            <a:avLst>
              <a:gd name="adj1" fmla="val 50000"/>
              <a:gd name="adj2" fmla="val 4493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48" name="Oval 12"/>
          <p:cNvSpPr>
            <a:spLocks noChangeArrowheads="1"/>
          </p:cNvSpPr>
          <p:nvPr/>
        </p:nvSpPr>
        <p:spPr bwMode="auto">
          <a:xfrm>
            <a:off x="5529263" y="5516563"/>
            <a:ext cx="914400" cy="914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N</a:t>
            </a:r>
          </a:p>
        </p:txBody>
      </p:sp>
      <p:sp>
        <p:nvSpPr>
          <p:cNvPr id="91149" name="AutoShape 13"/>
          <p:cNvSpPr>
            <a:spLocks noChangeArrowheads="1"/>
          </p:cNvSpPr>
          <p:nvPr/>
        </p:nvSpPr>
        <p:spPr bwMode="auto">
          <a:xfrm>
            <a:off x="4716463" y="5805488"/>
            <a:ext cx="647700" cy="360362"/>
          </a:xfrm>
          <a:prstGeom prst="leftArrow">
            <a:avLst>
              <a:gd name="adj1" fmla="val 50000"/>
              <a:gd name="adj2" fmla="val 4493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50" name="AutoShape 16"/>
          <p:cNvSpPr>
            <a:spLocks noChangeArrowheads="1"/>
          </p:cNvSpPr>
          <p:nvPr/>
        </p:nvSpPr>
        <p:spPr bwMode="auto">
          <a:xfrm rot="-5534059">
            <a:off x="5902325" y="5410200"/>
            <a:ext cx="147638" cy="217488"/>
          </a:xfrm>
          <a:prstGeom prst="triangle">
            <a:avLst>
              <a:gd name="adj" fmla="val 50000"/>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91151" name="Text Box 17"/>
          <p:cNvSpPr txBox="1">
            <a:spLocks noChangeArrowheads="1"/>
          </p:cNvSpPr>
          <p:nvPr/>
        </p:nvSpPr>
        <p:spPr bwMode="auto">
          <a:xfrm>
            <a:off x="4227513" y="505936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SzTx/>
              <a:buFontTx/>
              <a:buNone/>
            </a:pPr>
            <a:r>
              <a:rPr lang="pt-BR" altLang="pt-BR" sz="2800"/>
              <a:t>ou</a:t>
            </a:r>
          </a:p>
        </p:txBody>
      </p:sp>
      <p:sp>
        <p:nvSpPr>
          <p:cNvPr id="55313" name="CaixaDeTexto 17"/>
          <p:cNvSpPr txBox="1">
            <a:spLocks noChangeArrowheads="1"/>
          </p:cNvSpPr>
          <p:nvPr/>
        </p:nvSpPr>
        <p:spPr bwMode="auto">
          <a:xfrm>
            <a:off x="107950" y="1844675"/>
            <a:ext cx="8928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dirty="0"/>
              <a:t>     Ao verificar que uma </a:t>
            </a:r>
            <a:r>
              <a:rPr lang="pt-BR" altLang="pt-BR" sz="2600" dirty="0" smtClean="0"/>
              <a:t>corrente elétrica </a:t>
            </a:r>
            <a:r>
              <a:rPr lang="pt-BR" altLang="pt-BR" sz="2600" dirty="0"/>
              <a:t>também podia ser detectada no interior da pilha, Ampère deve ter imaginado que correntes fechadas pudessem ser equivalentes a polos magnéticos.</a:t>
            </a:r>
          </a:p>
        </p:txBody>
      </p:sp>
      <p:pic>
        <p:nvPicPr>
          <p:cNvPr id="91153" name="Picture 7" descr="Ampere_AM"/>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764463" y="71438"/>
            <a:ext cx="1200150" cy="1412875"/>
          </a:xfrm>
          <a:noFill/>
          <a:extLst>
            <a:ext uri="{91240B29-F687-4F45-9708-019B960494DF}">
              <a14:hiddenLine xmlns:a14="http://schemas.microsoft.com/office/drawing/2010/main" w="3175">
                <a:solidFill>
                  <a:srgbClr val="000000"/>
                </a:solidFill>
                <a:miter lim="800000"/>
                <a:headEnd/>
                <a:tailEnd/>
              </a14:hiddenLine>
            </a:ext>
          </a:extLst>
        </p:spPr>
      </p:pic>
      <p:sp>
        <p:nvSpPr>
          <p:cNvPr id="19" name="CaixaDeTexto 17"/>
          <p:cNvSpPr txBox="1">
            <a:spLocks noChangeArrowheads="1"/>
          </p:cNvSpPr>
          <p:nvPr/>
        </p:nvSpPr>
        <p:spPr bwMode="auto">
          <a:xfrm>
            <a:off x="107950" y="2997200"/>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Portanto, </a:t>
            </a:r>
            <a:r>
              <a:rPr lang="pt-BR" altLang="pt-BR" sz="2600" b="1" i="1"/>
              <a:t>efeitos magnéticos poderiam estar simplesmente sendo gerados por correntes </a:t>
            </a:r>
            <a:r>
              <a:rPr lang="pt-BR" altLang="pt-BR" sz="2600" b="1"/>
              <a:t>elétricas</a:t>
            </a:r>
            <a:r>
              <a:rPr lang="pt-BR" altLang="pt-BR" sz="2600" b="1" i="1"/>
              <a:t> fechadas.</a:t>
            </a:r>
            <a:endParaRPr lang="pt-BR" altLang="pt-BR" sz="2600" b="1"/>
          </a:p>
        </p:txBody>
      </p:sp>
      <p:sp>
        <p:nvSpPr>
          <p:cNvPr id="91155" name="AutoShape 6"/>
          <p:cNvSpPr>
            <a:spLocks noChangeArrowheads="1"/>
          </p:cNvSpPr>
          <p:nvPr/>
        </p:nvSpPr>
        <p:spPr bwMode="auto">
          <a:xfrm rot="5400000">
            <a:off x="2719388" y="5499100"/>
            <a:ext cx="142875" cy="180975"/>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3"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FBD6222C-D451-4052-9950-260A557A79E7}" type="slidenum">
              <a:rPr lang="pt-BR" altLang="pt-BR" sz="1400" smtClean="0">
                <a:solidFill>
                  <a:schemeClr val="bg1"/>
                </a:solidFill>
              </a:rPr>
              <a:pPr>
                <a:spcBef>
                  <a:spcPct val="0"/>
                </a:spcBef>
                <a:buSzTx/>
                <a:buFontTx/>
                <a:buNone/>
              </a:pPr>
              <a:t>30</a:t>
            </a:fld>
            <a:endParaRPr lang="pt-BR" altLang="pt-BR" sz="1400" smtClean="0">
              <a:solidFill>
                <a:schemeClr val="bg1"/>
              </a:solidFill>
            </a:endParaRPr>
          </a:p>
        </p:txBody>
      </p:sp>
      <p:sp>
        <p:nvSpPr>
          <p:cNvPr id="126979" name="Retângulo 2"/>
          <p:cNvSpPr>
            <a:spLocks noChangeArrowheads="1"/>
          </p:cNvSpPr>
          <p:nvPr/>
        </p:nvSpPr>
        <p:spPr bwMode="auto">
          <a:xfrm>
            <a:off x="1620838" y="476250"/>
            <a:ext cx="6335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r>
              <a:rPr lang="pt-BR" altLang="pt-BR" sz="2400" b="1"/>
              <a:t>A INFLUÊNCIA DE KANT SOBRE AMPÈRE</a:t>
            </a:r>
            <a:endParaRPr lang="pt-BR" altLang="pt-BR" sz="2400"/>
          </a:p>
        </p:txBody>
      </p:sp>
      <p:sp>
        <p:nvSpPr>
          <p:cNvPr id="4" name="Retângulo 3"/>
          <p:cNvSpPr/>
          <p:nvPr/>
        </p:nvSpPr>
        <p:spPr>
          <a:xfrm>
            <a:off x="107950" y="1844675"/>
            <a:ext cx="8928100" cy="954088"/>
          </a:xfrm>
          <a:prstGeom prst="rect">
            <a:avLst/>
          </a:prstGeom>
        </p:spPr>
        <p:txBody>
          <a:bodyPr>
            <a:spAutoFit/>
          </a:bodyPr>
          <a:lstStyle/>
          <a:p>
            <a:pPr algn="just" eaLnBrk="1" hangingPunct="1">
              <a:defRPr/>
            </a:pPr>
            <a:r>
              <a:rPr lang="pt-BR" dirty="0">
                <a:latin typeface="+mn-lt"/>
                <a:cs typeface="Arial" charset="0"/>
              </a:rPr>
              <a:t>     Postula-se os </a:t>
            </a:r>
            <a:r>
              <a:rPr lang="pt-BR" i="1" dirty="0" err="1">
                <a:latin typeface="+mn-lt"/>
                <a:cs typeface="Arial" charset="0"/>
              </a:rPr>
              <a:t>nômenos</a:t>
            </a:r>
            <a:r>
              <a:rPr lang="pt-BR" dirty="0">
                <a:latin typeface="+mn-lt"/>
                <a:cs typeface="Arial" charset="0"/>
              </a:rPr>
              <a:t> e as relações entre eles para dar explicações causais aos fenômenos.</a:t>
            </a:r>
            <a:endParaRPr lang="pt-BR" dirty="0">
              <a:latin typeface="+mn-lt"/>
            </a:endParaRPr>
          </a:p>
        </p:txBody>
      </p:sp>
      <p:sp>
        <p:nvSpPr>
          <p:cNvPr id="5" name="Retângulo 4"/>
          <p:cNvSpPr/>
          <p:nvPr/>
        </p:nvSpPr>
        <p:spPr>
          <a:xfrm>
            <a:off x="107950" y="2700338"/>
            <a:ext cx="8928100" cy="1385887"/>
          </a:xfrm>
          <a:prstGeom prst="rect">
            <a:avLst/>
          </a:prstGeom>
        </p:spPr>
        <p:txBody>
          <a:bodyPr>
            <a:spAutoFit/>
          </a:bodyPr>
          <a:lstStyle/>
          <a:p>
            <a:pPr algn="just" eaLnBrk="1" hangingPunct="1">
              <a:defRPr/>
            </a:pPr>
            <a:r>
              <a:rPr lang="pt-BR" dirty="0">
                <a:latin typeface="+mn-lt"/>
                <a:cs typeface="Arial" charset="0"/>
              </a:rPr>
              <a:t>     Não pode haver “evidência” para os </a:t>
            </a:r>
            <a:r>
              <a:rPr lang="pt-BR" i="1" dirty="0" err="1">
                <a:latin typeface="+mn-lt"/>
                <a:cs typeface="Arial" charset="0"/>
              </a:rPr>
              <a:t>nômenos</a:t>
            </a:r>
            <a:r>
              <a:rPr lang="pt-BR" dirty="0">
                <a:latin typeface="+mn-lt"/>
                <a:cs typeface="Arial" charset="0"/>
              </a:rPr>
              <a:t>, podendo haver somente um maior ou menor sucesso dos </a:t>
            </a:r>
            <a:r>
              <a:rPr lang="pt-BR" i="1" dirty="0" err="1">
                <a:latin typeface="+mn-lt"/>
                <a:cs typeface="Arial" charset="0"/>
              </a:rPr>
              <a:t>nômenos</a:t>
            </a:r>
            <a:r>
              <a:rPr lang="pt-BR" dirty="0">
                <a:latin typeface="+mn-lt"/>
                <a:cs typeface="Arial" charset="0"/>
              </a:rPr>
              <a:t> postulados em explicar o que pode ser observado.</a:t>
            </a:r>
          </a:p>
        </p:txBody>
      </p:sp>
      <p:sp>
        <p:nvSpPr>
          <p:cNvPr id="6" name="Retângulo 5"/>
          <p:cNvSpPr/>
          <p:nvPr/>
        </p:nvSpPr>
        <p:spPr>
          <a:xfrm>
            <a:off x="107950" y="3933825"/>
            <a:ext cx="8928100" cy="1814513"/>
          </a:xfrm>
          <a:prstGeom prst="rect">
            <a:avLst/>
          </a:prstGeom>
        </p:spPr>
        <p:txBody>
          <a:bodyPr>
            <a:spAutoFit/>
          </a:bodyPr>
          <a:lstStyle/>
          <a:p>
            <a:pPr algn="just" eaLnBrk="1" hangingPunct="1">
              <a:defRPr/>
            </a:pPr>
            <a:r>
              <a:rPr lang="pt-BR" dirty="0">
                <a:latin typeface="+mn-lt"/>
                <a:cs typeface="Arial" charset="0"/>
              </a:rPr>
              <a:t>     Assim, uma nova ideia científica podia ser imediatamente aceita como uma hipótese, mesmo que não houvesse evidência para tal (como a existência de microcorrentes no interior dos ímãs e da Terra).</a:t>
            </a:r>
            <a:endParaRPr lang="pt-BR" dirty="0">
              <a:latin typeface="+mn-lt"/>
            </a:endParaRPr>
          </a:p>
        </p:txBody>
      </p:sp>
      <p:sp>
        <p:nvSpPr>
          <p:cNvPr id="7" name="Retângulo 6"/>
          <p:cNvSpPr/>
          <p:nvPr/>
        </p:nvSpPr>
        <p:spPr>
          <a:xfrm>
            <a:off x="107950" y="5589588"/>
            <a:ext cx="8928100" cy="954087"/>
          </a:xfrm>
          <a:prstGeom prst="rect">
            <a:avLst/>
          </a:prstGeom>
        </p:spPr>
        <p:txBody>
          <a:bodyPr>
            <a:spAutoFit/>
          </a:bodyPr>
          <a:lstStyle/>
          <a:p>
            <a:pPr algn="just" eaLnBrk="1" hangingPunct="1">
              <a:defRPr/>
            </a:pPr>
            <a:r>
              <a:rPr lang="pt-BR" dirty="0">
                <a:latin typeface="+mn-lt"/>
                <a:cs typeface="Arial" charset="0"/>
              </a:rPr>
              <a:t>     O principal critério era se ela podia ou não ser desenvolvida.</a:t>
            </a:r>
            <a:endParaRPr lang="pt-BR" dirty="0">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220A9F2-F5E6-4F2B-A7F7-20D56A44677E}" type="slidenum">
              <a:rPr lang="pt-BR" altLang="pt-BR" sz="1400" smtClean="0">
                <a:solidFill>
                  <a:schemeClr val="bg1"/>
                </a:solidFill>
              </a:rPr>
              <a:pPr>
                <a:spcBef>
                  <a:spcPct val="0"/>
                </a:spcBef>
                <a:buSzTx/>
                <a:buFontTx/>
                <a:buNone/>
              </a:pPr>
              <a:t>31</a:t>
            </a:fld>
            <a:endParaRPr lang="pt-BR" altLang="pt-BR" sz="1400" smtClean="0">
              <a:solidFill>
                <a:schemeClr val="bg1"/>
              </a:solidFill>
            </a:endParaRPr>
          </a:p>
        </p:txBody>
      </p:sp>
      <p:sp>
        <p:nvSpPr>
          <p:cNvPr id="129027" name="Rectangle 2" descr="Large confetti"/>
          <p:cNvSpPr>
            <a:spLocks noGrp="1" noChangeArrowheads="1"/>
          </p:cNvSpPr>
          <p:nvPr>
            <p:ph type="title"/>
          </p:nvPr>
        </p:nvSpPr>
        <p:spPr>
          <a:xfrm>
            <a:off x="1619250" y="115888"/>
            <a:ext cx="5975350" cy="1223962"/>
          </a:xfrm>
        </p:spPr>
        <p:txBody>
          <a:bodyPr/>
          <a:lstStyle/>
          <a:p>
            <a:pPr algn="ctr"/>
            <a:r>
              <a:rPr lang="pt-BR" altLang="pt-BR" sz="2400" b="1" smtClean="0"/>
              <a:t>A FORÇA DE AMPÈRE ENTRE</a:t>
            </a:r>
            <a:br>
              <a:rPr lang="pt-BR" altLang="pt-BR" sz="2400" b="1" smtClean="0"/>
            </a:br>
            <a:r>
              <a:rPr lang="pt-BR" altLang="pt-BR" sz="2400" b="1" smtClean="0"/>
              <a:t>ELEMENTOS DE CORRENTE</a:t>
            </a:r>
            <a:br>
              <a:rPr lang="pt-BR" altLang="pt-BR" sz="2400" b="1" smtClean="0"/>
            </a:br>
            <a:r>
              <a:rPr lang="pt-BR" altLang="pt-BR" sz="2400" b="1" smtClean="0"/>
              <a:t>10/06/1822</a:t>
            </a:r>
          </a:p>
        </p:txBody>
      </p:sp>
      <p:sp>
        <p:nvSpPr>
          <p:cNvPr id="129028" name="Rectangle 5"/>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graphicFrame>
        <p:nvGraphicFramePr>
          <p:cNvPr id="77829" name="Object 2"/>
          <p:cNvGraphicFramePr>
            <a:graphicFrameLocks noChangeAspect="1"/>
          </p:cNvGraphicFramePr>
          <p:nvPr>
            <p:extLst>
              <p:ext uri="{D42A27DB-BD31-4B8C-83A1-F6EECF244321}">
                <p14:modId xmlns:p14="http://schemas.microsoft.com/office/powerpoint/2010/main" val="780297956"/>
              </p:ext>
            </p:extLst>
          </p:nvPr>
        </p:nvGraphicFramePr>
        <p:xfrm>
          <a:off x="972120" y="2564904"/>
          <a:ext cx="7128272" cy="970976"/>
        </p:xfrm>
        <a:graphic>
          <a:graphicData uri="http://schemas.openxmlformats.org/presentationml/2006/ole">
            <mc:AlternateContent xmlns:mc="http://schemas.openxmlformats.org/markup-compatibility/2006">
              <mc:Choice xmlns:v="urn:schemas-microsoft-com:vml" Requires="v">
                <p:oleObj spid="_x0000_s129099" name="Equação" r:id="rId5" imgW="3238500" imgH="444500" progId="Equation.3">
                  <p:embed/>
                </p:oleObj>
              </mc:Choice>
              <mc:Fallback>
                <p:oleObj name="Equação" r:id="rId5" imgW="3238500" imgH="4445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120" y="2564904"/>
                        <a:ext cx="7128272" cy="970976"/>
                      </a:xfrm>
                      <a:prstGeom prst="rect">
                        <a:avLst/>
                      </a:prstGeom>
                      <a:noFill/>
                      <a:ln>
                        <a:noFill/>
                      </a:ln>
                    </p:spPr>
                  </p:pic>
                </p:oleObj>
              </mc:Fallback>
            </mc:AlternateContent>
          </a:graphicData>
        </a:graphic>
      </p:graphicFrame>
      <p:graphicFrame>
        <p:nvGraphicFramePr>
          <p:cNvPr id="77830" name="Object 3"/>
          <p:cNvGraphicFramePr>
            <a:graphicFrameLocks noGrp="1" noChangeAspect="1"/>
          </p:cNvGraphicFramePr>
          <p:nvPr>
            <p:ph idx="1"/>
          </p:nvPr>
        </p:nvGraphicFramePr>
        <p:xfrm>
          <a:off x="4716463" y="4292600"/>
          <a:ext cx="2665412" cy="1425575"/>
        </p:xfrm>
        <a:graphic>
          <a:graphicData uri="http://schemas.openxmlformats.org/presentationml/2006/ole">
            <mc:AlternateContent xmlns:mc="http://schemas.openxmlformats.org/markup-compatibility/2006">
              <mc:Choice xmlns:v="urn:schemas-microsoft-com:vml" Requires="v">
                <p:oleObj spid="_x0000_s129100" name="Equação" r:id="rId7" imgW="1282700" imgH="685800" progId="Equation.3">
                  <p:embed/>
                </p:oleObj>
              </mc:Choice>
              <mc:Fallback>
                <p:oleObj name="Equação" r:id="rId7" imgW="1282700" imgH="6858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4292600"/>
                        <a:ext cx="2665412" cy="142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31" name="Object 2"/>
          <p:cNvGraphicFramePr>
            <a:graphicFrameLocks noChangeAspect="1"/>
          </p:cNvGraphicFramePr>
          <p:nvPr>
            <p:extLst>
              <p:ext uri="{D42A27DB-BD31-4B8C-83A1-F6EECF244321}">
                <p14:modId xmlns:p14="http://schemas.microsoft.com/office/powerpoint/2010/main" val="381308864"/>
              </p:ext>
            </p:extLst>
          </p:nvPr>
        </p:nvGraphicFramePr>
        <p:xfrm>
          <a:off x="2266950" y="1668463"/>
          <a:ext cx="4527550" cy="906462"/>
        </p:xfrm>
        <a:graphic>
          <a:graphicData uri="http://schemas.openxmlformats.org/presentationml/2006/ole">
            <mc:AlternateContent xmlns:mc="http://schemas.openxmlformats.org/markup-compatibility/2006">
              <mc:Choice xmlns:v="urn:schemas-microsoft-com:vml" Requires="v">
                <p:oleObj spid="_x0000_s129101" name="Equação" r:id="rId9" imgW="2197080" imgH="444240" progId="Equation.3">
                  <p:embed/>
                </p:oleObj>
              </mc:Choice>
              <mc:Fallback>
                <p:oleObj name="Equação" r:id="rId9" imgW="2197080" imgH="444240" progId="Equation.3">
                  <p:embed/>
                  <p:pic>
                    <p:nvPicPr>
                      <p:cNvPr id="0" name="Object 2"/>
                      <p:cNvPicPr>
                        <a:picLocks noChangeAspect="1" noChangeArrowheads="1"/>
                      </p:cNvPicPr>
                      <p:nvPr/>
                    </p:nvPicPr>
                    <p:blipFill>
                      <a:blip r:embed="rId10"/>
                      <a:srcRect/>
                      <a:stretch>
                        <a:fillRect/>
                      </a:stretch>
                    </p:blipFill>
                    <p:spPr bwMode="auto">
                      <a:xfrm>
                        <a:off x="2266950" y="1668463"/>
                        <a:ext cx="4527550" cy="906462"/>
                      </a:xfrm>
                      <a:prstGeom prst="rect">
                        <a:avLst/>
                      </a:prstGeom>
                      <a:noFill/>
                      <a:ln>
                        <a:noFill/>
                      </a:ln>
                    </p:spPr>
                  </p:pic>
                </p:oleObj>
              </mc:Fallback>
            </mc:AlternateContent>
          </a:graphicData>
        </a:graphic>
      </p:graphicFrame>
      <p:pic>
        <p:nvPicPr>
          <p:cNvPr id="7783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576" y="3608537"/>
            <a:ext cx="3227462" cy="305732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1555D5F-0BFA-40EB-8151-4BAAB45B7B75}" type="slidenum">
              <a:rPr lang="pt-BR" altLang="pt-BR" sz="1400" smtClean="0">
                <a:solidFill>
                  <a:schemeClr val="bg1"/>
                </a:solidFill>
              </a:rPr>
              <a:pPr>
                <a:spcBef>
                  <a:spcPct val="0"/>
                </a:spcBef>
                <a:buSzTx/>
                <a:buFontTx/>
                <a:buNone/>
              </a:pPr>
              <a:t>32</a:t>
            </a:fld>
            <a:endParaRPr lang="pt-BR" altLang="pt-BR" sz="1400" smtClean="0">
              <a:solidFill>
                <a:schemeClr val="bg1"/>
              </a:solidFill>
            </a:endParaRPr>
          </a:p>
        </p:txBody>
      </p:sp>
      <p:sp>
        <p:nvSpPr>
          <p:cNvPr id="131075" name="Rectangle 2" descr="Large confetti"/>
          <p:cNvSpPr>
            <a:spLocks noGrp="1" noChangeArrowheads="1"/>
          </p:cNvSpPr>
          <p:nvPr>
            <p:ph type="title"/>
          </p:nvPr>
        </p:nvSpPr>
        <p:spPr>
          <a:xfrm>
            <a:off x="1619250" y="115888"/>
            <a:ext cx="5975350" cy="1223962"/>
          </a:xfrm>
        </p:spPr>
        <p:txBody>
          <a:bodyPr/>
          <a:lstStyle/>
          <a:p>
            <a:pPr algn="ctr"/>
            <a:r>
              <a:rPr lang="pt-BR" altLang="pt-BR" sz="2400" b="1" smtClean="0"/>
              <a:t>A FORÇA DE AMPÈRE ENTRE</a:t>
            </a:r>
            <a:br>
              <a:rPr lang="pt-BR" altLang="pt-BR" sz="2400" b="1" smtClean="0"/>
            </a:br>
            <a:r>
              <a:rPr lang="pt-BR" altLang="pt-BR" sz="2400" b="1" smtClean="0"/>
              <a:t>ELEMENTOS DE CORRENTE</a:t>
            </a:r>
            <a:br>
              <a:rPr lang="pt-BR" altLang="pt-BR" sz="2400" b="1" smtClean="0"/>
            </a:br>
            <a:r>
              <a:rPr lang="pt-BR" altLang="pt-BR" sz="2400" b="1" smtClean="0"/>
              <a:t>10/06/1822</a:t>
            </a:r>
          </a:p>
        </p:txBody>
      </p:sp>
      <p:sp>
        <p:nvSpPr>
          <p:cNvPr id="131076" name="Rectangle 5"/>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graphicFrame>
        <p:nvGraphicFramePr>
          <p:cNvPr id="131077" name="Object 2"/>
          <p:cNvGraphicFramePr>
            <a:graphicFrameLocks noChangeAspect="1"/>
          </p:cNvGraphicFramePr>
          <p:nvPr/>
        </p:nvGraphicFramePr>
        <p:xfrm>
          <a:off x="793750" y="1700213"/>
          <a:ext cx="7378700" cy="966787"/>
        </p:xfrm>
        <a:graphic>
          <a:graphicData uri="http://schemas.openxmlformats.org/presentationml/2006/ole">
            <mc:AlternateContent xmlns:mc="http://schemas.openxmlformats.org/markup-compatibility/2006">
              <mc:Choice xmlns:v="urn:schemas-microsoft-com:vml" Requires="v">
                <p:oleObj spid="_x0000_s131221" name="Equação" r:id="rId5" imgW="3365500" imgH="444500" progId="Equation.3">
                  <p:embed/>
                </p:oleObj>
              </mc:Choice>
              <mc:Fallback>
                <p:oleObj name="Equação" r:id="rId5" imgW="3365500" imgH="4445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 y="1700213"/>
                        <a:ext cx="73787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78" name="Object 2"/>
          <p:cNvGraphicFramePr>
            <a:graphicFrameLocks noChangeAspect="1"/>
          </p:cNvGraphicFramePr>
          <p:nvPr/>
        </p:nvGraphicFramePr>
        <p:xfrm>
          <a:off x="835025" y="2722563"/>
          <a:ext cx="7192963" cy="947737"/>
        </p:xfrm>
        <a:graphic>
          <a:graphicData uri="http://schemas.openxmlformats.org/presentationml/2006/ole">
            <mc:AlternateContent xmlns:mc="http://schemas.openxmlformats.org/markup-compatibility/2006">
              <mc:Choice xmlns:v="urn:schemas-microsoft-com:vml" Requires="v">
                <p:oleObj spid="_x0000_s131222" name="Equação" r:id="rId7" imgW="3251200" imgH="431800" progId="Equation.3">
                  <p:embed/>
                </p:oleObj>
              </mc:Choice>
              <mc:Fallback>
                <p:oleObj name="Equação" r:id="rId7" imgW="3251200" imgH="4318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025" y="2722563"/>
                        <a:ext cx="7192963"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79" name="Object 2"/>
          <p:cNvGraphicFramePr>
            <a:graphicFrameLocks noChangeAspect="1"/>
          </p:cNvGraphicFramePr>
          <p:nvPr/>
        </p:nvGraphicFramePr>
        <p:xfrm>
          <a:off x="900113" y="4076700"/>
          <a:ext cx="7127875" cy="936625"/>
        </p:xfrm>
        <a:graphic>
          <a:graphicData uri="http://schemas.openxmlformats.org/presentationml/2006/ole">
            <mc:AlternateContent xmlns:mc="http://schemas.openxmlformats.org/markup-compatibility/2006">
              <mc:Choice xmlns:v="urn:schemas-microsoft-com:vml" Requires="v">
                <p:oleObj spid="_x0000_s131223" name="Equação" r:id="rId9" imgW="3263900" imgH="431800" progId="Equation.3">
                  <p:embed/>
                </p:oleObj>
              </mc:Choice>
              <mc:Fallback>
                <p:oleObj name="Equação" r:id="rId9" imgW="3263900" imgH="431800" progId="Equation.3">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4076700"/>
                        <a:ext cx="71278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80" name="Object 2"/>
          <p:cNvGraphicFramePr>
            <a:graphicFrameLocks noChangeAspect="1"/>
          </p:cNvGraphicFramePr>
          <p:nvPr/>
        </p:nvGraphicFramePr>
        <p:xfrm>
          <a:off x="125413" y="5491163"/>
          <a:ext cx="8893175" cy="942975"/>
        </p:xfrm>
        <a:graphic>
          <a:graphicData uri="http://schemas.openxmlformats.org/presentationml/2006/ole">
            <mc:AlternateContent xmlns:mc="http://schemas.openxmlformats.org/markup-compatibility/2006">
              <mc:Choice xmlns:v="urn:schemas-microsoft-com:vml" Requires="v">
                <p:oleObj spid="_x0000_s131224" name="Equação" r:id="rId11" imgW="4038600" imgH="431800" progId="Equation.3">
                  <p:embed/>
                </p:oleObj>
              </mc:Choice>
              <mc:Fallback>
                <p:oleObj name="Equação" r:id="rId11" imgW="4038600" imgH="431800" progId="Equation.3">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413" y="5491163"/>
                        <a:ext cx="8893175" cy="9429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81" name="Object 2"/>
          <p:cNvGraphicFramePr>
            <a:graphicFrameLocks noChangeAspect="1"/>
          </p:cNvGraphicFramePr>
          <p:nvPr/>
        </p:nvGraphicFramePr>
        <p:xfrm>
          <a:off x="323850" y="4964113"/>
          <a:ext cx="5543550" cy="465137"/>
        </p:xfrm>
        <a:graphic>
          <a:graphicData uri="http://schemas.openxmlformats.org/presentationml/2006/ole">
            <mc:AlternateContent xmlns:mc="http://schemas.openxmlformats.org/markup-compatibility/2006">
              <mc:Choice xmlns:v="urn:schemas-microsoft-com:vml" Requires="v">
                <p:oleObj spid="_x0000_s131225" name="Equação" r:id="rId13" imgW="2552700" imgH="215900" progId="Equation.3">
                  <p:embed/>
                </p:oleObj>
              </mc:Choice>
              <mc:Fallback>
                <p:oleObj name="Equação" r:id="rId13" imgW="2552700" imgH="215900" progId="Equation.3">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4964113"/>
                        <a:ext cx="55435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82" name="Object 2"/>
          <p:cNvGraphicFramePr>
            <a:graphicFrameLocks noChangeAspect="1"/>
          </p:cNvGraphicFramePr>
          <p:nvPr/>
        </p:nvGraphicFramePr>
        <p:xfrm>
          <a:off x="336550" y="3659188"/>
          <a:ext cx="5314950" cy="431800"/>
        </p:xfrm>
        <a:graphic>
          <a:graphicData uri="http://schemas.openxmlformats.org/presentationml/2006/ole">
            <mc:AlternateContent xmlns:mc="http://schemas.openxmlformats.org/markup-compatibility/2006">
              <mc:Choice xmlns:v="urn:schemas-microsoft-com:vml" Requires="v">
                <p:oleObj spid="_x0000_s131226" name="Equação" r:id="rId15" imgW="2476500" imgH="203200" progId="Equation.3">
                  <p:embed/>
                </p:oleObj>
              </mc:Choice>
              <mc:Fallback>
                <p:oleObj name="Equação" r:id="rId15" imgW="2476500" imgH="203200" progId="Equation.3">
                  <p:embed/>
                  <p:pic>
                    <p:nvPicPr>
                      <p:cNvPr id="0" name="Object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550" y="3659188"/>
                        <a:ext cx="5314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98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9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21555D5F-0BFA-40EB-8151-4BAAB45B7B75}" type="slidenum">
              <a:rPr lang="pt-BR" altLang="pt-BR" sz="1400" smtClean="0">
                <a:solidFill>
                  <a:schemeClr val="bg1"/>
                </a:solidFill>
              </a:rPr>
              <a:pPr>
                <a:spcBef>
                  <a:spcPct val="0"/>
                </a:spcBef>
                <a:buSzTx/>
                <a:buFontTx/>
                <a:buNone/>
              </a:pPr>
              <a:t>33</a:t>
            </a:fld>
            <a:endParaRPr lang="pt-BR" altLang="pt-BR" sz="1400" smtClean="0">
              <a:solidFill>
                <a:schemeClr val="bg1"/>
              </a:solidFill>
            </a:endParaRPr>
          </a:p>
        </p:txBody>
      </p:sp>
      <p:sp>
        <p:nvSpPr>
          <p:cNvPr id="131075" name="Rectangle 2" descr="Large confetti"/>
          <p:cNvSpPr>
            <a:spLocks noGrp="1" noChangeArrowheads="1"/>
          </p:cNvSpPr>
          <p:nvPr>
            <p:ph type="title"/>
          </p:nvPr>
        </p:nvSpPr>
        <p:spPr>
          <a:xfrm>
            <a:off x="1043608" y="116632"/>
            <a:ext cx="7344816" cy="1224136"/>
          </a:xfrm>
        </p:spPr>
        <p:txBody>
          <a:bodyPr/>
          <a:lstStyle/>
          <a:p>
            <a:pPr algn="ctr"/>
            <a:r>
              <a:rPr lang="pt-BR" altLang="pt-BR" sz="2400" b="1" dirty="0" smtClean="0"/>
              <a:t>COMPARAÇÃO ENTRE</a:t>
            </a:r>
            <a:br>
              <a:rPr lang="pt-BR" altLang="pt-BR" sz="2400" b="1" dirty="0" smtClean="0"/>
            </a:br>
            <a:r>
              <a:rPr lang="pt-BR" altLang="pt-BR" sz="2400" b="1" dirty="0" smtClean="0"/>
              <a:t>A FORÇA ELETRODINÂMICA DE AMPÈRE</a:t>
            </a:r>
            <a:br>
              <a:rPr lang="pt-BR" altLang="pt-BR" sz="2400" b="1" dirty="0" smtClean="0"/>
            </a:br>
            <a:r>
              <a:rPr lang="pt-BR" altLang="pt-BR" sz="2400" b="1" dirty="0" smtClean="0"/>
              <a:t>E A FORÇA ELETROSTÁTICA DE COULOMB</a:t>
            </a:r>
          </a:p>
        </p:txBody>
      </p:sp>
      <p:sp>
        <p:nvSpPr>
          <p:cNvPr id="131076" name="Rectangle 5"/>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mc:AlternateContent xmlns:mc="http://schemas.openxmlformats.org/markup-compatibility/2006" xmlns:a14="http://schemas.microsoft.com/office/drawing/2010/main">
        <mc:Choice Requires="a14">
          <p:sp>
            <p:nvSpPr>
              <p:cNvPr id="2" name="CaixaDeTexto 1"/>
              <p:cNvSpPr txBox="1"/>
              <p:nvPr/>
            </p:nvSpPr>
            <p:spPr>
              <a:xfrm>
                <a:off x="125413" y="2780928"/>
                <a:ext cx="8893175" cy="771237"/>
              </a:xfrm>
              <a:prstGeom prst="rect">
                <a:avLst/>
              </a:prstGeom>
              <a:noFill/>
            </p:spPr>
            <p:txBody>
              <a:bodyPr wrap="square" rtlCol="0">
                <a:spAutoFit/>
              </a:bodyPr>
              <a:lstStyle/>
              <a:p>
                <a:r>
                  <a:rPr lang="pt-BR" dirty="0" smtClean="0"/>
                  <a:t>Como  </a:t>
                </a:r>
                <a14:m>
                  <m:oMath xmlns:m="http://schemas.openxmlformats.org/officeDocument/2006/math">
                    <m:r>
                      <a:rPr lang="pt-BR" b="0" i="1" smtClean="0">
                        <a:latin typeface="Cambria Math" panose="02040503050406030204" pitchFamily="18" charset="0"/>
                      </a:rPr>
                      <m:t>𝑖𝑑</m:t>
                    </m:r>
                    <m:acc>
                      <m:accPr>
                        <m:chr m:val="⃗"/>
                        <m:ctrlPr>
                          <a:rPr lang="pt-BR" b="0" i="1" smtClean="0">
                            <a:latin typeface="Cambria Math"/>
                          </a:rPr>
                        </m:ctrlPr>
                      </m:accPr>
                      <m:e>
                        <m:r>
                          <a:rPr lang="pt-BR" b="0" i="1" smtClean="0">
                            <a:latin typeface="Cambria Math" panose="02040503050406030204" pitchFamily="18" charset="0"/>
                          </a:rPr>
                          <m:t>𝑠</m:t>
                        </m:r>
                      </m:e>
                    </m:acc>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𝑞</m:t>
                    </m:r>
                    <m:acc>
                      <m:accPr>
                        <m:chr m:val="⃗"/>
                        <m:ctrlPr>
                          <a:rPr lang="pt-BR" b="0" i="1" smtClean="0">
                            <a:latin typeface="Cambria Math"/>
                            <a:ea typeface="Cambria Math" panose="02040503050406030204" pitchFamily="18" charset="0"/>
                          </a:rPr>
                        </m:ctrlPr>
                      </m:accPr>
                      <m:e>
                        <m:r>
                          <a:rPr lang="pt-BR" b="0" i="1" smtClean="0">
                            <a:latin typeface="Cambria Math" panose="02040503050406030204" pitchFamily="18" charset="0"/>
                            <a:ea typeface="Cambria Math" panose="02040503050406030204" pitchFamily="18" charset="0"/>
                          </a:rPr>
                          <m:t>𝑣</m:t>
                        </m:r>
                      </m:e>
                    </m:acc>
                  </m:oMath>
                </a14:m>
                <a:r>
                  <a:rPr lang="pt-BR" dirty="0" smtClean="0"/>
                  <a:t>  e  </a:t>
                </a:r>
                <a14:m>
                  <m:oMath xmlns:m="http://schemas.openxmlformats.org/officeDocument/2006/math">
                    <m:sSub>
                      <m:sSubPr>
                        <m:ctrlPr>
                          <a:rPr lang="pt-BR" i="1" smtClean="0">
                            <a:latin typeface="Cambria Math"/>
                            <a:ea typeface="Cambria Math" panose="02040503050406030204" pitchFamily="18" charset="0"/>
                          </a:rPr>
                        </m:ctrlPr>
                      </m:sSubPr>
                      <m:e>
                        <m:r>
                          <a:rPr lang="pt-BR" i="1" smtClean="0">
                            <a:latin typeface="Cambria Math" panose="02040503050406030204" pitchFamily="18" charset="0"/>
                            <a:ea typeface="Cambria Math" panose="02040503050406030204" pitchFamily="18" charset="0"/>
                          </a:rPr>
                          <m:t>𝜇</m:t>
                        </m:r>
                      </m:e>
                      <m:sub>
                        <m:r>
                          <a:rPr lang="pt-BR" b="0" i="1" smtClean="0">
                            <a:latin typeface="Cambria Math" panose="02040503050406030204" pitchFamily="18" charset="0"/>
                            <a:ea typeface="Cambria Math" panose="02040503050406030204" pitchFamily="18" charset="0"/>
                          </a:rPr>
                          <m:t>0</m:t>
                        </m:r>
                      </m:sub>
                    </m:sSub>
                    <m:r>
                      <a:rPr lang="pt-BR" b="0" i="1" smtClean="0">
                        <a:latin typeface="Cambria Math" panose="02040503050406030204" pitchFamily="18" charset="0"/>
                        <a:ea typeface="Cambria Math" panose="02040503050406030204" pitchFamily="18" charset="0"/>
                      </a:rPr>
                      <m:t>=</m:t>
                    </m:r>
                    <m:f>
                      <m:fPr>
                        <m:ctrlPr>
                          <a:rPr lang="pt-BR" b="0" i="1" smtClean="0">
                            <a:latin typeface="Cambria Math"/>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1</m:t>
                        </m:r>
                      </m:num>
                      <m:den>
                        <m:sSub>
                          <m:sSubPr>
                            <m:ctrlPr>
                              <a:rPr lang="pt-BR" b="0" i="1" smtClean="0">
                                <a:latin typeface="Cambria Math"/>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𝜀</m:t>
                            </m:r>
                          </m:e>
                          <m:sub>
                            <m:r>
                              <a:rPr lang="pt-BR" b="0" i="1" smtClean="0">
                                <a:latin typeface="Cambria Math" panose="02040503050406030204" pitchFamily="18" charset="0"/>
                                <a:ea typeface="Cambria Math" panose="02040503050406030204" pitchFamily="18" charset="0"/>
                              </a:rPr>
                              <m:t>0</m:t>
                            </m:r>
                          </m:sub>
                        </m:sSub>
                        <m:sSup>
                          <m:sSupPr>
                            <m:ctrlPr>
                              <a:rPr lang="pt-BR" b="0" i="1" smtClean="0">
                                <a:latin typeface="Cambria Math"/>
                                <a:ea typeface="Cambria Math" panose="02040503050406030204" pitchFamily="18" charset="0"/>
                              </a:rPr>
                            </m:ctrlPr>
                          </m:sSupPr>
                          <m:e>
                            <m:r>
                              <a:rPr lang="pt-BR" b="0" i="1" smtClean="0">
                                <a:latin typeface="Cambria Math" panose="02040503050406030204" pitchFamily="18" charset="0"/>
                                <a:ea typeface="Cambria Math" panose="02040503050406030204" pitchFamily="18" charset="0"/>
                              </a:rPr>
                              <m:t>𝑐</m:t>
                            </m:r>
                          </m:e>
                          <m:sup>
                            <m:r>
                              <a:rPr lang="pt-BR" b="0" i="1" smtClean="0">
                                <a:latin typeface="Cambria Math" panose="02040503050406030204" pitchFamily="18" charset="0"/>
                                <a:ea typeface="Cambria Math" panose="02040503050406030204" pitchFamily="18" charset="0"/>
                              </a:rPr>
                              <m:t>2</m:t>
                            </m:r>
                          </m:sup>
                        </m:sSup>
                      </m:den>
                    </m:f>
                  </m:oMath>
                </a14:m>
                <a:r>
                  <a:rPr lang="pt-BR" dirty="0" smtClean="0"/>
                  <a:t> , vem que:</a:t>
                </a:r>
                <a:endParaRPr lang="pt-BR" dirty="0"/>
              </a:p>
            </p:txBody>
          </p:sp>
        </mc:Choice>
        <mc:Fallback xmlns="">
          <p:sp>
            <p:nvSpPr>
              <p:cNvPr id="2" name="CaixaDeTexto 1"/>
              <p:cNvSpPr txBox="1">
                <a:spLocks noRot="1" noChangeAspect="1" noMove="1" noResize="1" noEditPoints="1" noAdjustHandles="1" noChangeArrowheads="1" noChangeShapeType="1" noTextEdit="1"/>
              </p:cNvSpPr>
              <p:nvPr/>
            </p:nvSpPr>
            <p:spPr>
              <a:xfrm>
                <a:off x="125413" y="2780928"/>
                <a:ext cx="8893175" cy="771237"/>
              </a:xfrm>
              <a:prstGeom prst="rect">
                <a:avLst/>
              </a:prstGeom>
              <a:blipFill rotWithShape="0">
                <a:blip r:embed="rId5"/>
                <a:stretch>
                  <a:fillRect l="-1440"/>
                </a:stretch>
              </a:blipFill>
            </p:spPr>
            <p:txBody>
              <a:bodyPr/>
              <a:lstStyle/>
              <a:p>
                <a:r>
                  <a:rPr lang="pt-BR">
                    <a:noFill/>
                  </a:rPr>
                  <a:t> </a:t>
                </a:r>
              </a:p>
            </p:txBody>
          </p:sp>
        </mc:Fallback>
      </mc:AlternateContent>
      <p:graphicFrame>
        <p:nvGraphicFramePr>
          <p:cNvPr id="12" name="Object 2"/>
          <p:cNvGraphicFramePr>
            <a:graphicFrameLocks noChangeAspect="1"/>
          </p:cNvGraphicFramePr>
          <p:nvPr>
            <p:extLst>
              <p:ext uri="{D42A27DB-BD31-4B8C-83A1-F6EECF244321}">
                <p14:modId xmlns:p14="http://schemas.microsoft.com/office/powerpoint/2010/main" val="2680473555"/>
              </p:ext>
            </p:extLst>
          </p:nvPr>
        </p:nvGraphicFramePr>
        <p:xfrm>
          <a:off x="847725" y="1844675"/>
          <a:ext cx="7165975" cy="947738"/>
        </p:xfrm>
        <a:graphic>
          <a:graphicData uri="http://schemas.openxmlformats.org/presentationml/2006/ole">
            <mc:AlternateContent xmlns:mc="http://schemas.openxmlformats.org/markup-compatibility/2006">
              <mc:Choice xmlns:v="urn:schemas-microsoft-com:vml" Requires="v">
                <p:oleObj spid="_x0000_s246883" name="Equação" r:id="rId6" imgW="3238200" imgH="431640" progId="Equation.3">
                  <p:embed/>
                </p:oleObj>
              </mc:Choice>
              <mc:Fallback>
                <p:oleObj name="Equação" r:id="rId6" imgW="3238200" imgH="431640" progId="Equation.3">
                  <p:embed/>
                  <p:pic>
                    <p:nvPicPr>
                      <p:cNvPr id="0" name=""/>
                      <p:cNvPicPr>
                        <a:picLocks noChangeAspect="1" noChangeArrowheads="1"/>
                      </p:cNvPicPr>
                      <p:nvPr/>
                    </p:nvPicPr>
                    <p:blipFill>
                      <a:blip r:embed="rId7"/>
                      <a:srcRect/>
                      <a:stretch>
                        <a:fillRect/>
                      </a:stretch>
                    </p:blipFill>
                    <p:spPr bwMode="auto">
                      <a:xfrm>
                        <a:off x="847725" y="1844675"/>
                        <a:ext cx="71659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2"/>
          <p:cNvGraphicFramePr>
            <a:graphicFrameLocks noChangeAspect="1"/>
          </p:cNvGraphicFramePr>
          <p:nvPr>
            <p:extLst>
              <p:ext uri="{D42A27DB-BD31-4B8C-83A1-F6EECF244321}">
                <p14:modId xmlns:p14="http://schemas.microsoft.com/office/powerpoint/2010/main" val="1443494724"/>
              </p:ext>
            </p:extLst>
          </p:nvPr>
        </p:nvGraphicFramePr>
        <p:xfrm>
          <a:off x="85725" y="3573463"/>
          <a:ext cx="9010650" cy="947737"/>
        </p:xfrm>
        <a:graphic>
          <a:graphicData uri="http://schemas.openxmlformats.org/presentationml/2006/ole">
            <mc:AlternateContent xmlns:mc="http://schemas.openxmlformats.org/markup-compatibility/2006">
              <mc:Choice xmlns:v="urn:schemas-microsoft-com:vml" Requires="v">
                <p:oleObj spid="_x0000_s246884" name="Equação" r:id="rId8" imgW="4216320" imgH="431640" progId="Equation.3">
                  <p:embed/>
                </p:oleObj>
              </mc:Choice>
              <mc:Fallback>
                <p:oleObj name="Equação" r:id="rId8" imgW="4216320" imgH="431640" progId="Equation.3">
                  <p:embed/>
                  <p:pic>
                    <p:nvPicPr>
                      <p:cNvPr id="0" name=""/>
                      <p:cNvPicPr>
                        <a:picLocks noChangeAspect="1" noChangeArrowheads="1"/>
                      </p:cNvPicPr>
                      <p:nvPr/>
                    </p:nvPicPr>
                    <p:blipFill>
                      <a:blip r:embed="rId9"/>
                      <a:srcRect/>
                      <a:stretch>
                        <a:fillRect/>
                      </a:stretch>
                    </p:blipFill>
                    <p:spPr bwMode="auto">
                      <a:xfrm>
                        <a:off x="85725" y="3573463"/>
                        <a:ext cx="9010650" cy="947737"/>
                      </a:xfrm>
                      <a:prstGeom prst="rect">
                        <a:avLst/>
                      </a:prstGeom>
                      <a:noFill/>
                      <a:ln>
                        <a:noFill/>
                      </a:ln>
                    </p:spPr>
                  </p:pic>
                </p:oleObj>
              </mc:Fallback>
            </mc:AlternateContent>
          </a:graphicData>
        </a:graphic>
      </p:graphicFrame>
      <p:graphicFrame>
        <p:nvGraphicFramePr>
          <p:cNvPr id="14" name="Object 2"/>
          <p:cNvGraphicFramePr>
            <a:graphicFrameLocks noChangeAspect="1"/>
          </p:cNvGraphicFramePr>
          <p:nvPr>
            <p:extLst>
              <p:ext uri="{D42A27DB-BD31-4B8C-83A1-F6EECF244321}">
                <p14:modId xmlns:p14="http://schemas.microsoft.com/office/powerpoint/2010/main" val="2987493641"/>
              </p:ext>
            </p:extLst>
          </p:nvPr>
        </p:nvGraphicFramePr>
        <p:xfrm>
          <a:off x="792163" y="4508500"/>
          <a:ext cx="4071937" cy="947738"/>
        </p:xfrm>
        <a:graphic>
          <a:graphicData uri="http://schemas.openxmlformats.org/presentationml/2006/ole">
            <mc:AlternateContent xmlns:mc="http://schemas.openxmlformats.org/markup-compatibility/2006">
              <mc:Choice xmlns:v="urn:schemas-microsoft-com:vml" Requires="v">
                <p:oleObj spid="_x0000_s246885" name="Equação" r:id="rId10" imgW="1904760" imgH="431640" progId="Equation.3">
                  <p:embed/>
                </p:oleObj>
              </mc:Choice>
              <mc:Fallback>
                <p:oleObj name="Equação" r:id="rId10" imgW="1904760" imgH="431640" progId="Equation.3">
                  <p:embed/>
                  <p:pic>
                    <p:nvPicPr>
                      <p:cNvPr id="0" name=""/>
                      <p:cNvPicPr>
                        <a:picLocks noChangeAspect="1" noChangeArrowheads="1"/>
                      </p:cNvPicPr>
                      <p:nvPr/>
                    </p:nvPicPr>
                    <p:blipFill>
                      <a:blip r:embed="rId11"/>
                      <a:srcRect/>
                      <a:stretch>
                        <a:fillRect/>
                      </a:stretch>
                    </p:blipFill>
                    <p:spPr bwMode="auto">
                      <a:xfrm>
                        <a:off x="792163" y="4508500"/>
                        <a:ext cx="4071937" cy="947738"/>
                      </a:xfrm>
                      <a:prstGeom prst="rect">
                        <a:avLst/>
                      </a:prstGeom>
                      <a:noFill/>
                      <a:ln>
                        <a:noFill/>
                      </a:ln>
                    </p:spPr>
                  </p:pic>
                </p:oleObj>
              </mc:Fallback>
            </mc:AlternateContent>
          </a:graphicData>
        </a:graphic>
      </p:graphicFrame>
      <p:graphicFrame>
        <p:nvGraphicFramePr>
          <p:cNvPr id="15" name="Object 2"/>
          <p:cNvGraphicFramePr>
            <a:graphicFrameLocks noChangeAspect="1"/>
          </p:cNvGraphicFramePr>
          <p:nvPr>
            <p:extLst>
              <p:ext uri="{D42A27DB-BD31-4B8C-83A1-F6EECF244321}">
                <p14:modId xmlns:p14="http://schemas.microsoft.com/office/powerpoint/2010/main" val="2627280519"/>
              </p:ext>
            </p:extLst>
          </p:nvPr>
        </p:nvGraphicFramePr>
        <p:xfrm>
          <a:off x="30163" y="5445125"/>
          <a:ext cx="9201150" cy="863600"/>
        </p:xfrm>
        <a:graphic>
          <a:graphicData uri="http://schemas.openxmlformats.org/presentationml/2006/ole">
            <mc:AlternateContent xmlns:mc="http://schemas.openxmlformats.org/markup-compatibility/2006">
              <mc:Choice xmlns:v="urn:schemas-microsoft-com:vml" Requires="v">
                <p:oleObj spid="_x0000_s246886" name="Equação" r:id="rId12" imgW="4305240" imgH="393480" progId="Equation.3">
                  <p:embed/>
                </p:oleObj>
              </mc:Choice>
              <mc:Fallback>
                <p:oleObj name="Equação" r:id="rId12" imgW="4305240" imgH="393480" progId="Equation.3">
                  <p:embed/>
                  <p:pic>
                    <p:nvPicPr>
                      <p:cNvPr id="0" name=""/>
                      <p:cNvPicPr>
                        <a:picLocks noChangeAspect="1" noChangeArrowheads="1"/>
                      </p:cNvPicPr>
                      <p:nvPr/>
                    </p:nvPicPr>
                    <p:blipFill>
                      <a:blip r:embed="rId13"/>
                      <a:srcRect/>
                      <a:stretch>
                        <a:fillRect/>
                      </a:stretch>
                    </p:blipFill>
                    <p:spPr bwMode="auto">
                      <a:xfrm>
                        <a:off x="30163" y="5445125"/>
                        <a:ext cx="9201150" cy="863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8803588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32F262D-40E8-4C4E-BCE5-4EFC7CD8C519}" type="slidenum">
              <a:rPr lang="pt-BR" altLang="pt-BR" sz="1400" smtClean="0">
                <a:solidFill>
                  <a:schemeClr val="bg1"/>
                </a:solidFill>
              </a:rPr>
              <a:pPr>
                <a:spcBef>
                  <a:spcPct val="0"/>
                </a:spcBef>
                <a:buSzTx/>
                <a:buFontTx/>
                <a:buNone/>
              </a:pPr>
              <a:t>34</a:t>
            </a:fld>
            <a:endParaRPr lang="pt-BR" altLang="pt-BR" sz="1400" smtClean="0">
              <a:solidFill>
                <a:schemeClr val="bg1"/>
              </a:solidFill>
            </a:endParaRPr>
          </a:p>
        </p:txBody>
      </p:sp>
      <p:sp>
        <p:nvSpPr>
          <p:cNvPr id="113667" name="Retângulo 2"/>
          <p:cNvSpPr>
            <a:spLocks noChangeArrowheads="1"/>
          </p:cNvSpPr>
          <p:nvPr/>
        </p:nvSpPr>
        <p:spPr bwMode="auto">
          <a:xfrm>
            <a:off x="1043609" y="365125"/>
            <a:ext cx="73448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dirty="0" smtClean="0"/>
              <a:t>A UNIDADE DE MEDIDA DE</a:t>
            </a:r>
          </a:p>
          <a:p>
            <a:pPr algn="ctr" eaLnBrk="1" hangingPunct="1">
              <a:spcBef>
                <a:spcPct val="0"/>
              </a:spcBef>
              <a:buSzTx/>
              <a:buFontTx/>
              <a:buNone/>
            </a:pPr>
            <a:r>
              <a:rPr lang="pt-BR" altLang="pt-BR" sz="2400" b="1" dirty="0" smtClean="0"/>
              <a:t>POLO MAGNÉTICO</a:t>
            </a:r>
            <a:endParaRPr lang="pt-BR" altLang="pt-BR" sz="2400" dirty="0"/>
          </a:p>
        </p:txBody>
      </p:sp>
      <mc:AlternateContent xmlns:mc="http://schemas.openxmlformats.org/markup-compatibility/2006" xmlns:a14="http://schemas.microsoft.com/office/drawing/2010/main">
        <mc:Choice Requires="a14">
          <p:sp>
            <p:nvSpPr>
              <p:cNvPr id="2" name="CaixaDeTexto 1"/>
              <p:cNvSpPr txBox="1"/>
              <p:nvPr/>
            </p:nvSpPr>
            <p:spPr>
              <a:xfrm>
                <a:off x="107504" y="1844824"/>
                <a:ext cx="8928992" cy="830997"/>
              </a:xfrm>
              <a:prstGeom prst="rect">
                <a:avLst/>
              </a:prstGeom>
              <a:noFill/>
            </p:spPr>
            <p:txBody>
              <a:bodyPr wrap="square" rtlCol="0">
                <a:spAutoFit/>
              </a:bodyPr>
              <a:lstStyle/>
              <a:p>
                <a:pPr algn="just"/>
                <a:r>
                  <a:rPr lang="pt-BR" sz="2400" dirty="0" smtClean="0"/>
                  <a:t>     Sabendo que o módulo da força entre as extremidades de dois ímãs bem compridos, separados por uma distância </a:t>
                </a:r>
                <a14:m>
                  <m:oMath xmlns:m="http://schemas.openxmlformats.org/officeDocument/2006/math">
                    <m:r>
                      <a:rPr lang="pt-BR" sz="2400" b="0" i="1" smtClean="0">
                        <a:latin typeface="Cambria Math" panose="02040503050406030204" pitchFamily="18" charset="0"/>
                      </a:rPr>
                      <m:t>𝑟</m:t>
                    </m:r>
                  </m:oMath>
                </a14:m>
                <a:r>
                  <a:rPr lang="pt-BR" sz="2400" dirty="0" smtClean="0"/>
                  <a:t>, é dado por: </a:t>
                </a:r>
                <a:endParaRPr lang="pt-BR" sz="2400" dirty="0"/>
              </a:p>
            </p:txBody>
          </p:sp>
        </mc:Choice>
        <mc:Fallback xmlns="">
          <p:sp>
            <p:nvSpPr>
              <p:cNvPr id="2" name="CaixaDeTexto 1"/>
              <p:cNvSpPr txBox="1">
                <a:spLocks noRot="1" noChangeAspect="1" noMove="1" noResize="1" noEditPoints="1" noAdjustHandles="1" noChangeArrowheads="1" noChangeShapeType="1" noTextEdit="1"/>
              </p:cNvSpPr>
              <p:nvPr/>
            </p:nvSpPr>
            <p:spPr>
              <a:xfrm>
                <a:off x="107504" y="1844824"/>
                <a:ext cx="8928992" cy="830997"/>
              </a:xfrm>
              <a:prstGeom prst="rect">
                <a:avLst/>
              </a:prstGeom>
              <a:blipFill rotWithShape="0">
                <a:blip r:embed="rId4"/>
                <a:stretch>
                  <a:fillRect l="-1093" t="-5882" r="-1093" b="-16176"/>
                </a:stretch>
              </a:blipFill>
            </p:spPr>
            <p:txBody>
              <a:bodyPr/>
              <a:lstStyle/>
              <a:p>
                <a:r>
                  <a:rPr lang="pt-BR">
                    <a:noFill/>
                  </a:rPr>
                  <a:t> </a:t>
                </a:r>
              </a:p>
            </p:txBody>
          </p:sp>
        </mc:Fallback>
      </mc:AlternateContent>
      <mc:AlternateContent xmlns:mc="http://schemas.openxmlformats.org/markup-compatibility/2006">
        <mc:Choice xmlns:a14="http://schemas.microsoft.com/office/drawing/2010/main" Requires="a14">
          <p:sp>
            <p:nvSpPr>
              <p:cNvPr id="5" name="CaixaDeTexto 4"/>
              <p:cNvSpPr txBox="1"/>
              <p:nvPr/>
            </p:nvSpPr>
            <p:spPr>
              <a:xfrm>
                <a:off x="107504" y="3933056"/>
                <a:ext cx="8928992" cy="7813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BR" sz="2400" b="0" i="1" smtClean="0">
                              <a:latin typeface="Cambria Math"/>
                            </a:rPr>
                          </m:ctrlPr>
                        </m:sSubPr>
                        <m:e>
                          <m:r>
                            <a:rPr lang="pt-BR" sz="2400" b="0" i="1" smtClean="0">
                              <a:latin typeface="Cambria Math" panose="02040503050406030204" pitchFamily="18" charset="0"/>
                              <a:ea typeface="Cambria Math" panose="02040503050406030204" pitchFamily="18" charset="0"/>
                            </a:rPr>
                            <m:t>𝜇</m:t>
                          </m:r>
                        </m:e>
                        <m:sub>
                          <m:r>
                            <a:rPr lang="pt-BR" sz="2400" b="0" i="1" smtClean="0">
                              <a:latin typeface="Cambria Math" panose="02040503050406030204" pitchFamily="18" charset="0"/>
                            </a:rPr>
                            <m:t>0</m:t>
                          </m:r>
                        </m:sub>
                      </m:sSub>
                      <m:r>
                        <a:rPr lang="pt-BR" sz="2400" b="0" i="1" smtClean="0">
                          <a:latin typeface="Cambria Math"/>
                          <a:ea typeface="Cambria Math"/>
                        </a:rPr>
                        <m:t>≡</m:t>
                      </m:r>
                      <m:r>
                        <a:rPr lang="pt-BR" sz="2400" b="0" i="1" smtClean="0">
                          <a:latin typeface="Cambria Math" panose="02040503050406030204" pitchFamily="18" charset="0"/>
                        </a:rPr>
                        <m:t>4</m:t>
                      </m:r>
                      <m:r>
                        <a:rPr lang="pt-BR" sz="2400" b="0" i="1" smtClean="0">
                          <a:latin typeface="Cambria Math" panose="02040503050406030204" pitchFamily="18" charset="0"/>
                          <a:ea typeface="Cambria Math" panose="02040503050406030204" pitchFamily="18" charset="0"/>
                        </a:rPr>
                        <m:t>𝜋</m:t>
                      </m:r>
                      <m:r>
                        <a:rPr lang="pt-BR" sz="2400" b="0" i="1" smtClean="0">
                          <a:latin typeface="Cambria Math" panose="02040503050406030204" pitchFamily="18" charset="0"/>
                          <a:ea typeface="Cambria Math" panose="02040503050406030204" pitchFamily="18" charset="0"/>
                        </a:rPr>
                        <m:t>×</m:t>
                      </m:r>
                      <m:sSup>
                        <m:sSupPr>
                          <m:ctrlPr>
                            <a:rPr lang="pt-BR" sz="2400" b="0" i="1" smtClean="0">
                              <a:latin typeface="Cambria Math"/>
                              <a:ea typeface="Cambria Math" panose="02040503050406030204" pitchFamily="18" charset="0"/>
                            </a:rPr>
                          </m:ctrlPr>
                        </m:sSupPr>
                        <m:e>
                          <m:r>
                            <a:rPr lang="pt-BR" sz="2400" b="0" i="1" smtClean="0">
                              <a:latin typeface="Cambria Math" panose="02040503050406030204" pitchFamily="18" charset="0"/>
                              <a:ea typeface="Cambria Math" panose="02040503050406030204" pitchFamily="18" charset="0"/>
                            </a:rPr>
                            <m:t>10</m:t>
                          </m:r>
                        </m:e>
                        <m:sup>
                          <m:r>
                            <a:rPr lang="pt-BR" sz="2400" b="0" i="1" smtClean="0">
                              <a:latin typeface="Cambria Math" panose="02040503050406030204" pitchFamily="18" charset="0"/>
                              <a:ea typeface="Cambria Math" panose="02040503050406030204" pitchFamily="18" charset="0"/>
                            </a:rPr>
                            <m:t>−7</m:t>
                          </m:r>
                        </m:sup>
                      </m:sSup>
                      <m:f>
                        <m:fPr>
                          <m:ctrlPr>
                            <a:rPr lang="pt-BR" sz="2400" b="0" i="1" smtClean="0">
                              <a:latin typeface="Cambria Math"/>
                            </a:rPr>
                          </m:ctrlPr>
                        </m:fPr>
                        <m:num>
                          <m:r>
                            <a:rPr lang="pt-BR" sz="2400" b="0" i="1" smtClean="0">
                              <a:latin typeface="Cambria Math" panose="02040503050406030204" pitchFamily="18" charset="0"/>
                            </a:rPr>
                            <m:t>𝑁</m:t>
                          </m:r>
                        </m:num>
                        <m:den>
                          <m:sSup>
                            <m:sSupPr>
                              <m:ctrlPr>
                                <a:rPr lang="pt-BR" sz="2400" b="0" i="1" smtClean="0">
                                  <a:latin typeface="Cambria Math"/>
                                </a:rPr>
                              </m:ctrlPr>
                            </m:sSupPr>
                            <m:e>
                              <m:r>
                                <a:rPr lang="pt-BR" sz="2400" b="0" i="1" smtClean="0">
                                  <a:latin typeface="Cambria Math" panose="02040503050406030204" pitchFamily="18" charset="0"/>
                                </a:rPr>
                                <m:t>𝐴</m:t>
                              </m:r>
                            </m:e>
                            <m:sup>
                              <m:r>
                                <a:rPr lang="pt-BR" sz="2400" b="0" i="1" smtClean="0">
                                  <a:latin typeface="Cambria Math" panose="02040503050406030204" pitchFamily="18" charset="0"/>
                                </a:rPr>
                                <m:t>2</m:t>
                              </m:r>
                            </m:sup>
                          </m:sSup>
                        </m:den>
                      </m:f>
                    </m:oMath>
                  </m:oMathPara>
                </a14:m>
                <a:endParaRPr lang="pt-BR" sz="2400" dirty="0"/>
              </a:p>
            </p:txBody>
          </p:sp>
        </mc:Choice>
        <mc:Fallback>
          <p:sp>
            <p:nvSpPr>
              <p:cNvPr id="5" name="CaixaDeTexto 4"/>
              <p:cNvSpPr txBox="1">
                <a:spLocks noRot="1" noChangeAspect="1" noMove="1" noResize="1" noEditPoints="1" noAdjustHandles="1" noChangeArrowheads="1" noChangeShapeType="1" noTextEdit="1"/>
              </p:cNvSpPr>
              <p:nvPr/>
            </p:nvSpPr>
            <p:spPr>
              <a:xfrm>
                <a:off x="107504" y="3933056"/>
                <a:ext cx="8928992" cy="781368"/>
              </a:xfrm>
              <a:prstGeom prst="rect">
                <a:avLst/>
              </a:prstGeom>
              <a:blipFill rotWithShape="1">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107504" y="2636912"/>
                <a:ext cx="8928992" cy="7248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rPr>
                        <m:t>𝐹</m:t>
                      </m:r>
                      <m:r>
                        <a:rPr lang="pt-BR" sz="2400" b="0" i="1" smtClean="0">
                          <a:latin typeface="Cambria Math" panose="02040503050406030204" pitchFamily="18" charset="0"/>
                        </a:rPr>
                        <m:t>=</m:t>
                      </m:r>
                      <m:f>
                        <m:fPr>
                          <m:ctrlPr>
                            <a:rPr lang="pt-BR" sz="2400" b="0" i="1" smtClean="0">
                              <a:latin typeface="Cambria Math"/>
                            </a:rPr>
                          </m:ctrlPr>
                        </m:fPr>
                        <m:num>
                          <m:sSub>
                            <m:sSubPr>
                              <m:ctrlPr>
                                <a:rPr lang="pt-BR" sz="2400" b="0" i="1" smtClean="0">
                                  <a:latin typeface="Cambria Math"/>
                                </a:rPr>
                              </m:ctrlPr>
                            </m:sSubPr>
                            <m:e>
                              <m:r>
                                <a:rPr lang="pt-BR" sz="2400" b="0" i="1" smtClean="0">
                                  <a:latin typeface="Cambria Math" panose="02040503050406030204" pitchFamily="18" charset="0"/>
                                  <a:ea typeface="Cambria Math" panose="02040503050406030204" pitchFamily="18" charset="0"/>
                                </a:rPr>
                                <m:t>𝜇</m:t>
                              </m:r>
                            </m:e>
                            <m:sub>
                              <m:r>
                                <a:rPr lang="pt-BR" sz="2400" b="0" i="1" smtClean="0">
                                  <a:latin typeface="Cambria Math" panose="02040503050406030204" pitchFamily="18" charset="0"/>
                                </a:rPr>
                                <m:t>0</m:t>
                              </m:r>
                            </m:sub>
                          </m:sSub>
                        </m:num>
                        <m:den>
                          <m:r>
                            <a:rPr lang="pt-BR" sz="2400" b="0" i="1" smtClean="0">
                              <a:latin typeface="Cambria Math" panose="02040503050406030204" pitchFamily="18" charset="0"/>
                            </a:rPr>
                            <m:t>4</m:t>
                          </m:r>
                          <m:r>
                            <a:rPr lang="pt-BR" sz="2400" b="0" i="1" smtClean="0">
                              <a:latin typeface="Cambria Math" panose="02040503050406030204" pitchFamily="18" charset="0"/>
                              <a:ea typeface="Cambria Math" panose="02040503050406030204" pitchFamily="18" charset="0"/>
                            </a:rPr>
                            <m:t>𝜋</m:t>
                          </m:r>
                        </m:den>
                      </m:f>
                      <m:f>
                        <m:fPr>
                          <m:ctrlPr>
                            <a:rPr lang="pt-BR" sz="2400" b="0" i="1" smtClean="0">
                              <a:latin typeface="Cambria Math"/>
                            </a:rPr>
                          </m:ctrlPr>
                        </m:fPr>
                        <m:num>
                          <m:sSub>
                            <m:sSubPr>
                              <m:ctrlPr>
                                <a:rPr lang="pt-BR" sz="2400" b="0" i="1" smtClean="0">
                                  <a:latin typeface="Cambria Math"/>
                                </a:rPr>
                              </m:ctrlPr>
                            </m:sSubPr>
                            <m:e>
                              <m:r>
                                <a:rPr lang="pt-BR" sz="2400" b="0" i="1" smtClean="0">
                                  <a:latin typeface="Cambria Math" panose="02040503050406030204" pitchFamily="18" charset="0"/>
                                </a:rPr>
                                <m:t>𝑝</m:t>
                              </m:r>
                            </m:e>
                            <m:sub>
                              <m:r>
                                <a:rPr lang="pt-BR" sz="2400" b="0" i="1" smtClean="0">
                                  <a:latin typeface="Cambria Math" panose="02040503050406030204" pitchFamily="18" charset="0"/>
                                </a:rPr>
                                <m:t>1</m:t>
                              </m:r>
                            </m:sub>
                          </m:sSub>
                          <m:sSub>
                            <m:sSubPr>
                              <m:ctrlPr>
                                <a:rPr lang="pt-BR" sz="2400" b="0" i="1" smtClean="0">
                                  <a:latin typeface="Cambria Math"/>
                                </a:rPr>
                              </m:ctrlPr>
                            </m:sSubPr>
                            <m:e>
                              <m:r>
                                <a:rPr lang="pt-BR" sz="2400" b="0" i="1" smtClean="0">
                                  <a:latin typeface="Cambria Math" panose="02040503050406030204" pitchFamily="18" charset="0"/>
                                </a:rPr>
                                <m:t>𝑝</m:t>
                              </m:r>
                            </m:e>
                            <m:sub>
                              <m:r>
                                <a:rPr lang="pt-BR" sz="2400" b="0" i="1" smtClean="0">
                                  <a:latin typeface="Cambria Math" panose="02040503050406030204" pitchFamily="18" charset="0"/>
                                </a:rPr>
                                <m:t>2</m:t>
                              </m:r>
                            </m:sub>
                          </m:sSub>
                        </m:num>
                        <m:den>
                          <m:sSup>
                            <m:sSupPr>
                              <m:ctrlPr>
                                <a:rPr lang="pt-BR" sz="2400" b="0" i="1" smtClean="0">
                                  <a:latin typeface="Cambria Math"/>
                                </a:rPr>
                              </m:ctrlPr>
                            </m:sSupPr>
                            <m:e>
                              <m:r>
                                <a:rPr lang="pt-BR" sz="2400" b="0" i="1" smtClean="0">
                                  <a:latin typeface="Cambria Math" panose="02040503050406030204" pitchFamily="18" charset="0"/>
                                </a:rPr>
                                <m:t>𝑟</m:t>
                              </m:r>
                            </m:e>
                            <m:sup>
                              <m:r>
                                <a:rPr lang="pt-BR" sz="2400" b="0" i="1" smtClean="0">
                                  <a:latin typeface="Cambria Math" panose="02040503050406030204" pitchFamily="18" charset="0"/>
                                </a:rPr>
                                <m:t>2</m:t>
                              </m:r>
                            </m:sup>
                          </m:sSup>
                        </m:den>
                      </m:f>
                    </m:oMath>
                  </m:oMathPara>
                </a14:m>
                <a:endParaRPr lang="pt-BR" sz="2400"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107504" y="2636912"/>
                <a:ext cx="8928992" cy="724814"/>
              </a:xfrm>
              <a:prstGeom prst="rect">
                <a:avLst/>
              </a:prstGeom>
              <a:blipFill rotWithShape="0">
                <a:blip r:embed="rId6"/>
                <a:stretch>
                  <a:fillRect/>
                </a:stretch>
              </a:blipFill>
            </p:spPr>
            <p:txBody>
              <a:bodyPr/>
              <a:lstStyle/>
              <a:p>
                <a:r>
                  <a:rPr lang="pt-BR">
                    <a:noFill/>
                  </a:rPr>
                  <a:t> </a:t>
                </a:r>
              </a:p>
            </p:txBody>
          </p:sp>
        </mc:Fallback>
      </mc:AlternateContent>
      <p:sp>
        <p:nvSpPr>
          <p:cNvPr id="7" name="CaixaDeTexto 6"/>
          <p:cNvSpPr txBox="1"/>
          <p:nvPr/>
        </p:nvSpPr>
        <p:spPr>
          <a:xfrm>
            <a:off x="107504" y="3318083"/>
            <a:ext cx="8928992" cy="830997"/>
          </a:xfrm>
          <a:prstGeom prst="rect">
            <a:avLst/>
          </a:prstGeom>
          <a:noFill/>
        </p:spPr>
        <p:txBody>
          <a:bodyPr wrap="square" rtlCol="0">
            <a:spAutoFit/>
          </a:bodyPr>
          <a:lstStyle/>
          <a:p>
            <a:pPr algn="just"/>
            <a:r>
              <a:rPr lang="pt-BR" sz="2400" dirty="0" smtClean="0"/>
              <a:t>sendo a </a:t>
            </a:r>
            <a:r>
              <a:rPr lang="pt-BR" sz="2400" i="1" dirty="0" smtClean="0"/>
              <a:t>permeabilidade magnética do vácuo</a:t>
            </a:r>
            <a:r>
              <a:rPr lang="pt-BR" sz="2400" dirty="0" smtClean="0"/>
              <a:t>, no Sistema Internacional de Unidades (SI), dada por: </a:t>
            </a:r>
            <a:endParaRPr lang="pt-BR" sz="2400" dirty="0"/>
          </a:p>
        </p:txBody>
      </p:sp>
      <mc:AlternateContent xmlns:mc="http://schemas.openxmlformats.org/markup-compatibility/2006" xmlns:a14="http://schemas.microsoft.com/office/drawing/2010/main">
        <mc:Choice Requires="a14">
          <p:sp>
            <p:nvSpPr>
              <p:cNvPr id="8" name="CaixaDeTexto 7"/>
              <p:cNvSpPr txBox="1"/>
              <p:nvPr/>
            </p:nvSpPr>
            <p:spPr>
              <a:xfrm>
                <a:off x="251520" y="4797152"/>
                <a:ext cx="3024336" cy="8476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BR" sz="2400" b="0" i="1" smtClean="0">
                              <a:latin typeface="Cambria Math"/>
                            </a:rPr>
                          </m:ctrlPr>
                        </m:sSubPr>
                        <m:e>
                          <m:r>
                            <a:rPr lang="pt-BR" sz="2400" b="0" i="1" smtClean="0">
                              <a:latin typeface="Cambria Math" panose="02040503050406030204" pitchFamily="18" charset="0"/>
                              <a:ea typeface="Cambria Math" panose="02040503050406030204" pitchFamily="18" charset="0"/>
                            </a:rPr>
                            <m:t>𝑝</m:t>
                          </m:r>
                        </m:e>
                        <m:sub>
                          <m:r>
                            <a:rPr lang="pt-BR" sz="2400" b="0" i="1" smtClean="0">
                              <a:latin typeface="Cambria Math" panose="02040503050406030204" pitchFamily="18" charset="0"/>
                            </a:rPr>
                            <m:t>1</m:t>
                          </m:r>
                        </m:sub>
                      </m:sSub>
                      <m:sSub>
                        <m:sSubPr>
                          <m:ctrlPr>
                            <a:rPr lang="pt-BR" sz="2400" b="0" i="1" smtClean="0">
                              <a:latin typeface="Cambria Math"/>
                            </a:rPr>
                          </m:ctrlPr>
                        </m:sSubPr>
                        <m:e>
                          <m:r>
                            <a:rPr lang="pt-BR" sz="2400" b="0" i="1" smtClean="0">
                              <a:latin typeface="Cambria Math" panose="02040503050406030204" pitchFamily="18" charset="0"/>
                            </a:rPr>
                            <m:t>𝑝</m:t>
                          </m:r>
                        </m:e>
                        <m:sub>
                          <m:r>
                            <a:rPr lang="pt-BR" sz="2400" b="0" i="1" smtClean="0">
                              <a:latin typeface="Cambria Math" panose="02040503050406030204" pitchFamily="18" charset="0"/>
                            </a:rPr>
                            <m:t>2</m:t>
                          </m:r>
                        </m:sub>
                      </m:sSub>
                      <m:r>
                        <a:rPr lang="pt-BR" sz="2400" b="0" i="1" smtClean="0">
                          <a:latin typeface="Cambria Math" panose="02040503050406030204" pitchFamily="18" charset="0"/>
                        </a:rPr>
                        <m:t>=</m:t>
                      </m:r>
                      <m:f>
                        <m:fPr>
                          <m:ctrlPr>
                            <a:rPr lang="pt-BR" sz="2400" b="0" i="1" smtClean="0">
                              <a:latin typeface="Cambria Math"/>
                            </a:rPr>
                          </m:ctrlPr>
                        </m:fPr>
                        <m:num>
                          <m:r>
                            <a:rPr lang="pt-BR" sz="2400" b="0" i="1" smtClean="0">
                              <a:latin typeface="Cambria Math" panose="02040503050406030204" pitchFamily="18" charset="0"/>
                            </a:rPr>
                            <m:t>4</m:t>
                          </m:r>
                          <m:r>
                            <a:rPr lang="pt-BR" sz="2400" b="0" i="1" smtClean="0">
                              <a:latin typeface="Cambria Math" panose="02040503050406030204" pitchFamily="18" charset="0"/>
                              <a:ea typeface="Cambria Math" panose="02040503050406030204" pitchFamily="18" charset="0"/>
                            </a:rPr>
                            <m:t>𝜋</m:t>
                          </m:r>
                        </m:num>
                        <m:den>
                          <m:sSub>
                            <m:sSubPr>
                              <m:ctrlPr>
                                <a:rPr lang="pt-BR" sz="2400" b="0" i="1" smtClean="0">
                                  <a:latin typeface="Cambria Math"/>
                                </a:rPr>
                              </m:ctrlPr>
                            </m:sSubPr>
                            <m:e>
                              <m:r>
                                <a:rPr lang="pt-BR" sz="2400" b="0" i="1" smtClean="0">
                                  <a:latin typeface="Cambria Math" panose="02040503050406030204" pitchFamily="18" charset="0"/>
                                  <a:ea typeface="Cambria Math" panose="02040503050406030204" pitchFamily="18" charset="0"/>
                                </a:rPr>
                                <m:t>𝜇</m:t>
                              </m:r>
                            </m:e>
                            <m:sub>
                              <m:r>
                                <a:rPr lang="pt-BR" sz="2400" b="0" i="1" smtClean="0">
                                  <a:latin typeface="Cambria Math" panose="02040503050406030204" pitchFamily="18" charset="0"/>
                                </a:rPr>
                                <m:t>0</m:t>
                              </m:r>
                            </m:sub>
                          </m:sSub>
                        </m:den>
                      </m:f>
                      <m:r>
                        <a:rPr lang="pt-BR" sz="2400" b="0" i="1" smtClean="0">
                          <a:latin typeface="Cambria Math" panose="02040503050406030204" pitchFamily="18" charset="0"/>
                        </a:rPr>
                        <m:t>𝐹</m:t>
                      </m:r>
                      <m:sSup>
                        <m:sSupPr>
                          <m:ctrlPr>
                            <a:rPr lang="pt-BR" sz="2400" b="0" i="1" smtClean="0">
                              <a:latin typeface="Cambria Math"/>
                            </a:rPr>
                          </m:ctrlPr>
                        </m:sSupPr>
                        <m:e>
                          <m:r>
                            <a:rPr lang="pt-BR" sz="2400" b="0" i="1" smtClean="0">
                              <a:latin typeface="Cambria Math" panose="02040503050406030204" pitchFamily="18" charset="0"/>
                            </a:rPr>
                            <m:t>𝑟</m:t>
                          </m:r>
                        </m:e>
                        <m:sup>
                          <m:r>
                            <a:rPr lang="pt-BR" sz="2400" b="0" i="1" smtClean="0">
                              <a:latin typeface="Cambria Math" panose="02040503050406030204" pitchFamily="18" charset="0"/>
                            </a:rPr>
                            <m:t>2</m:t>
                          </m:r>
                        </m:sup>
                      </m:sSup>
                    </m:oMath>
                  </m:oMathPara>
                </a14:m>
                <a:endParaRPr lang="pt-BR" sz="2400"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251520" y="4797152"/>
                <a:ext cx="3024336" cy="847604"/>
              </a:xfrm>
              <a:prstGeom prst="rect">
                <a:avLst/>
              </a:prstGeom>
              <a:blipFill rotWithShape="0">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3131840" y="4797152"/>
                <a:ext cx="2952328" cy="8310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pt-BR" sz="2400" b="0" i="1" smtClean="0">
                              <a:latin typeface="Cambria Math"/>
                            </a:rPr>
                          </m:ctrlPr>
                        </m:dPr>
                        <m:e>
                          <m:sSub>
                            <m:sSubPr>
                              <m:ctrlPr>
                                <a:rPr lang="pt-BR" sz="2400" b="0" i="1" smtClean="0">
                                  <a:latin typeface="Cambria Math"/>
                                </a:rPr>
                              </m:ctrlPr>
                            </m:sSubPr>
                            <m:e>
                              <m:r>
                                <a:rPr lang="pt-BR" sz="2400" b="0" i="1" smtClean="0">
                                  <a:latin typeface="Cambria Math" panose="02040503050406030204" pitchFamily="18" charset="0"/>
                                </a:rPr>
                                <m:t>𝑝</m:t>
                              </m:r>
                            </m:e>
                            <m:sub>
                              <m:r>
                                <a:rPr lang="pt-BR" sz="2400" b="0" i="1" smtClean="0">
                                  <a:latin typeface="Cambria Math" panose="02040503050406030204" pitchFamily="18" charset="0"/>
                                </a:rPr>
                                <m:t>1</m:t>
                              </m:r>
                            </m:sub>
                          </m:sSub>
                          <m:sSub>
                            <m:sSubPr>
                              <m:ctrlPr>
                                <a:rPr lang="pt-BR" sz="2400" b="0" i="1" smtClean="0">
                                  <a:latin typeface="Cambria Math"/>
                                </a:rPr>
                              </m:ctrlPr>
                            </m:sSubPr>
                            <m:e>
                              <m:r>
                                <a:rPr lang="pt-BR" sz="2400" b="0" i="1" smtClean="0">
                                  <a:latin typeface="Cambria Math" panose="02040503050406030204" pitchFamily="18" charset="0"/>
                                </a:rPr>
                                <m:t>𝑝</m:t>
                              </m:r>
                            </m:e>
                            <m:sub>
                              <m:r>
                                <a:rPr lang="pt-BR" sz="2400" b="0" i="1" smtClean="0">
                                  <a:latin typeface="Cambria Math" panose="02040503050406030204" pitchFamily="18" charset="0"/>
                                </a:rPr>
                                <m:t>2</m:t>
                              </m:r>
                            </m:sub>
                          </m:sSub>
                        </m:e>
                      </m:d>
                      <m:r>
                        <a:rPr lang="pt-BR" sz="2400" b="0" i="1" smtClean="0">
                          <a:latin typeface="Cambria Math" panose="02040503050406030204" pitchFamily="18" charset="0"/>
                        </a:rPr>
                        <m:t>=</m:t>
                      </m:r>
                      <m:f>
                        <m:fPr>
                          <m:ctrlPr>
                            <a:rPr lang="pt-BR" sz="2400" b="0" i="1" smtClean="0">
                              <a:latin typeface="Cambria Math"/>
                            </a:rPr>
                          </m:ctrlPr>
                        </m:fPr>
                        <m:num>
                          <m:sSup>
                            <m:sSupPr>
                              <m:ctrlPr>
                                <a:rPr lang="pt-BR" sz="2400" b="0" i="1" smtClean="0">
                                  <a:latin typeface="Cambria Math"/>
                                </a:rPr>
                              </m:ctrlPr>
                            </m:sSupPr>
                            <m:e>
                              <m:r>
                                <a:rPr lang="pt-BR" sz="2400" b="0" i="1" smtClean="0">
                                  <a:latin typeface="Cambria Math" panose="02040503050406030204" pitchFamily="18" charset="0"/>
                                </a:rPr>
                                <m:t>𝐴</m:t>
                              </m:r>
                            </m:e>
                            <m:sup>
                              <m:r>
                                <a:rPr lang="pt-BR" sz="2400" b="0" i="1" smtClean="0">
                                  <a:latin typeface="Cambria Math" panose="02040503050406030204" pitchFamily="18" charset="0"/>
                                </a:rPr>
                                <m:t>2</m:t>
                              </m:r>
                            </m:sup>
                          </m:sSup>
                        </m:num>
                        <m:den>
                          <m:r>
                            <a:rPr lang="pt-BR" sz="2400" b="0" i="1" smtClean="0">
                              <a:latin typeface="Cambria Math" panose="02040503050406030204" pitchFamily="18" charset="0"/>
                            </a:rPr>
                            <m:t>𝑁</m:t>
                          </m:r>
                        </m:den>
                      </m:f>
                      <m:r>
                        <a:rPr lang="pt-BR" sz="2400" b="0" i="1" smtClean="0">
                          <a:latin typeface="Cambria Math" panose="02040503050406030204" pitchFamily="18" charset="0"/>
                        </a:rPr>
                        <m:t> </m:t>
                      </m:r>
                      <m:r>
                        <a:rPr lang="pt-BR" sz="2400" b="0" i="1" smtClean="0">
                          <a:latin typeface="Cambria Math" panose="02040503050406030204" pitchFamily="18" charset="0"/>
                        </a:rPr>
                        <m:t>𝑁</m:t>
                      </m:r>
                      <m:r>
                        <a:rPr lang="pt-BR" sz="2400" b="0" i="1" smtClean="0">
                          <a:latin typeface="Cambria Math" panose="02040503050406030204" pitchFamily="18" charset="0"/>
                        </a:rPr>
                        <m:t>. </m:t>
                      </m:r>
                      <m:sSup>
                        <m:sSupPr>
                          <m:ctrlPr>
                            <a:rPr lang="pt-BR" sz="2400" b="0" i="1" smtClean="0">
                              <a:latin typeface="Cambria Math"/>
                            </a:rPr>
                          </m:ctrlPr>
                        </m:sSupPr>
                        <m:e>
                          <m:r>
                            <a:rPr lang="pt-BR" sz="2400" b="0" i="1" smtClean="0">
                              <a:latin typeface="Cambria Math" panose="02040503050406030204" pitchFamily="18" charset="0"/>
                            </a:rPr>
                            <m:t>𝑚</m:t>
                          </m:r>
                        </m:e>
                        <m:sup>
                          <m:r>
                            <a:rPr lang="pt-BR" sz="2400" b="0" i="1" smtClean="0">
                              <a:latin typeface="Cambria Math" panose="02040503050406030204" pitchFamily="18" charset="0"/>
                            </a:rPr>
                            <m:t>2</m:t>
                          </m:r>
                        </m:sup>
                      </m:sSup>
                    </m:oMath>
                  </m:oMathPara>
                </a14:m>
                <a:endParaRPr lang="pt-BR" sz="2400" dirty="0"/>
              </a:p>
            </p:txBody>
          </p:sp>
        </mc:Choice>
        <mc:Fallback xmlns="">
          <p:sp>
            <p:nvSpPr>
              <p:cNvPr id="9" name="CaixaDeTexto 8"/>
              <p:cNvSpPr txBox="1">
                <a:spLocks noRot="1" noChangeAspect="1" noMove="1" noResize="1" noEditPoints="1" noAdjustHandles="1" noChangeArrowheads="1" noChangeShapeType="1" noTextEdit="1"/>
              </p:cNvSpPr>
              <p:nvPr/>
            </p:nvSpPr>
            <p:spPr>
              <a:xfrm>
                <a:off x="3131840" y="4797152"/>
                <a:ext cx="2952328" cy="831061"/>
              </a:xfrm>
              <a:prstGeom prst="rect">
                <a:avLst/>
              </a:prstGeom>
              <a:blipFill rotWithShape="0">
                <a:blip r:embed="rId8"/>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2627784" y="5013176"/>
                <a:ext cx="86409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ea typeface="Cambria Math" panose="02040503050406030204" pitchFamily="18" charset="0"/>
                        </a:rPr>
                        <m:t>⇒</m:t>
                      </m:r>
                    </m:oMath>
                  </m:oMathPara>
                </a14:m>
                <a:endParaRPr lang="pt-BR" sz="2400" dirty="0"/>
              </a:p>
            </p:txBody>
          </p:sp>
        </mc:Choice>
        <mc:Fallback xmlns="">
          <p:sp>
            <p:nvSpPr>
              <p:cNvPr id="10" name="CaixaDeTexto 9"/>
              <p:cNvSpPr txBox="1">
                <a:spLocks noRot="1" noChangeAspect="1" noMove="1" noResize="1" noEditPoints="1" noAdjustHandles="1" noChangeArrowheads="1" noChangeShapeType="1" noTextEdit="1"/>
              </p:cNvSpPr>
              <p:nvPr/>
            </p:nvSpPr>
            <p:spPr>
              <a:xfrm>
                <a:off x="2627784" y="5013176"/>
                <a:ext cx="864096" cy="461665"/>
              </a:xfrm>
              <a:prstGeom prst="rect">
                <a:avLst/>
              </a:prstGeom>
              <a:blipFill rotWithShape="0">
                <a:blip r:embed="rId9"/>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p:cNvSpPr txBox="1"/>
              <p:nvPr/>
            </p:nvSpPr>
            <p:spPr>
              <a:xfrm>
                <a:off x="5796136" y="5013176"/>
                <a:ext cx="86409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ea typeface="Cambria Math" panose="02040503050406030204" pitchFamily="18" charset="0"/>
                        </a:rPr>
                        <m:t>⇒</m:t>
                      </m:r>
                    </m:oMath>
                  </m:oMathPara>
                </a14:m>
                <a:endParaRPr lang="pt-BR" sz="2400"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5796136" y="5013176"/>
                <a:ext cx="864096" cy="461665"/>
              </a:xfrm>
              <a:prstGeom prst="rect">
                <a:avLst/>
              </a:prstGeom>
              <a:blipFill rotWithShape="0">
                <a:blip r:embed="rId10"/>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CaixaDeTexto 11"/>
              <p:cNvSpPr txBox="1"/>
              <p:nvPr/>
            </p:nvSpPr>
            <p:spPr>
              <a:xfrm>
                <a:off x="6516216" y="5013176"/>
                <a:ext cx="1656185" cy="461665"/>
              </a:xfrm>
              <a:prstGeom prst="rect">
                <a:avLst/>
              </a:prstGeom>
              <a:noFill/>
              <a:ln w="31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pt-BR" sz="2400" b="0" i="1" smtClean="0">
                              <a:latin typeface="Cambria Math"/>
                            </a:rPr>
                          </m:ctrlPr>
                        </m:dPr>
                        <m:e>
                          <m:r>
                            <a:rPr lang="pt-BR" sz="2400" b="0" i="1" smtClean="0">
                              <a:latin typeface="Cambria Math" panose="02040503050406030204" pitchFamily="18" charset="0"/>
                            </a:rPr>
                            <m:t>𝑝</m:t>
                          </m:r>
                        </m:e>
                      </m:d>
                      <m:r>
                        <a:rPr lang="pt-BR" sz="2400" b="0" i="1" smtClean="0">
                          <a:latin typeface="Cambria Math" panose="02040503050406030204" pitchFamily="18" charset="0"/>
                        </a:rPr>
                        <m:t>=</m:t>
                      </m:r>
                      <m:r>
                        <a:rPr lang="pt-BR" sz="2400" b="0" i="1" smtClean="0">
                          <a:latin typeface="Cambria Math" panose="02040503050406030204" pitchFamily="18" charset="0"/>
                        </a:rPr>
                        <m:t>𝐴</m:t>
                      </m:r>
                      <m:r>
                        <a:rPr lang="pt-BR" sz="2400" b="0" i="1" smtClean="0">
                          <a:latin typeface="Cambria Math" panose="02040503050406030204" pitchFamily="18" charset="0"/>
                        </a:rPr>
                        <m:t>. </m:t>
                      </m:r>
                      <m:r>
                        <a:rPr lang="pt-BR" sz="2400" b="0" i="1" smtClean="0">
                          <a:latin typeface="Cambria Math" panose="02040503050406030204" pitchFamily="18" charset="0"/>
                        </a:rPr>
                        <m:t>𝑚</m:t>
                      </m:r>
                    </m:oMath>
                  </m:oMathPara>
                </a14:m>
                <a:endParaRPr lang="pt-BR" sz="2400" dirty="0"/>
              </a:p>
            </p:txBody>
          </p:sp>
        </mc:Choice>
        <mc:Fallback xmlns="">
          <p:sp>
            <p:nvSpPr>
              <p:cNvPr id="12" name="CaixaDeTexto 11"/>
              <p:cNvSpPr txBox="1">
                <a:spLocks noRot="1" noChangeAspect="1" noMove="1" noResize="1" noEditPoints="1" noAdjustHandles="1" noChangeArrowheads="1" noChangeShapeType="1" noTextEdit="1"/>
              </p:cNvSpPr>
              <p:nvPr/>
            </p:nvSpPr>
            <p:spPr>
              <a:xfrm>
                <a:off x="6516216" y="5013176"/>
                <a:ext cx="1656185" cy="461665"/>
              </a:xfrm>
              <a:prstGeom prst="rect">
                <a:avLst/>
              </a:prstGeom>
              <a:blipFill rotWithShape="0">
                <a:blip r:embed="rId11"/>
                <a:stretch>
                  <a:fillRect b="-10390"/>
                </a:stretch>
              </a:blipFill>
              <a:ln w="3175">
                <a:solidFill>
                  <a:schemeClr val="tx1"/>
                </a:solidFill>
              </a:ln>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1475656" y="5949280"/>
                <a:ext cx="136815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rPr>
                        <m:t>𝑝</m:t>
                      </m:r>
                      <m:r>
                        <a:rPr lang="pt-BR" sz="2400" b="0" i="1" smtClean="0">
                          <a:latin typeface="Cambria Math" panose="02040503050406030204" pitchFamily="18" charset="0"/>
                          <a:ea typeface="Cambria Math" panose="02040503050406030204" pitchFamily="18" charset="0"/>
                        </a:rPr>
                        <m:t>⇔</m:t>
                      </m:r>
                      <m:r>
                        <a:rPr lang="pt-BR" sz="2400" b="0" i="1" smtClean="0">
                          <a:latin typeface="Cambria Math" panose="02040503050406030204" pitchFamily="18" charset="0"/>
                          <a:ea typeface="Cambria Math" panose="02040503050406030204" pitchFamily="18" charset="0"/>
                        </a:rPr>
                        <m:t>𝑖𝑑𝑙</m:t>
                      </m:r>
                    </m:oMath>
                  </m:oMathPara>
                </a14:m>
                <a:endParaRPr lang="pt-BR"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1475656" y="5949280"/>
                <a:ext cx="1368152" cy="461665"/>
              </a:xfrm>
              <a:prstGeom prst="rect">
                <a:avLst/>
              </a:prstGeom>
              <a:blipFill rotWithShape="0">
                <a:blip r:embed="rId12"/>
                <a:stretch>
                  <a:fillRect b="-10526"/>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CaixaDeTexto 13"/>
              <p:cNvSpPr txBox="1"/>
              <p:nvPr/>
            </p:nvSpPr>
            <p:spPr>
              <a:xfrm>
                <a:off x="2627784" y="5949280"/>
                <a:ext cx="11521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2400" b="0" i="1" smtClean="0">
                          <a:latin typeface="Cambria Math" panose="02040503050406030204" pitchFamily="18" charset="0"/>
                          <a:ea typeface="Cambria Math" panose="02040503050406030204" pitchFamily="18" charset="0"/>
                        </a:rPr>
                        <m:t>⇔</m:t>
                      </m:r>
                      <m:r>
                        <a:rPr lang="pt-BR" sz="2400" b="0" i="1" smtClean="0">
                          <a:latin typeface="Cambria Math" panose="02040503050406030204" pitchFamily="18" charset="0"/>
                          <a:ea typeface="Cambria Math" panose="02040503050406030204" pitchFamily="18" charset="0"/>
                        </a:rPr>
                        <m:t>𝑞𝑑𝑣</m:t>
                      </m:r>
                    </m:oMath>
                  </m:oMathPara>
                </a14:m>
                <a:endParaRPr lang="pt-BR" sz="2400" dirty="0"/>
              </a:p>
            </p:txBody>
          </p:sp>
        </mc:Choice>
        <mc:Fallback xmlns="">
          <p:sp>
            <p:nvSpPr>
              <p:cNvPr id="14" name="CaixaDeTexto 13"/>
              <p:cNvSpPr txBox="1">
                <a:spLocks noRot="1" noChangeAspect="1" noMove="1" noResize="1" noEditPoints="1" noAdjustHandles="1" noChangeArrowheads="1" noChangeShapeType="1" noTextEdit="1"/>
              </p:cNvSpPr>
              <p:nvPr/>
            </p:nvSpPr>
            <p:spPr>
              <a:xfrm>
                <a:off x="2627784" y="5949280"/>
                <a:ext cx="1152128" cy="461665"/>
              </a:xfrm>
              <a:prstGeom prst="rect">
                <a:avLst/>
              </a:prstGeom>
              <a:blipFill rotWithShape="0">
                <a:blip r:embed="rId13"/>
                <a:stretch>
                  <a:fillRect r="-1587" b="-1842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CaixaDeTexto 14"/>
              <p:cNvSpPr txBox="1"/>
              <p:nvPr/>
            </p:nvSpPr>
            <p:spPr>
              <a:xfrm>
                <a:off x="4932040" y="5805264"/>
                <a:ext cx="1656184" cy="725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pt-BR" sz="2400">
                          <a:latin typeface="Cambria Math" panose="02040503050406030204" pitchFamily="18" charset="0"/>
                          <a:ea typeface="Cambria Math" panose="02040503050406030204" pitchFamily="18" charset="0"/>
                        </a:rPr>
                        <m:t>A</m:t>
                      </m:r>
                      <m:r>
                        <a:rPr lang="pt-BR" sz="2400" b="0" i="0" smtClean="0">
                          <a:latin typeface="Cambria Math" panose="02040503050406030204" pitchFamily="18" charset="0"/>
                          <a:ea typeface="Cambria Math" panose="02040503050406030204" pitchFamily="18" charset="0"/>
                        </a:rPr>
                        <m:t>.</m:t>
                      </m:r>
                      <m:r>
                        <m:rPr>
                          <m:sty m:val="p"/>
                        </m:rPr>
                        <a:rPr lang="pt-BR" sz="2400" b="0" i="0" smtClean="0">
                          <a:latin typeface="Cambria Math" panose="02040503050406030204" pitchFamily="18" charset="0"/>
                          <a:ea typeface="Cambria Math" panose="02040503050406030204" pitchFamily="18" charset="0"/>
                        </a:rPr>
                        <m:t>m</m:t>
                      </m:r>
                      <m:r>
                        <a:rPr lang="pt-BR" sz="2400" b="0" i="0" smtClean="0">
                          <a:latin typeface="Cambria Math" panose="02040503050406030204" pitchFamily="18" charset="0"/>
                          <a:ea typeface="Cambria Math" panose="02040503050406030204" pitchFamily="18" charset="0"/>
                        </a:rPr>
                        <m:t>=</m:t>
                      </m:r>
                      <m:r>
                        <a:rPr lang="pt-BR" sz="2400" b="0" i="1" smtClean="0">
                          <a:latin typeface="Cambria Math" panose="02040503050406030204" pitchFamily="18" charset="0"/>
                          <a:ea typeface="Cambria Math" panose="02040503050406030204" pitchFamily="18" charset="0"/>
                        </a:rPr>
                        <m:t>𝐶</m:t>
                      </m:r>
                      <m:f>
                        <m:fPr>
                          <m:ctrlPr>
                            <a:rPr lang="pt-BR" sz="2400" b="0" i="1" smtClean="0">
                              <a:latin typeface="Cambria Math"/>
                              <a:ea typeface="Cambria Math" panose="02040503050406030204" pitchFamily="18" charset="0"/>
                            </a:rPr>
                          </m:ctrlPr>
                        </m:fPr>
                        <m:num>
                          <m:r>
                            <a:rPr lang="pt-BR" sz="2400" b="0" i="1" smtClean="0">
                              <a:latin typeface="Cambria Math" panose="02040503050406030204" pitchFamily="18" charset="0"/>
                              <a:ea typeface="Cambria Math" panose="02040503050406030204" pitchFamily="18" charset="0"/>
                            </a:rPr>
                            <m:t>𝑚</m:t>
                          </m:r>
                        </m:num>
                        <m:den>
                          <m:r>
                            <a:rPr lang="pt-BR" sz="2400" b="0" i="1" smtClean="0">
                              <a:latin typeface="Cambria Math" panose="02040503050406030204" pitchFamily="18" charset="0"/>
                              <a:ea typeface="Cambria Math" panose="02040503050406030204" pitchFamily="18" charset="0"/>
                            </a:rPr>
                            <m:t>𝑠</m:t>
                          </m:r>
                        </m:den>
                      </m:f>
                    </m:oMath>
                  </m:oMathPara>
                </a14:m>
                <a:endParaRPr lang="pt-BR" sz="2400" dirty="0"/>
              </a:p>
            </p:txBody>
          </p:sp>
        </mc:Choice>
        <mc:Fallback xmlns="">
          <p:sp>
            <p:nvSpPr>
              <p:cNvPr id="15" name="CaixaDeTexto 14"/>
              <p:cNvSpPr txBox="1">
                <a:spLocks noRot="1" noChangeAspect="1" noMove="1" noResize="1" noEditPoints="1" noAdjustHandles="1" noChangeArrowheads="1" noChangeShapeType="1" noTextEdit="1"/>
              </p:cNvSpPr>
              <p:nvPr/>
            </p:nvSpPr>
            <p:spPr>
              <a:xfrm>
                <a:off x="4932040" y="5805264"/>
                <a:ext cx="1656184" cy="725007"/>
              </a:xfrm>
              <a:prstGeom prst="rect">
                <a:avLst/>
              </a:prstGeom>
              <a:blipFill rotWithShape="0">
                <a:blip r:embed="rId14"/>
                <a:stretch>
                  <a:fillRect/>
                </a:stretch>
              </a:blipFill>
            </p:spPr>
            <p:txBody>
              <a:bodyPr/>
              <a:lstStyle/>
              <a:p>
                <a:r>
                  <a:rPr lang="pt-BR">
                    <a:noFill/>
                  </a:rPr>
                  <a:t> </a:t>
                </a:r>
              </a:p>
            </p:txBody>
          </p:sp>
        </mc:Fallback>
      </mc:AlternateContent>
      <p:sp>
        <p:nvSpPr>
          <p:cNvPr id="16" name="CaixaDeTexto 15"/>
          <p:cNvSpPr txBox="1"/>
          <p:nvPr/>
        </p:nvSpPr>
        <p:spPr>
          <a:xfrm>
            <a:off x="107504" y="4509120"/>
            <a:ext cx="999728" cy="461665"/>
          </a:xfrm>
          <a:prstGeom prst="rect">
            <a:avLst/>
          </a:prstGeom>
          <a:noFill/>
        </p:spPr>
        <p:txBody>
          <a:bodyPr wrap="square" rtlCol="0">
            <a:spAutoFit/>
          </a:bodyPr>
          <a:lstStyle/>
          <a:p>
            <a:pPr algn="ctr"/>
            <a:r>
              <a:rPr lang="pt-BR" sz="2400" b="0" dirty="0" smtClean="0"/>
              <a:t>Então:</a:t>
            </a:r>
            <a:endParaRPr lang="pt-BR" sz="2400" dirty="0"/>
          </a:p>
        </p:txBody>
      </p:sp>
      <p:sp>
        <p:nvSpPr>
          <p:cNvPr id="17" name="CaixaDeTexto 16"/>
          <p:cNvSpPr txBox="1"/>
          <p:nvPr/>
        </p:nvSpPr>
        <p:spPr>
          <a:xfrm>
            <a:off x="107504" y="5661248"/>
            <a:ext cx="1215752" cy="461665"/>
          </a:xfrm>
          <a:prstGeom prst="rect">
            <a:avLst/>
          </a:prstGeom>
          <a:noFill/>
        </p:spPr>
        <p:txBody>
          <a:bodyPr wrap="square" rtlCol="0">
            <a:spAutoFit/>
          </a:bodyPr>
          <a:lstStyle/>
          <a:p>
            <a:pPr algn="ctr"/>
            <a:r>
              <a:rPr lang="pt-BR" sz="2400" b="0" dirty="0" smtClean="0"/>
              <a:t>Ou seja:</a:t>
            </a:r>
            <a:endParaRPr lang="pt-BR" sz="2400" dirty="0"/>
          </a:p>
        </p:txBody>
      </p:sp>
      <p:sp>
        <p:nvSpPr>
          <p:cNvPr id="18" name="CaixaDeTexto 17"/>
          <p:cNvSpPr txBox="1"/>
          <p:nvPr/>
        </p:nvSpPr>
        <p:spPr>
          <a:xfrm>
            <a:off x="3563888" y="5949280"/>
            <a:ext cx="1359768" cy="461665"/>
          </a:xfrm>
          <a:prstGeom prst="rect">
            <a:avLst/>
          </a:prstGeom>
          <a:noFill/>
        </p:spPr>
        <p:txBody>
          <a:bodyPr wrap="square" rtlCol="0">
            <a:spAutoFit/>
          </a:bodyPr>
          <a:lstStyle/>
          <a:p>
            <a:r>
              <a:rPr lang="pt-BR" sz="2400" b="0" dirty="0" smtClean="0"/>
              <a:t>,   já que:</a:t>
            </a:r>
            <a:endParaRPr lang="pt-BR" sz="2400" dirty="0"/>
          </a:p>
        </p:txBody>
      </p:sp>
    </p:spTree>
    <p:extLst>
      <p:ext uri="{BB962C8B-B14F-4D97-AF65-F5344CB8AC3E}">
        <p14:creationId xmlns:p14="http://schemas.microsoft.com/office/powerpoint/2010/main" val="1448576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12" grpId="0" animBg="1"/>
      <p:bldP spid="13" grpId="0"/>
      <p:bldP spid="1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77846C04-147D-47B0-B972-F553A777822C}" type="slidenum">
              <a:rPr lang="pt-BR" altLang="pt-BR" sz="1400" smtClean="0">
                <a:solidFill>
                  <a:schemeClr val="bg1"/>
                </a:solidFill>
              </a:rPr>
              <a:pPr>
                <a:spcBef>
                  <a:spcPct val="0"/>
                </a:spcBef>
                <a:buSzTx/>
                <a:buFontTx/>
                <a:buNone/>
              </a:pPr>
              <a:t>35</a:t>
            </a:fld>
            <a:endParaRPr lang="pt-BR" altLang="pt-BR" sz="1400" smtClean="0">
              <a:solidFill>
                <a:schemeClr val="bg1"/>
              </a:solidFill>
            </a:endParaRPr>
          </a:p>
        </p:txBody>
      </p:sp>
      <p:sp>
        <p:nvSpPr>
          <p:cNvPr id="2" name="CaixaDeTexto 1"/>
          <p:cNvSpPr txBox="1">
            <a:spLocks noChangeArrowheads="1"/>
          </p:cNvSpPr>
          <p:nvPr/>
        </p:nvSpPr>
        <p:spPr bwMode="auto">
          <a:xfrm>
            <a:off x="1187450" y="3213100"/>
            <a:ext cx="6553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6000"/>
              <a:t>ATÉ A PRÓXIMA!</a:t>
            </a:r>
          </a:p>
        </p:txBody>
      </p:sp>
    </p:spTree>
    <p:extLst>
      <p:ext uri="{BB962C8B-B14F-4D97-AF65-F5344CB8AC3E}">
        <p14:creationId xmlns:p14="http://schemas.microsoft.com/office/powerpoint/2010/main" val="7314182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F87E861-F19C-4A5F-B50F-DC21D1643401}" type="slidenum">
              <a:rPr lang="pt-BR" altLang="pt-BR" sz="1400" smtClean="0">
                <a:solidFill>
                  <a:schemeClr val="bg1"/>
                </a:solidFill>
              </a:rPr>
              <a:pPr>
                <a:spcBef>
                  <a:spcPct val="0"/>
                </a:spcBef>
                <a:buSzTx/>
                <a:buFontTx/>
                <a:buNone/>
              </a:pPr>
              <a:t>4</a:t>
            </a:fld>
            <a:endParaRPr lang="pt-BR" altLang="pt-BR" sz="1400" smtClean="0">
              <a:solidFill>
                <a:schemeClr val="bg1"/>
              </a:solidFill>
            </a:endParaRPr>
          </a:p>
        </p:txBody>
      </p:sp>
      <p:sp>
        <p:nvSpPr>
          <p:cNvPr id="92163" name="Retângulo 2"/>
          <p:cNvSpPr>
            <a:spLocks noChangeArrowheads="1"/>
          </p:cNvSpPr>
          <p:nvPr/>
        </p:nvSpPr>
        <p:spPr bwMode="auto">
          <a:xfrm>
            <a:off x="1189038" y="404813"/>
            <a:ext cx="7343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AS CORRENTES MACROSCÓPICAS</a:t>
            </a:r>
            <a:r>
              <a:rPr lang="pt-BR" altLang="pt-BR" sz="2400" b="1" i="1"/>
              <a:t>  </a:t>
            </a:r>
            <a:r>
              <a:rPr lang="pt-BR" altLang="pt-BR" sz="2400" b="1"/>
              <a:t>DE AMPÈRE</a:t>
            </a:r>
          </a:p>
          <a:p>
            <a:pPr algn="ctr" eaLnBrk="1" hangingPunct="1">
              <a:spcBef>
                <a:spcPct val="0"/>
              </a:spcBef>
              <a:buSzTx/>
              <a:buFontTx/>
              <a:buNone/>
            </a:pPr>
            <a:r>
              <a:rPr lang="pt-BR" altLang="pt-BR" sz="2400" b="1"/>
              <a:t>(18/09/1820)</a:t>
            </a:r>
            <a:endParaRPr lang="pt-BR" altLang="pt-BR" sz="2400"/>
          </a:p>
        </p:txBody>
      </p:sp>
      <p:sp>
        <p:nvSpPr>
          <p:cNvPr id="56324" name="CaixaDeTexto 3"/>
          <p:cNvSpPr txBox="1">
            <a:spLocks noChangeArrowheads="1"/>
          </p:cNvSpPr>
          <p:nvPr/>
        </p:nvSpPr>
        <p:spPr bwMode="auto">
          <a:xfrm>
            <a:off x="107950" y="1773238"/>
            <a:ext cx="892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Para tentar provar sua hipótese experimentalmente, Ampère teve de imaginar a maneira como as correntes fechadas deveriam estar distribuídas no interior dos ímãs e da Terra. Para ele:</a:t>
            </a:r>
          </a:p>
        </p:txBody>
      </p:sp>
      <p:sp>
        <p:nvSpPr>
          <p:cNvPr id="56325" name="CaixaDeTexto 5"/>
          <p:cNvSpPr txBox="1">
            <a:spLocks noChangeArrowheads="1"/>
          </p:cNvSpPr>
          <p:nvPr/>
        </p:nvSpPr>
        <p:spPr bwMode="auto">
          <a:xfrm>
            <a:off x="611188" y="2924175"/>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 um ímã deve ser considerado como um conjunto de correntes elétricas que ocorrem no plano perpendicular ao seu eixo.</a:t>
            </a:r>
          </a:p>
        </p:txBody>
      </p:sp>
      <p:pic>
        <p:nvPicPr>
          <p:cNvPr id="56326" name="Picture 2"/>
          <p:cNvPicPr>
            <a:picLocks noChangeAspect="1" noChangeArrowheads="1"/>
          </p:cNvPicPr>
          <p:nvPr/>
        </p:nvPicPr>
        <p:blipFill>
          <a:blip r:embed="rId4">
            <a:extLst>
              <a:ext uri="{28A0092B-C50C-407E-A947-70E740481C1C}">
                <a14:useLocalDpi xmlns:a14="http://schemas.microsoft.com/office/drawing/2010/main" val="0"/>
              </a:ext>
            </a:extLst>
          </a:blip>
          <a:srcRect l="1550"/>
          <a:stretch>
            <a:fillRect/>
          </a:stretch>
        </p:blipFill>
        <p:spPr bwMode="auto">
          <a:xfrm>
            <a:off x="2124075" y="5661025"/>
            <a:ext cx="4573588" cy="1008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aixaDeTexto 5"/>
          <p:cNvSpPr txBox="1">
            <a:spLocks noChangeArrowheads="1"/>
          </p:cNvSpPr>
          <p:nvPr/>
        </p:nvSpPr>
        <p:spPr bwMode="auto">
          <a:xfrm>
            <a:off x="611188" y="3632200"/>
            <a:ext cx="8424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 a linha perpendicular aos planos dessas correntes torna-se o eixo do ímã, e suas extremidades formam os dois polos.</a:t>
            </a:r>
          </a:p>
        </p:txBody>
      </p:sp>
      <p:sp>
        <p:nvSpPr>
          <p:cNvPr id="8" name="CaixaDeTexto 5"/>
          <p:cNvSpPr txBox="1">
            <a:spLocks noChangeArrowheads="1"/>
          </p:cNvSpPr>
          <p:nvPr/>
        </p:nvSpPr>
        <p:spPr bwMode="auto">
          <a:xfrm>
            <a:off x="611188" y="4370388"/>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Assim, em cada um dos polos de um ímã, </a:t>
            </a:r>
            <a:r>
              <a:rPr lang="pt-BR" altLang="pt-BR" sz="2400" i="1"/>
              <a:t>as correntes elétricas</a:t>
            </a:r>
            <a:r>
              <a:rPr lang="pt-BR" altLang="pt-BR" sz="2400"/>
              <a:t> em que se compõem [estes polos] </a:t>
            </a:r>
            <a:r>
              <a:rPr lang="pt-BR" altLang="pt-BR" sz="2400" i="1"/>
              <a:t>são dirigidas ao longo de curvas fechadas concêntricas</a:t>
            </a:r>
            <a:r>
              <a:rPr lang="pt-BR" altLang="pt-BR" sz="2400"/>
              <a:t>.”  (grifo nosso)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212ABA-C77F-4BBC-921E-E76B9D3DECA3}" type="slidenum">
              <a:rPr lang="pt-BR" altLang="pt-BR" sz="1400" smtClean="0">
                <a:solidFill>
                  <a:schemeClr val="bg1"/>
                </a:solidFill>
              </a:rPr>
              <a:pPr>
                <a:spcBef>
                  <a:spcPct val="0"/>
                </a:spcBef>
                <a:buSzTx/>
                <a:buFontTx/>
                <a:buNone/>
              </a:pPr>
              <a:t>5</a:t>
            </a:fld>
            <a:endParaRPr lang="pt-BR" altLang="pt-BR" sz="1400" smtClean="0">
              <a:solidFill>
                <a:schemeClr val="bg1"/>
              </a:solidFill>
            </a:endParaRPr>
          </a:p>
        </p:txBody>
      </p:sp>
      <p:sp>
        <p:nvSpPr>
          <p:cNvPr id="3" name="Rectangle 2" descr="Large confetti"/>
          <p:cNvSpPr txBox="1">
            <a:spLocks noChangeArrowheads="1"/>
          </p:cNvSpPr>
          <p:nvPr/>
        </p:nvSpPr>
        <p:spPr>
          <a:xfrm>
            <a:off x="1403350" y="333375"/>
            <a:ext cx="6337300" cy="792163"/>
          </a:xfrm>
          <a:prstGeom prst="rect">
            <a:avLst/>
          </a:prstGeom>
        </p:spPr>
        <p:txBody>
          <a:bodyPr/>
          <a:lstStyle/>
          <a:p>
            <a:pPr algn="ctr">
              <a:defRPr/>
            </a:pPr>
            <a:r>
              <a:rPr lang="pt-BR" sz="2400" b="1" kern="0" dirty="0">
                <a:solidFill>
                  <a:schemeClr val="tx2"/>
                </a:solidFill>
                <a:latin typeface="+mj-lt"/>
                <a:ea typeface="+mj-ea"/>
                <a:cs typeface="+mj-cs"/>
              </a:rPr>
              <a:t>O GALVANOSCÓPIO E O</a:t>
            </a:r>
          </a:p>
          <a:p>
            <a:pPr algn="ctr">
              <a:defRPr/>
            </a:pPr>
            <a:r>
              <a:rPr lang="pt-BR" sz="2400" b="1" kern="0" dirty="0">
                <a:solidFill>
                  <a:schemeClr val="tx2"/>
                </a:solidFill>
                <a:latin typeface="+mj-lt"/>
                <a:ea typeface="+mj-ea"/>
                <a:cs typeface="+mj-cs"/>
              </a:rPr>
              <a:t>“HOMENZINHO DE AMPÈRE”</a:t>
            </a:r>
          </a:p>
        </p:txBody>
      </p:sp>
      <p:sp>
        <p:nvSpPr>
          <p:cNvPr id="96260" name="CaixaDeTexto 17"/>
          <p:cNvSpPr txBox="1">
            <a:spLocks noChangeArrowheads="1"/>
          </p:cNvSpPr>
          <p:nvPr/>
        </p:nvSpPr>
        <p:spPr bwMode="auto">
          <a:xfrm>
            <a:off x="107950" y="1744663"/>
            <a:ext cx="89281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600"/>
              <a:t>     Em seu primeiro trabalho sobre eletrodinâmica, Ampère descreve </a:t>
            </a:r>
            <a:r>
              <a:rPr lang="pt-BR" altLang="pt-BR" sz="2600" smtClean="0"/>
              <a:t>uma </a:t>
            </a:r>
            <a:r>
              <a:rPr lang="pt-BR" altLang="pt-BR" sz="2600"/>
              <a:t>regra para descobrir-se o sentido da corrente no fio:</a:t>
            </a:r>
          </a:p>
        </p:txBody>
      </p:sp>
      <p:sp>
        <p:nvSpPr>
          <p:cNvPr id="96261" name="CaixaDeTexto 4"/>
          <p:cNvSpPr txBox="1">
            <a:spLocks noChangeArrowheads="1"/>
          </p:cNvSpPr>
          <p:nvPr/>
        </p:nvSpPr>
        <p:spPr bwMode="auto">
          <a:xfrm>
            <a:off x="468313" y="2565400"/>
            <a:ext cx="856773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a:t>     “</a:t>
            </a:r>
            <a:r>
              <a:rPr lang="pt-BR" altLang="pt-BR" sz="2400"/>
              <a:t>Se nos imaginarmos dispostos na direção da corrente, de modo que a corrente esteja dirigida dos pés à cabeça do observador, e que este tenha a face voltada para a agulha, é constantemente para a sua esquerda que a ação da corrente afastará de sua posição original a extremidade [da agulha] que se dirige para o norte [geográfico terrestre], e que chamarei sempre de polo austral da agulha imantada, porque é o polo homólogo ao polo [magnético] austral da Terra.</a:t>
            </a:r>
          </a:p>
        </p:txBody>
      </p:sp>
      <p:sp>
        <p:nvSpPr>
          <p:cNvPr id="6" name="CaixaDeTexto 4"/>
          <p:cNvSpPr txBox="1">
            <a:spLocks noChangeArrowheads="1"/>
          </p:cNvSpPr>
          <p:nvPr/>
        </p:nvSpPr>
        <p:spPr bwMode="auto">
          <a:xfrm>
            <a:off x="468313" y="5468938"/>
            <a:ext cx="8567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200"/>
              <a:t>     </a:t>
            </a:r>
            <a:r>
              <a:rPr lang="pt-BR" altLang="pt-BR" sz="2400"/>
              <a:t>[...] Penso que, para distinguir este instrumento do eletrômetro usual, deve-se lhe dar o nome de </a:t>
            </a:r>
            <a:r>
              <a:rPr lang="pt-BR" altLang="pt-BR" sz="2400" i="1"/>
              <a:t>galvanômetro</a:t>
            </a:r>
            <a:r>
              <a:rPr lang="pt-BR" altLang="pt-BR" sz="2400"/>
              <a:t> [...].” (AMPÈRE, </a:t>
            </a:r>
            <a:r>
              <a:rPr lang="pt-BR" altLang="pt-BR" sz="2400" i="1"/>
              <a:t>Sobre os efeitos das correntes elétricas</a:t>
            </a:r>
            <a:r>
              <a:rPr lang="pt-BR" altLang="pt-BR" sz="2400"/>
              <a:t>, p. 67, 1820).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P spid="9626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9A8206-E307-4EFB-A15E-C0C2462F9326}" type="slidenum">
              <a:rPr lang="pt-BR" altLang="pt-BR" sz="1400" smtClean="0">
                <a:solidFill>
                  <a:schemeClr val="bg1"/>
                </a:solidFill>
              </a:rPr>
              <a:pPr>
                <a:spcBef>
                  <a:spcPct val="0"/>
                </a:spcBef>
                <a:buSzTx/>
                <a:buFontTx/>
                <a:buNone/>
              </a:pPr>
              <a:t>6</a:t>
            </a:fld>
            <a:endParaRPr lang="pt-BR" altLang="pt-BR" sz="1400" smtClean="0">
              <a:solidFill>
                <a:schemeClr val="bg1"/>
              </a:solidFill>
            </a:endParaRPr>
          </a:p>
        </p:txBody>
      </p:sp>
      <p:sp>
        <p:nvSpPr>
          <p:cNvPr id="96259" name="Rectangle 2" descr="Large confetti"/>
          <p:cNvSpPr>
            <a:spLocks noGrp="1" noChangeArrowheads="1"/>
          </p:cNvSpPr>
          <p:nvPr>
            <p:ph type="title"/>
          </p:nvPr>
        </p:nvSpPr>
        <p:spPr>
          <a:xfrm>
            <a:off x="1763713" y="333375"/>
            <a:ext cx="5761037" cy="566738"/>
          </a:xfrm>
        </p:spPr>
        <p:txBody>
          <a:bodyPr/>
          <a:lstStyle/>
          <a:p>
            <a:pPr algn="ctr"/>
            <a:r>
              <a:rPr lang="pt-BR" altLang="pt-BR" sz="2400" b="1" smtClean="0"/>
              <a:t>OS PRIMEIROS EXPERIMENTOS</a:t>
            </a:r>
          </a:p>
        </p:txBody>
      </p:sp>
      <p:pic>
        <p:nvPicPr>
          <p:cNvPr id="5837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2276475"/>
            <a:ext cx="3173412" cy="3240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4263" y="2276475"/>
            <a:ext cx="3411537" cy="3240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B053A3E-00EB-46CB-BDAC-AFEAEC5B4DF2}" type="slidenum">
              <a:rPr lang="pt-BR" altLang="pt-BR" sz="1400" smtClean="0">
                <a:solidFill>
                  <a:schemeClr val="bg1"/>
                </a:solidFill>
              </a:rPr>
              <a:pPr>
                <a:spcBef>
                  <a:spcPct val="0"/>
                </a:spcBef>
                <a:buSzTx/>
                <a:buFontTx/>
                <a:buNone/>
              </a:pPr>
              <a:t>7</a:t>
            </a:fld>
            <a:endParaRPr lang="pt-BR" altLang="pt-BR" sz="1400" smtClean="0">
              <a:solidFill>
                <a:schemeClr val="bg1"/>
              </a:solidFill>
            </a:endParaRPr>
          </a:p>
        </p:txBody>
      </p:sp>
      <p:sp>
        <p:nvSpPr>
          <p:cNvPr id="97283" name="Rectangle 5" descr="Large confetti"/>
          <p:cNvSpPr>
            <a:spLocks noGrp="1" noChangeArrowheads="1"/>
          </p:cNvSpPr>
          <p:nvPr>
            <p:ph type="title"/>
          </p:nvPr>
        </p:nvSpPr>
        <p:spPr>
          <a:xfrm>
            <a:off x="1692275" y="333375"/>
            <a:ext cx="5854700" cy="590550"/>
          </a:xfrm>
        </p:spPr>
        <p:txBody>
          <a:bodyPr/>
          <a:lstStyle/>
          <a:p>
            <a:pPr algn="ctr"/>
            <a:r>
              <a:rPr lang="pt-BR" altLang="pt-BR" sz="2400" b="1" smtClean="0"/>
              <a:t>OS PRIMEIROS EXPERIMENTOS</a:t>
            </a:r>
          </a:p>
        </p:txBody>
      </p:sp>
      <p:pic>
        <p:nvPicPr>
          <p:cNvPr id="97284" name="Picture 4" descr="mso77F06"/>
          <p:cNvPicPr>
            <a:picLocks noGrp="1" noChangeAspect="1" noChangeArrowheads="1"/>
          </p:cNvPicPr>
          <p:nvPr>
            <p:ph sz="half" idx="2"/>
          </p:nvPr>
        </p:nvPicPr>
        <p:blipFill>
          <a:blip r:embed="rId3">
            <a:lum contrast="12000"/>
            <a:grayscl/>
            <a:extLst>
              <a:ext uri="{28A0092B-C50C-407E-A947-70E740481C1C}">
                <a14:useLocalDpi xmlns:a14="http://schemas.microsoft.com/office/drawing/2010/main" val="0"/>
              </a:ext>
            </a:extLst>
          </a:blip>
          <a:srcRect l="55910" t="2864" r="4625" b="54172"/>
          <a:stretch>
            <a:fillRect/>
          </a:stretch>
        </p:blipFill>
        <p:spPr>
          <a:xfrm>
            <a:off x="2562225" y="3573463"/>
            <a:ext cx="3810000" cy="2968625"/>
          </a:xfrm>
          <a:noFill/>
          <a:ln>
            <a:solidFill>
              <a:srgbClr val="000000"/>
            </a:solidFill>
            <a:miter lim="800000"/>
            <a:headEnd/>
            <a:tailEnd/>
          </a:ln>
        </p:spPr>
      </p:pic>
      <p:sp>
        <p:nvSpPr>
          <p:cNvPr id="97285" name="CaixaDeTexto 23"/>
          <p:cNvSpPr txBox="1">
            <a:spLocks noChangeArrowheads="1"/>
          </p:cNvSpPr>
          <p:nvPr/>
        </p:nvSpPr>
        <p:spPr bwMode="auto">
          <a:xfrm>
            <a:off x="107950" y="1773238"/>
            <a:ext cx="89281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t>
            </a:r>
            <a:r>
              <a:rPr lang="pt-BR" altLang="pt-BR" sz="2600"/>
              <a:t>Quando Ampère colocou frente a frente duas espiras achatadas, com correntes girando em </a:t>
            </a:r>
            <a:r>
              <a:rPr lang="pt-BR" altLang="pt-BR" sz="2600" i="1"/>
              <a:t>sentidos contrários</a:t>
            </a:r>
            <a:r>
              <a:rPr lang="pt-BR" altLang="pt-BR" sz="2600"/>
              <a:t>, verificou-se, desta vez, que elas se comportavam como dois ímãs permanentes, </a:t>
            </a:r>
            <a:r>
              <a:rPr lang="pt-BR" altLang="pt-BR" sz="2600" i="1"/>
              <a:t>repelindo-se mutuamente</a:t>
            </a:r>
            <a:r>
              <a:rPr lang="pt-BR" altLang="pt-BR" sz="2600"/>
              <a:t>.</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81C642A-B93C-4FE6-9D2B-3A96E28B8455}" type="slidenum">
              <a:rPr lang="pt-BR" altLang="pt-BR" sz="1400" smtClean="0">
                <a:solidFill>
                  <a:schemeClr val="bg1"/>
                </a:solidFill>
              </a:rPr>
              <a:pPr>
                <a:spcBef>
                  <a:spcPct val="0"/>
                </a:spcBef>
                <a:buSzTx/>
                <a:buFontTx/>
                <a:buNone/>
              </a:pPr>
              <a:t>8</a:t>
            </a:fld>
            <a:endParaRPr lang="pt-BR" altLang="pt-BR" sz="1400" smtClean="0">
              <a:solidFill>
                <a:schemeClr val="bg1"/>
              </a:solidFill>
            </a:endParaRPr>
          </a:p>
        </p:txBody>
      </p:sp>
      <p:sp>
        <p:nvSpPr>
          <p:cNvPr id="98307" name="Rectangle 2" descr="Large confetti"/>
          <p:cNvSpPr>
            <a:spLocks noGrp="1" noChangeArrowheads="1"/>
          </p:cNvSpPr>
          <p:nvPr>
            <p:ph type="title"/>
          </p:nvPr>
        </p:nvSpPr>
        <p:spPr>
          <a:xfrm>
            <a:off x="1547813" y="333375"/>
            <a:ext cx="6192837" cy="590550"/>
          </a:xfrm>
        </p:spPr>
        <p:txBody>
          <a:bodyPr/>
          <a:lstStyle/>
          <a:p>
            <a:pPr algn="ctr"/>
            <a:r>
              <a:rPr lang="pt-BR" altLang="pt-BR" sz="2400" b="1" smtClean="0"/>
              <a:t>OS PRIMEIROS EXPERIMENTOS</a:t>
            </a:r>
          </a:p>
        </p:txBody>
      </p:sp>
      <p:pic>
        <p:nvPicPr>
          <p:cNvPr id="60420" name="Picture 4" descr="mso77F06"/>
          <p:cNvPicPr>
            <a:picLocks noGrp="1" noChangeAspect="1" noChangeArrowheads="1"/>
          </p:cNvPicPr>
          <p:nvPr>
            <p:ph sz="half" idx="2"/>
          </p:nvPr>
        </p:nvPicPr>
        <p:blipFill>
          <a:blip r:embed="rId4">
            <a:lum bright="-6000" contrast="6000"/>
            <a:grayscl/>
            <a:extLst>
              <a:ext uri="{28A0092B-C50C-407E-A947-70E740481C1C}">
                <a14:useLocalDpi xmlns:a14="http://schemas.microsoft.com/office/drawing/2010/main" val="0"/>
              </a:ext>
            </a:extLst>
          </a:blip>
          <a:srcRect l="6166" t="4321" r="53546" b="53072"/>
          <a:stretch>
            <a:fillRect/>
          </a:stretch>
        </p:blipFill>
        <p:spPr>
          <a:xfrm>
            <a:off x="4932363" y="1973263"/>
            <a:ext cx="3902075" cy="3040062"/>
          </a:xfrm>
          <a:noFill/>
          <a:ln>
            <a:solidFill>
              <a:srgbClr val="000000"/>
            </a:solidFill>
            <a:miter lim="800000"/>
            <a:headEnd/>
            <a:tailEnd/>
          </a:ln>
        </p:spPr>
      </p:pic>
      <p:sp>
        <p:nvSpPr>
          <p:cNvPr id="60421" name="AutoShape 9"/>
          <p:cNvSpPr>
            <a:spLocks noChangeArrowheads="1"/>
          </p:cNvSpPr>
          <p:nvPr/>
        </p:nvSpPr>
        <p:spPr bwMode="auto">
          <a:xfrm>
            <a:off x="5076825" y="5157788"/>
            <a:ext cx="431800" cy="1584325"/>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endParaRPr lang="pt-BR" altLang="pt-BR" sz="2800" b="1"/>
          </a:p>
        </p:txBody>
      </p:sp>
      <p:sp>
        <p:nvSpPr>
          <p:cNvPr id="60422" name="AutoShape 10"/>
          <p:cNvSpPr>
            <a:spLocks noChangeArrowheads="1"/>
          </p:cNvSpPr>
          <p:nvPr/>
        </p:nvSpPr>
        <p:spPr bwMode="auto">
          <a:xfrm>
            <a:off x="5867400" y="5167313"/>
            <a:ext cx="431800" cy="1574800"/>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endParaRPr lang="pt-BR" altLang="pt-BR" sz="2800" b="1"/>
          </a:p>
        </p:txBody>
      </p:sp>
      <p:sp>
        <p:nvSpPr>
          <p:cNvPr id="60423" name="AutoShape 11"/>
          <p:cNvSpPr>
            <a:spLocks noChangeArrowheads="1"/>
          </p:cNvSpPr>
          <p:nvPr/>
        </p:nvSpPr>
        <p:spPr bwMode="auto">
          <a:xfrm>
            <a:off x="4427538" y="5300663"/>
            <a:ext cx="503237" cy="288925"/>
          </a:xfrm>
          <a:prstGeom prst="leftArrow">
            <a:avLst>
              <a:gd name="adj1" fmla="val 50000"/>
              <a:gd name="adj2" fmla="val 4354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24" name="AutoShape 12"/>
          <p:cNvSpPr>
            <a:spLocks noChangeArrowheads="1"/>
          </p:cNvSpPr>
          <p:nvPr/>
        </p:nvSpPr>
        <p:spPr bwMode="auto">
          <a:xfrm>
            <a:off x="4427538" y="6380163"/>
            <a:ext cx="503237" cy="288925"/>
          </a:xfrm>
          <a:prstGeom prst="leftArrow">
            <a:avLst>
              <a:gd name="adj1" fmla="val 50000"/>
              <a:gd name="adj2" fmla="val 4354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25" name="AutoShape 13"/>
          <p:cNvSpPr>
            <a:spLocks noChangeArrowheads="1"/>
          </p:cNvSpPr>
          <p:nvPr/>
        </p:nvSpPr>
        <p:spPr bwMode="auto">
          <a:xfrm rot="10800000">
            <a:off x="6443663" y="5300663"/>
            <a:ext cx="503237" cy="288925"/>
          </a:xfrm>
          <a:prstGeom prst="leftArrow">
            <a:avLst>
              <a:gd name="adj1" fmla="val 50000"/>
              <a:gd name="adj2" fmla="val 4354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26" name="AutoShape 14"/>
          <p:cNvSpPr>
            <a:spLocks noChangeArrowheads="1"/>
          </p:cNvSpPr>
          <p:nvPr/>
        </p:nvSpPr>
        <p:spPr bwMode="auto">
          <a:xfrm rot="10800000">
            <a:off x="6443663" y="6380163"/>
            <a:ext cx="503237" cy="288925"/>
          </a:xfrm>
          <a:prstGeom prst="leftArrow">
            <a:avLst>
              <a:gd name="adj1" fmla="val 50000"/>
              <a:gd name="adj2" fmla="val 43544"/>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27" name="CaixaDeTexto 11"/>
          <p:cNvSpPr txBox="1">
            <a:spLocks noChangeArrowheads="1"/>
          </p:cNvSpPr>
          <p:nvPr/>
        </p:nvSpPr>
        <p:spPr bwMode="auto">
          <a:xfrm>
            <a:off x="107950" y="1773238"/>
            <a:ext cx="467995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a:t>     </a:t>
            </a:r>
            <a:r>
              <a:rPr lang="pt-BR" altLang="pt-BR" sz="2400"/>
              <a:t>Se sua hipótese estivesse correta, então duas hélices conduzindo corrente no mesmo sentido deveriam se repelir como dois ímãs permanentes suspensos lado a lado, com seus polos de mesma natureza apontando no mesmo sentido.</a:t>
            </a:r>
          </a:p>
        </p:txBody>
      </p:sp>
      <p:sp>
        <p:nvSpPr>
          <p:cNvPr id="60428" name="Oval 45"/>
          <p:cNvSpPr>
            <a:spLocks noChangeArrowheads="1"/>
          </p:cNvSpPr>
          <p:nvPr/>
        </p:nvSpPr>
        <p:spPr bwMode="auto">
          <a:xfrm>
            <a:off x="1474788" y="5589588"/>
            <a:ext cx="576262" cy="5746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N</a:t>
            </a:r>
          </a:p>
        </p:txBody>
      </p:sp>
      <p:sp>
        <p:nvSpPr>
          <p:cNvPr id="60429" name="Oval 46"/>
          <p:cNvSpPr>
            <a:spLocks noChangeArrowheads="1"/>
          </p:cNvSpPr>
          <p:nvPr/>
        </p:nvSpPr>
        <p:spPr bwMode="auto">
          <a:xfrm>
            <a:off x="2266950" y="5589588"/>
            <a:ext cx="576263" cy="5746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N</a:t>
            </a:r>
          </a:p>
        </p:txBody>
      </p:sp>
      <p:sp>
        <p:nvSpPr>
          <p:cNvPr id="60430" name="AutoShape 47"/>
          <p:cNvSpPr>
            <a:spLocks noChangeArrowheads="1"/>
          </p:cNvSpPr>
          <p:nvPr/>
        </p:nvSpPr>
        <p:spPr bwMode="auto">
          <a:xfrm rot="-5400000">
            <a:off x="2465388" y="5497513"/>
            <a:ext cx="142875" cy="180975"/>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31" name="AutoShape 48"/>
          <p:cNvSpPr>
            <a:spLocks noChangeArrowheads="1"/>
          </p:cNvSpPr>
          <p:nvPr/>
        </p:nvSpPr>
        <p:spPr bwMode="auto">
          <a:xfrm rot="-5400000">
            <a:off x="1711325" y="5497513"/>
            <a:ext cx="142875" cy="180975"/>
          </a:xfrm>
          <a:prstGeom prst="flowChartExtract">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32" name="AutoShape 50"/>
          <p:cNvSpPr>
            <a:spLocks noChangeArrowheads="1"/>
          </p:cNvSpPr>
          <p:nvPr/>
        </p:nvSpPr>
        <p:spPr bwMode="auto">
          <a:xfrm>
            <a:off x="3059113" y="5732463"/>
            <a:ext cx="360362" cy="288925"/>
          </a:xfrm>
          <a:prstGeom prst="rightArrow">
            <a:avLst>
              <a:gd name="adj1" fmla="val 50000"/>
              <a:gd name="adj2" fmla="val 31181"/>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60433" name="AutoShape 51"/>
          <p:cNvSpPr>
            <a:spLocks noChangeArrowheads="1"/>
          </p:cNvSpPr>
          <p:nvPr/>
        </p:nvSpPr>
        <p:spPr bwMode="auto">
          <a:xfrm rot="10800000">
            <a:off x="898525" y="5732463"/>
            <a:ext cx="360363" cy="288925"/>
          </a:xfrm>
          <a:prstGeom prst="rightArrow">
            <a:avLst>
              <a:gd name="adj1" fmla="val 50000"/>
              <a:gd name="adj2" fmla="val 31181"/>
            </a:avLst>
          </a:prstGeom>
          <a:solidFill>
            <a:srgbClr val="000408"/>
          </a:solidFill>
          <a:ln w="9525">
            <a:solidFill>
              <a:schemeClr val="tx1"/>
            </a:solidFill>
            <a:miter lim="800000"/>
            <a:headEnd/>
            <a:tailEnd/>
          </a:ln>
        </p:spPr>
        <p:txBody>
          <a:bodyPr wrap="none" anchor="ct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800"/>
          </a:p>
        </p:txBody>
      </p:sp>
      <p:sp>
        <p:nvSpPr>
          <p:cNvPr id="18" name="CaixaDeTexto 11"/>
          <p:cNvSpPr txBox="1">
            <a:spLocks noChangeArrowheads="1"/>
          </p:cNvSpPr>
          <p:nvPr/>
        </p:nvSpPr>
        <p:spPr bwMode="auto">
          <a:xfrm>
            <a:off x="107950" y="4365625"/>
            <a:ext cx="46148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a:t>     No entanto, a experiência contrariou  sua expectativa inicial.</a:t>
            </a:r>
          </a:p>
        </p:txBody>
      </p:sp>
      <p:sp>
        <p:nvSpPr>
          <p:cNvPr id="2" name="Retângulo 1"/>
          <p:cNvSpPr>
            <a:spLocks noChangeArrowheads="1"/>
          </p:cNvSpPr>
          <p:nvPr/>
        </p:nvSpPr>
        <p:spPr bwMode="auto">
          <a:xfrm>
            <a:off x="5076825" y="6289675"/>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S</a:t>
            </a:r>
          </a:p>
        </p:txBody>
      </p:sp>
      <p:sp>
        <p:nvSpPr>
          <p:cNvPr id="20" name="Retângulo 19"/>
          <p:cNvSpPr>
            <a:spLocks noChangeArrowheads="1"/>
          </p:cNvSpPr>
          <p:nvPr/>
        </p:nvSpPr>
        <p:spPr bwMode="auto">
          <a:xfrm>
            <a:off x="5003800" y="5210175"/>
            <a:ext cx="444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N</a:t>
            </a:r>
          </a:p>
        </p:txBody>
      </p:sp>
      <p:sp>
        <p:nvSpPr>
          <p:cNvPr id="21" name="Retângulo 20"/>
          <p:cNvSpPr>
            <a:spLocks noChangeArrowheads="1"/>
          </p:cNvSpPr>
          <p:nvPr/>
        </p:nvSpPr>
        <p:spPr bwMode="auto">
          <a:xfrm>
            <a:off x="5867400" y="6289675"/>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S</a:t>
            </a:r>
          </a:p>
        </p:txBody>
      </p:sp>
      <p:sp>
        <p:nvSpPr>
          <p:cNvPr id="22" name="Retângulo 21"/>
          <p:cNvSpPr>
            <a:spLocks noChangeArrowheads="1"/>
          </p:cNvSpPr>
          <p:nvPr/>
        </p:nvSpPr>
        <p:spPr bwMode="auto">
          <a:xfrm>
            <a:off x="5795963" y="5157788"/>
            <a:ext cx="444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800" b="1"/>
              <a:t>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4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4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4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4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4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4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60422" grpId="0" animBg="1"/>
      <p:bldP spid="60423" grpId="0" animBg="1"/>
      <p:bldP spid="60424" grpId="0" animBg="1"/>
      <p:bldP spid="60425" grpId="0" animBg="1"/>
      <p:bldP spid="60426" grpId="0" animBg="1"/>
      <p:bldP spid="60427" grpId="0"/>
      <p:bldP spid="60428" grpId="0" animBg="1"/>
      <p:bldP spid="60429" grpId="0" animBg="1"/>
      <p:bldP spid="60430" grpId="0" animBg="1"/>
      <p:bldP spid="60431" grpId="0" animBg="1"/>
      <p:bldP spid="60432" grpId="0" animBg="1"/>
      <p:bldP spid="60433" grpId="0" animBg="1"/>
      <p:bldP spid="18" grpId="0"/>
      <p:bldP spid="2"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2D6B4C9-65FF-4239-BBEC-2A82119CFF05}" type="slidenum">
              <a:rPr lang="pt-BR" altLang="pt-BR" sz="1400" smtClean="0">
                <a:solidFill>
                  <a:schemeClr val="bg1"/>
                </a:solidFill>
              </a:rPr>
              <a:pPr>
                <a:spcBef>
                  <a:spcPct val="0"/>
                </a:spcBef>
                <a:buSzTx/>
                <a:buFontTx/>
                <a:buNone/>
              </a:pPr>
              <a:t>9</a:t>
            </a:fld>
            <a:endParaRPr lang="pt-BR" altLang="pt-BR" sz="1400" smtClean="0">
              <a:solidFill>
                <a:schemeClr val="bg1"/>
              </a:solidFill>
            </a:endParaRPr>
          </a:p>
        </p:txBody>
      </p:sp>
      <p:sp>
        <p:nvSpPr>
          <p:cNvPr id="100355" name="Retângulo 2"/>
          <p:cNvSpPr>
            <a:spLocks noChangeArrowheads="1"/>
          </p:cNvSpPr>
          <p:nvPr/>
        </p:nvSpPr>
        <p:spPr bwMode="auto">
          <a:xfrm>
            <a:off x="1331913" y="333375"/>
            <a:ext cx="698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A INTERAÇÃO ENTRE FIOS RETILÍNEOS CONDUTORES DE CORRENTE ELÉTRICA</a:t>
            </a:r>
            <a:endParaRPr lang="pt-BR" altLang="pt-BR" sz="2400"/>
          </a:p>
        </p:txBody>
      </p:sp>
      <p:pic>
        <p:nvPicPr>
          <p:cNvPr id="63492" name="Picture 2"/>
          <p:cNvPicPr>
            <a:picLocks noChangeAspect="1" noChangeArrowheads="1"/>
          </p:cNvPicPr>
          <p:nvPr/>
        </p:nvPicPr>
        <p:blipFill>
          <a:blip r:embed="rId3">
            <a:extLst>
              <a:ext uri="{28A0092B-C50C-407E-A947-70E740481C1C}">
                <a14:useLocalDpi xmlns:a14="http://schemas.microsoft.com/office/drawing/2010/main" val="0"/>
              </a:ext>
            </a:extLst>
          </a:blip>
          <a:srcRect l="1743" t="1942" r="2415"/>
          <a:stretch>
            <a:fillRect/>
          </a:stretch>
        </p:blipFill>
        <p:spPr bwMode="auto">
          <a:xfrm>
            <a:off x="4500563" y="2170113"/>
            <a:ext cx="3959225" cy="363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00" y="2366963"/>
            <a:ext cx="3411538" cy="3241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el de arroz">
  <a:themeElements>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Papel de arroz">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apel de arroz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Papel de arroz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apel de arroz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Papel de arroz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Geométrico</Template>
  <TotalTime>36446</TotalTime>
  <Words>2751</Words>
  <Application>Microsoft Office PowerPoint</Application>
  <PresentationFormat>Apresentação na tela (4:3)</PresentationFormat>
  <Paragraphs>203</Paragraphs>
  <Slides>35</Slides>
  <Notes>17</Notes>
  <HiddenSlides>0</HiddenSlides>
  <MMClips>2</MMClips>
  <ScaleCrop>false</ScaleCrop>
  <HeadingPairs>
    <vt:vector size="6" baseType="variant">
      <vt:variant>
        <vt:lpstr>Tema</vt:lpstr>
      </vt:variant>
      <vt:variant>
        <vt:i4>1</vt:i4>
      </vt:variant>
      <vt:variant>
        <vt:lpstr>Servidores OLE incorporados</vt:lpstr>
      </vt:variant>
      <vt:variant>
        <vt:i4>3</vt:i4>
      </vt:variant>
      <vt:variant>
        <vt:lpstr>Títulos de slides</vt:lpstr>
      </vt:variant>
      <vt:variant>
        <vt:i4>35</vt:i4>
      </vt:variant>
    </vt:vector>
  </HeadingPairs>
  <TitlesOfParts>
    <vt:vector size="39" baseType="lpstr">
      <vt:lpstr>Papel de arroz</vt:lpstr>
      <vt:lpstr>CDraw5</vt:lpstr>
      <vt:lpstr>Equação</vt:lpstr>
      <vt:lpstr>Microsoft Equation 3.0</vt:lpstr>
      <vt:lpstr>Apresentação do PowerPoint</vt:lpstr>
      <vt:lpstr>A PILHA DE VOLTA</vt:lpstr>
      <vt:lpstr>A IDEIA ORIGINAL  DE AMPÈRE</vt:lpstr>
      <vt:lpstr>Apresentação do PowerPoint</vt:lpstr>
      <vt:lpstr>Apresentação do PowerPoint</vt:lpstr>
      <vt:lpstr>OS PRIMEIROS EXPERIMENTOS</vt:lpstr>
      <vt:lpstr>OS PRIMEIROS EXPERIMENTOS</vt:lpstr>
      <vt:lpstr>OS PRIMEIROS EXPERIMENTOS</vt:lpstr>
      <vt:lpstr>Apresentação do PowerPoint</vt:lpstr>
      <vt:lpstr>A INTERAÇÃO ENTRE FIOS RETILÍNEOS CONDUTORES DE CORRENTE ELÉTRICA</vt:lpstr>
      <vt:lpstr>A INTERAÇÃO ENTRE FIOS RETILÍNEOS CONDUTORES DE CORRENTE ELÉTRICA</vt:lpstr>
      <vt:lpstr>A INTERAÇÃO ENTRE FIOS RETILÍNEOS CONDUTORES DE CORRENTE ELÉTRICA</vt:lpstr>
      <vt:lpstr>A COMPREENSÃO DO FENÔMENO</vt:lpstr>
      <vt:lpstr>A COMPREENSÃO DO FENÔMENO</vt:lpstr>
      <vt:lpstr>Apresentação do PowerPoint</vt:lpstr>
      <vt:lpstr>Apresentação do PowerPoint</vt:lpstr>
      <vt:lpstr>Apresentação do PowerPoint</vt:lpstr>
      <vt:lpstr>AÇÃO DIRETRIZ (TORQUE) DA TERRA SOBRE UMA ESPIRA CIRCULAR COM CORRENTE 30/10/1820 </vt:lpstr>
      <vt:lpstr>O EQUIVALENTE ELETRODINÂMICO DO EXPERIMENTO DE ØRSTED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EM BUSCA DE UMA RELAÇÃO MATEMÁTICA</vt:lpstr>
      <vt:lpstr>Apresentação do PowerPoint</vt:lpstr>
      <vt:lpstr>Apresentação do PowerPoint</vt:lpstr>
      <vt:lpstr>A FORÇA DE AMPÈRE ENTRE ELEMENTOS DE CORRENTE 10/06/1822</vt:lpstr>
      <vt:lpstr>A FORÇA DE AMPÈRE ENTRE ELEMENTOS DE CORRENTE 10/06/1822</vt:lpstr>
      <vt:lpstr>COMPARAÇÃO ENTRE A FORÇA ELETRODINÂMICA DE AMPÈRE E A FORÇA ELETROSTÁTICA DE COULOMB</vt:lpstr>
      <vt:lpstr>Apresentação do PowerPoint</vt:lpstr>
      <vt:lpstr>Apresentação do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uso pessoal</dc:creator>
  <cp:lastModifiedBy>Daniel Gardelli</cp:lastModifiedBy>
  <cp:revision>465</cp:revision>
  <dcterms:created xsi:type="dcterms:W3CDTF">2004-05-20T16:07:03Z</dcterms:created>
  <dcterms:modified xsi:type="dcterms:W3CDTF">2017-08-01T12:26:47Z</dcterms:modified>
</cp:coreProperties>
</file>